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90" r:id="rId5"/>
  </p:sldMasterIdLst>
  <p:notesMasterIdLst>
    <p:notesMasterId r:id="rId22"/>
  </p:notesMasterIdLst>
  <p:sldIdLst>
    <p:sldId id="256" r:id="rId6"/>
    <p:sldId id="8668" r:id="rId7"/>
    <p:sldId id="8675" r:id="rId8"/>
    <p:sldId id="276" r:id="rId9"/>
    <p:sldId id="8673" r:id="rId10"/>
    <p:sldId id="8676" r:id="rId11"/>
    <p:sldId id="8666" r:id="rId12"/>
    <p:sldId id="8672" r:id="rId13"/>
    <p:sldId id="8678" r:id="rId14"/>
    <p:sldId id="8658" r:id="rId15"/>
    <p:sldId id="8677" r:id="rId16"/>
    <p:sldId id="8647" r:id="rId17"/>
    <p:sldId id="8643" r:id="rId18"/>
    <p:sldId id="8679" r:id="rId19"/>
    <p:sldId id="8680" r:id="rId20"/>
    <p:sldId id="8047" r:id="rId2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800D451-40F7-F463-92A8-D8A701314093}" name="Dunlap, Nicole@EnergySafety" initials="DN" userId="S::Nicole.Dunlap@EnergySafety.ca.gov::02648d0b-f96b-4c1a-9d85-7a960147a745" providerId="AD"/>
  <p188:author id="{E9B5B362-5C62-DF91-0F96-62AC425A2675}" name="Biggs, Andie@EnergySafety" initials="BA" userId="S::andie.biggs@energysafety.ca.gov::d95ef2d2-4383-44ca-a7a3-3525a1d23ff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Alpine, Elizabeth@EnergySafety" initials="ME" lastIdx="2" clrIdx="0">
    <p:extLst>
      <p:ext uri="{19B8F6BF-5375-455C-9EA6-DF929625EA0E}">
        <p15:presenceInfo xmlns:p15="http://schemas.microsoft.com/office/powerpoint/2012/main" userId="S::elizabeth.mcalpine@energysafety.ca.gov::09fca721-68db-4254-8a80-9e15a36f216f" providerId="AD"/>
      </p:ext>
    </p:extLst>
  </p:cmAuthor>
  <p:cmAuthor id="2" name="Moore, Sara@EnergySafety" initials="MS" lastIdx="2" clrIdx="1">
    <p:extLst>
      <p:ext uri="{19B8F6BF-5375-455C-9EA6-DF929625EA0E}">
        <p15:presenceInfo xmlns:p15="http://schemas.microsoft.com/office/powerpoint/2012/main" userId="S::sara.moore@energysafety.ca.gov::5cea2858-66f6-41dd-b898-43b9d85369b3" providerId="AD"/>
      </p:ext>
    </p:extLst>
  </p:cmAuthor>
  <p:cmAuthor id="3" name="Loyer, Joe@Energy" initials="LJ" lastIdx="16" clrIdx="2">
    <p:extLst>
      <p:ext uri="{19B8F6BF-5375-455C-9EA6-DF929625EA0E}">
        <p15:presenceInfo xmlns:p15="http://schemas.microsoft.com/office/powerpoint/2012/main" userId="S::Joe.Loyer@energy.ca.gov::85557e1d-e295-4ff8-b66d-0b99758979b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53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3B10F8D-745A-4AE5-8CFA-43F0CE10FB5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EB9826E-2E1C-48F0-9D23-F6432881B3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33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9826E-2E1C-48F0-9D23-F6432881B35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401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 to limit to 3 to 4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C8885-BA77-6E4A-8A7E-300F60193B8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8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9826E-2E1C-48F0-9D23-F6432881B35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1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9826E-2E1C-48F0-9D23-F6432881B35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05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9826E-2E1C-48F0-9D23-F6432881B35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09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BC8885-BA77-6E4A-8A7E-300F60193B8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745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hyperlink" Target="http://www.energysafety.ca.gov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6AA23E-C249-D745-B99F-B0C79FA9738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795F6-7597-054A-A50E-824229374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122363"/>
            <a:ext cx="6853518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TYPE TITLE IN ALL CAPS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BA4C3-7EC9-1346-BB0B-5DEC7B883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6853518" cy="82204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Gradient_Top Bar_1">
            <a:extLst>
              <a:ext uri="{FF2B5EF4-FFF2-40B4-BE49-F238E27FC236}">
                <a16:creationId xmlns:a16="http://schemas.microsoft.com/office/drawing/2014/main" id="{60AF7CC2-C9EB-964C-B31B-C41352A9B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49" y="-82193"/>
            <a:ext cx="12184303" cy="611909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pic>
        <p:nvPicPr>
          <p:cNvPr id="9" name="Tower_Front Cover" descr="Icon of a transmission tower">
            <a:extLst>
              <a:ext uri="{FF2B5EF4-FFF2-40B4-BE49-F238E27FC236}">
                <a16:creationId xmlns:a16="http://schemas.microsoft.com/office/drawing/2014/main" id="{CC25086B-2530-EE4B-BE3E-DD5816DA1C4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201" y="0"/>
            <a:ext cx="4679950" cy="6858000"/>
          </a:xfrm>
          <a:prstGeom prst="rect">
            <a:avLst/>
          </a:prstGeom>
        </p:spPr>
      </p:pic>
      <p:pic>
        <p:nvPicPr>
          <p:cNvPr id="10" name="OEIS_Logo_Round_4C_Large_300dpi" descr="Logo for Office of Energy Infrastructure Safety with picture of transmission tower and underground gas line">
            <a:extLst>
              <a:ext uri="{FF2B5EF4-FFF2-40B4-BE49-F238E27FC236}">
                <a16:creationId xmlns:a16="http://schemas.microsoft.com/office/drawing/2014/main" id="{DACE39A7-C494-C449-964F-7E46435673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02" y="4719178"/>
            <a:ext cx="1788606" cy="178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89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66656-3AEF-AB4C-ADB6-518DD79D4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"/>
            <a:ext cx="6629400" cy="1574077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TYPE “OVERVIEW OR “INTRODUCTION”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E4782-F63C-3142-86D0-7FC7CC1D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0595" y="6356350"/>
            <a:ext cx="1865947" cy="365125"/>
          </a:xfrm>
        </p:spPr>
        <p:txBody>
          <a:bodyPr/>
          <a:lstStyle>
            <a:lvl1pPr>
              <a:defRPr sz="2400" baseline="0"/>
            </a:lvl1pPr>
          </a:lstStyle>
          <a:p>
            <a:fld id="{CB10A671-034D-D241-B2FC-E8675879E2CD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2A407-91F2-A442-92DA-A13BAD89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89709" cy="365125"/>
          </a:xfrm>
        </p:spPr>
        <p:txBody>
          <a:bodyPr/>
          <a:lstStyle>
            <a:lvl1pPr>
              <a:defRPr sz="2400" baseline="0"/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546E65-E354-804E-80D6-0C9582F06B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035732"/>
            <a:ext cx="6629400" cy="3755468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type introduction or overview body text here.</a:t>
            </a:r>
          </a:p>
          <a:p>
            <a:pPr lvl="0"/>
            <a:r>
              <a:rPr lang="en-US" err="1"/>
              <a:t>Xyz</a:t>
            </a:r>
            <a:endParaRPr lang="en-US"/>
          </a:p>
          <a:p>
            <a:pPr lvl="1"/>
            <a:r>
              <a:rPr lang="en-US" err="1"/>
              <a:t>Xyz</a:t>
            </a:r>
            <a:endParaRPr lang="en-US"/>
          </a:p>
          <a:p>
            <a:pPr lvl="2"/>
            <a:r>
              <a:rPr lang="en-US" err="1"/>
              <a:t>xyz</a:t>
            </a:r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49077F8-6CCF-4B22-8B82-45CBB23E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89570" y="6356350"/>
            <a:ext cx="7263830" cy="365125"/>
          </a:xfrm>
          <a:custGeom>
            <a:avLst/>
            <a:gdLst>
              <a:gd name="connsiteX0" fmla="*/ 0 w 7263830"/>
              <a:gd name="connsiteY0" fmla="*/ 0 h 365125"/>
              <a:gd name="connsiteX1" fmla="*/ 7263830 w 7263830"/>
              <a:gd name="connsiteY1" fmla="*/ 0 h 365125"/>
              <a:gd name="connsiteX2" fmla="*/ 7263830 w 7263830"/>
              <a:gd name="connsiteY2" fmla="*/ 365125 h 365125"/>
              <a:gd name="connsiteX3" fmla="*/ 0 w 7263830"/>
              <a:gd name="connsiteY3" fmla="*/ 365125 h 3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3830" h="365125">
                <a:moveTo>
                  <a:pt x="0" y="0"/>
                </a:moveTo>
                <a:lnTo>
                  <a:pt x="7263830" y="0"/>
                </a:lnTo>
                <a:lnTo>
                  <a:pt x="7263830" y="365125"/>
                </a:lnTo>
                <a:lnTo>
                  <a:pt x="0" y="3651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OFFICE OF ENERGY INFRASTRUCTURE SAFETY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213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6F252E-7D40-B647-91BA-96B834EB49D0}"/>
              </a:ext>
            </a:extLst>
          </p:cNvPr>
          <p:cNvSpPr/>
          <p:nvPr userDrawn="1"/>
        </p:nvSpPr>
        <p:spPr>
          <a:xfrm>
            <a:off x="0" y="1142999"/>
            <a:ext cx="12188151" cy="502920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D8B492-B5AB-5F47-9DF7-C744D21E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F81F-CA22-F14A-87D1-C6145E02E21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BC0AC-D23B-5E47-ADF6-CF63C04644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602DD-2043-F044-9467-3F65530AF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FEA94C-F47E-0B4A-87A9-4E9FB58CA98F}"/>
              </a:ext>
            </a:extLst>
          </p:cNvPr>
          <p:cNvCxnSpPr/>
          <p:nvPr userDrawn="1"/>
        </p:nvCxnSpPr>
        <p:spPr>
          <a:xfrm>
            <a:off x="6096000" y="1627909"/>
            <a:ext cx="0" cy="4313584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dient_Top Bar_2">
            <a:extLst>
              <a:ext uri="{FF2B5EF4-FFF2-40B4-BE49-F238E27FC236}">
                <a16:creationId xmlns:a16="http://schemas.microsoft.com/office/drawing/2014/main" id="{93FEB605-506D-D547-8786-22AC625DE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849" y="-1"/>
            <a:ext cx="12184303" cy="11430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78ADF6-96E0-5B4D-86EF-4246D4FBB2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"/>
            <a:ext cx="10515600" cy="1142998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TYPE OPTIONAL HEADER HERE IN ALL CAPS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66CBEBB-09D0-6A45-BAC1-3B46C3380C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627084"/>
            <a:ext cx="10515595" cy="4182046"/>
          </a:xfrm>
        </p:spPr>
        <p:txBody>
          <a:bodyPr numCol="2" spcCol="914400">
            <a:normAutofit/>
          </a:bodyPr>
          <a:lstStyle>
            <a:lvl1pPr marL="0" indent="0" algn="l">
              <a:buFontTx/>
              <a:buNone/>
              <a:defRPr lang="en-US" sz="2400" smtClean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type here for a two-column page which is mainly text.</a:t>
            </a:r>
          </a:p>
        </p:txBody>
      </p:sp>
    </p:spTree>
    <p:extLst>
      <p:ext uri="{BB962C8B-B14F-4D97-AF65-F5344CB8AC3E}">
        <p14:creationId xmlns:p14="http://schemas.microsoft.com/office/powerpoint/2010/main" val="2165983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D8B492-B5AB-5F47-9DF7-C744D21E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F81F-CA22-F14A-87D1-C6145E02E21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BC0AC-D23B-5E47-ADF6-CF63C04644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602DD-2043-F044-9467-3F65530AF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Gradient_Top Bar_2">
            <a:extLst>
              <a:ext uri="{FF2B5EF4-FFF2-40B4-BE49-F238E27FC236}">
                <a16:creationId xmlns:a16="http://schemas.microsoft.com/office/drawing/2014/main" id="{E695004F-84C9-754B-9719-A3AC19DA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849" y="-1"/>
            <a:ext cx="12184303" cy="11430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286986-8FFF-8C47-9AB5-716A3AC25A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1"/>
            <a:ext cx="9015653" cy="1142998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TYPE OPTIONAL HEADER HERE IN ALL CAPS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9EF5015-12A2-E946-A6BB-8146C27EA8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1627084"/>
            <a:ext cx="10515595" cy="4182046"/>
          </a:xfrm>
        </p:spPr>
        <p:txBody>
          <a:bodyPr numCol="2" spcCol="914400">
            <a:normAutofit/>
          </a:bodyPr>
          <a:lstStyle>
            <a:lvl1pPr marL="0" indent="0" algn="l">
              <a:buFontTx/>
              <a:buNone/>
              <a:defRPr sz="240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Click to type here for a two-column page which is mainly text.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9" name="Picture 8" descr="Icon of a transmission tower">
            <a:extLst>
              <a:ext uri="{FF2B5EF4-FFF2-40B4-BE49-F238E27FC236}">
                <a16:creationId xmlns:a16="http://schemas.microsoft.com/office/drawing/2014/main" id="{15386A70-E6DB-8F4D-9925-1A9D8E08EE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55936" y="187177"/>
            <a:ext cx="1197864" cy="119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41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C119-3D3F-0F4B-8256-E6A87A126CE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Picture 12" descr="A picture containing sky and two transmission towers, all in blue">
            <a:extLst>
              <a:ext uri="{FF2B5EF4-FFF2-40B4-BE49-F238E27FC236}">
                <a16:creationId xmlns:a16="http://schemas.microsoft.com/office/drawing/2014/main" id="{517F1FA9-1FAF-4A45-A6F1-D95CD705BB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0057"/>
          <a:stretch/>
        </p:blipFill>
        <p:spPr>
          <a:xfrm>
            <a:off x="3175" y="-1"/>
            <a:ext cx="12185650" cy="616832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6280186-BEAE-ED4A-9930-F4466A948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6193" y="1061681"/>
            <a:ext cx="4123616" cy="4137014"/>
          </a:xfrm>
          <a:prstGeom prst="ellipse">
            <a:avLst/>
          </a:prstGeom>
          <a:solidFill>
            <a:srgbClr val="04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10" name="Title 20">
            <a:extLst>
              <a:ext uri="{FF2B5EF4-FFF2-40B4-BE49-F238E27FC236}">
                <a16:creationId xmlns:a16="http://schemas.microsoft.com/office/drawing/2014/main" id="{60B7C587-759C-EF4D-A50A-72053FF2E3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0659" y="2143495"/>
            <a:ext cx="3586348" cy="2945080"/>
          </a:xfrm>
          <a:prstGeom prst="rect">
            <a:avLst/>
          </a:prstGeom>
        </p:spPr>
        <p:txBody>
          <a:bodyPr anchor="t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TYPE TITLE FOR DIVIDER PAGE IN ALL CAPS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66CC09D-A676-8542-8D5A-20D0CD0265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58782" y="1644729"/>
            <a:ext cx="3621974" cy="463138"/>
          </a:xfrm>
        </p:spPr>
        <p:txBody>
          <a:bodyPr anchor="b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Type “Part 1” and center</a:t>
            </a:r>
          </a:p>
        </p:txBody>
      </p:sp>
    </p:spTree>
    <p:extLst>
      <p:ext uri="{BB962C8B-B14F-4D97-AF65-F5344CB8AC3E}">
        <p14:creationId xmlns:p14="http://schemas.microsoft.com/office/powerpoint/2010/main" val="4156765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CBA415-317F-E645-B85E-102E6CD6E2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7061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C119-3D3F-0F4B-8256-E6A87A126CE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20">
            <a:extLst>
              <a:ext uri="{FF2B5EF4-FFF2-40B4-BE49-F238E27FC236}">
                <a16:creationId xmlns:a16="http://schemas.microsoft.com/office/drawing/2014/main" id="{60B7C587-759C-EF4D-A50A-72053FF2E3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0659" y="2143495"/>
            <a:ext cx="3586348" cy="2945080"/>
          </a:xfrm>
          <a:prstGeom prst="rect">
            <a:avLst/>
          </a:prstGeom>
        </p:spPr>
        <p:txBody>
          <a:bodyPr anchor="t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TYPE TITLE FOR DIVIDER PAGE IN ALL CAPS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66CC09D-A676-8542-8D5A-20D0CD0265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58782" y="1644729"/>
            <a:ext cx="3621974" cy="463138"/>
          </a:xfrm>
        </p:spPr>
        <p:txBody>
          <a:bodyPr anchor="b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Type “Part 1” and center</a:t>
            </a:r>
          </a:p>
        </p:txBody>
      </p:sp>
    </p:spTree>
    <p:extLst>
      <p:ext uri="{BB962C8B-B14F-4D97-AF65-F5344CB8AC3E}">
        <p14:creationId xmlns:p14="http://schemas.microsoft.com/office/powerpoint/2010/main" val="99491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oPJv4QwJlg-unsplash" descr="A California photo containing sky and a wooded mountainside">
            <a:extLst>
              <a:ext uri="{FF2B5EF4-FFF2-40B4-BE49-F238E27FC236}">
                <a16:creationId xmlns:a16="http://schemas.microsoft.com/office/drawing/2014/main" id="{DC9AFF88-5457-624F-8BCB-4B04F6744F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3" t="7025" r="21001" b="2023"/>
          <a:stretch/>
        </p:blipFill>
        <p:spPr>
          <a:xfrm>
            <a:off x="2484009" y="0"/>
            <a:ext cx="9704143" cy="61722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DBA9F-DD30-4847-85E2-BC993FE69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F81F-CA22-F14A-87D1-C6145E02E21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9AC6-52B6-1547-BFF8-B32806A8C9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B055-97F7-A040-BD06-3D4DFD87F85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8CE35F-63B2-1842-8171-A369EA882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48" y="2148007"/>
            <a:ext cx="7666182" cy="30337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3F27690A-0F62-604E-AF83-8828844C82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05693"/>
            <a:ext cx="6629400" cy="2410691"/>
          </a:xfrm>
        </p:spPr>
        <p:txBody>
          <a:bodyPr anchor="ctr"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This slide is to be used to break up text heavy slides.</a:t>
            </a:r>
          </a:p>
        </p:txBody>
      </p:sp>
    </p:spTree>
    <p:extLst>
      <p:ext uri="{BB962C8B-B14F-4D97-AF65-F5344CB8AC3E}">
        <p14:creationId xmlns:p14="http://schemas.microsoft.com/office/powerpoint/2010/main" val="3168339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35D94E3-DFD7-D74C-956B-B2AAA144D7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60073" y="0"/>
            <a:ext cx="9528752" cy="6172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DBA9F-DD30-4847-85E2-BC993FE69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F81F-CA22-F14A-87D1-C6145E02E21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9AC6-52B6-1547-BFF8-B32806A8C9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B055-97F7-A040-BD06-3D4DFD87F85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3F27690A-0F62-604E-AF83-8828844C82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505693"/>
            <a:ext cx="6629400" cy="2410691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slide is to be used to break up text heavy slides.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0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lifornia photo containing mountains, a grass valley, and nature with transmission towers">
            <a:extLst>
              <a:ext uri="{FF2B5EF4-FFF2-40B4-BE49-F238E27FC236}">
                <a16:creationId xmlns:a16="http://schemas.microsoft.com/office/drawing/2014/main" id="{AB54564B-4127-7D4D-9E65-32E9339882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4092"/>
          <a:stretch/>
        </p:blipFill>
        <p:spPr>
          <a:xfrm>
            <a:off x="0" y="0"/>
            <a:ext cx="12192000" cy="61722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C119-3D3F-0F4B-8256-E6A87A126CE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FF43494-2868-BB4F-AD1F-FC43A214A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4192" y="1061681"/>
            <a:ext cx="4123616" cy="4137014"/>
          </a:xfrm>
          <a:prstGeom prst="ellipse">
            <a:avLst/>
          </a:prstGeom>
          <a:solidFill>
            <a:srgbClr val="045A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D2D3B4E-7797-434D-98F4-3A1FD04E1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5930" y="1906687"/>
            <a:ext cx="3106272" cy="2557737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type quote or highlighted statistic. This sample page uses a photo as background for variation to help break up slides with a lot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245764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BC6C67D-2E0A-4D4A-A026-2EBC630938B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172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FC119-3D3F-0F4B-8256-E6A87A126CE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D2D3B4E-7797-434D-98F4-3A1FD04E1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5930" y="1906687"/>
            <a:ext cx="3106272" cy="2557737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type quote or highlighted statistic. This sample page uses a photo as background for variation to help break up slides with a lot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1998231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35610-52D4-7340-9DF3-33A87DA2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0248-48BC-AC4E-9A99-00CF7BD0EFD4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CD8EF-0174-784E-ACAC-B477DE713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674E9-906B-1942-8828-345032A3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Gradient_Right Side_1">
            <a:extLst>
              <a:ext uri="{FF2B5EF4-FFF2-40B4-BE49-F238E27FC236}">
                <a16:creationId xmlns:a16="http://schemas.microsoft.com/office/drawing/2014/main" id="{C8321213-052C-B344-A79B-141CAFDE7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6096000" cy="61722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F8DB01-B42C-304D-B64A-4B3A40D09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6193" y="1061681"/>
            <a:ext cx="4123616" cy="41370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7" name="Title 20">
            <a:extLst>
              <a:ext uri="{FF2B5EF4-FFF2-40B4-BE49-F238E27FC236}">
                <a16:creationId xmlns:a16="http://schemas.microsoft.com/office/drawing/2014/main" id="{4228B782-A5B8-DD45-AF13-4BD554BE30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4827" y="1076253"/>
            <a:ext cx="3586348" cy="4137014"/>
          </a:xfr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TYPE </a:t>
            </a:r>
            <a:br>
              <a:rPr lang="en-US"/>
            </a:br>
            <a:r>
              <a:rPr lang="en-US"/>
              <a:t>HEADING HERE IN ALL CAPS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52694DC6-C250-234C-AF3D-1B072B42D6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13378" y="1237130"/>
            <a:ext cx="4132961" cy="154641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Type text here. Sample of a page layout when photo is preferred small or quality dictates size.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1D77E3D-E3D1-014D-AFF9-AD37DEA68E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66013" y="3198813"/>
            <a:ext cx="3427412" cy="22875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622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E62D9-28A9-2845-9485-B6D4F815D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74957"/>
            <a:ext cx="10515600" cy="1588945"/>
          </a:xfrm>
        </p:spPr>
        <p:txBody>
          <a:bodyPr anchor="ctr" anchorCtr="0"/>
          <a:lstStyle/>
          <a:p>
            <a:r>
              <a:rPr lang="en-US"/>
              <a:t>TYPE HEADING IN ALL CAPS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1A97B-8463-F14F-997E-08A73702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F81F-CA22-F14A-87D1-C6145E02E21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34DAF-2B33-444F-9D9A-16569689BE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01653-9FF6-1947-B044-BF04FBAEBE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583C468C-CE84-5F43-B47E-3A1D6DF46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131854"/>
            <a:ext cx="3200400" cy="2738725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2400"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to describe a graph, photo, or infographic at right.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1BEFA44-DDA2-1E48-AE55-FCE40C3427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19646" y="2131854"/>
            <a:ext cx="6835742" cy="37176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D90AC6C-0EB1-6540-8630-7B3D3CBB26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5038531"/>
            <a:ext cx="3200400" cy="810940"/>
          </a:xfrm>
        </p:spPr>
        <p:txBody>
          <a:bodyPr anchor="b" anchorCtr="0">
            <a:normAutofit/>
          </a:bodyPr>
          <a:lstStyle>
            <a:lvl1pPr marL="0" indent="0" algn="l">
              <a:buFontTx/>
              <a:buNone/>
              <a:defRPr sz="1600" i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This can be a source note or other brief info about the graphic.</a:t>
            </a:r>
          </a:p>
        </p:txBody>
      </p:sp>
    </p:spTree>
    <p:extLst>
      <p:ext uri="{BB962C8B-B14F-4D97-AF65-F5344CB8AC3E}">
        <p14:creationId xmlns:p14="http://schemas.microsoft.com/office/powerpoint/2010/main" val="3623151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D8B492-B5AB-5F47-9DF7-C744D21E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F81F-CA22-F14A-87D1-C6145E02E21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BC0AC-D23B-5E47-ADF6-CF63C04644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602DD-2043-F044-9467-3F65530AF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FEA94C-F47E-0B4A-87A9-4E9FB58CA98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921620"/>
            <a:ext cx="0" cy="2869581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dient_Right Side_1">
            <a:extLst>
              <a:ext uri="{FF2B5EF4-FFF2-40B4-BE49-F238E27FC236}">
                <a16:creationId xmlns:a16="http://schemas.microsoft.com/office/drawing/2014/main" id="{116F1D01-CAEA-514D-B160-9AC612738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151" cy="18288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139EEACB-C7AE-5446-9995-2E5770EDD7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3017177"/>
            <a:ext cx="5051611" cy="2774024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two column layout with photos.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84BCCAF9-D01E-8D40-84E2-570024C907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7705" y="3017177"/>
            <a:ext cx="5051611" cy="2774024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two column layout with photos.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4049E67-42C1-BB4E-83F7-C18CE2AAA07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819275" y="473075"/>
            <a:ext cx="3089275" cy="20732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2A3E4025-082F-7B44-B69C-07A8DC82B6D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274502" y="473075"/>
            <a:ext cx="3089275" cy="20732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53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97D4E-C50E-5344-846F-B7B653B6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814E-5C67-1442-8F8C-E0D76F12BC79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7D19B-86D9-0548-B78B-7AF8EB04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09F58C-33A6-6344-87D3-1EFB7156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Gradient_Right Side_1">
            <a:extLst>
              <a:ext uri="{FF2B5EF4-FFF2-40B4-BE49-F238E27FC236}">
                <a16:creationId xmlns:a16="http://schemas.microsoft.com/office/drawing/2014/main" id="{141F5E7B-151E-544C-9A7F-62C225163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151" cy="18288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44832B-61FE-A940-9911-8B17119F3F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11562"/>
            <a:ext cx="3200400" cy="3397567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three-step process.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34B2D1E-B244-4A4A-A7E9-8103B78CE4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53400" y="2411561"/>
            <a:ext cx="3200400" cy="3401568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three-step process.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4A01A6FE-5513-094E-8FBC-DA378EE6F2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0282" y="2411562"/>
            <a:ext cx="3200400" cy="3397567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three-step process.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5E1493-01B2-6342-B77E-37DC6067F18F}"/>
              </a:ext>
            </a:extLst>
          </p:cNvPr>
          <p:cNvCxnSpPr>
            <a:cxnSpLocks/>
          </p:cNvCxnSpPr>
          <p:nvPr userDrawn="1"/>
        </p:nvCxnSpPr>
        <p:spPr>
          <a:xfrm>
            <a:off x="4277599" y="2411562"/>
            <a:ext cx="3048" cy="3435802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C8630A-BF6B-6541-894B-8C54F1B45FDF}"/>
              </a:ext>
            </a:extLst>
          </p:cNvPr>
          <p:cNvCxnSpPr>
            <a:cxnSpLocks/>
          </p:cNvCxnSpPr>
          <p:nvPr userDrawn="1"/>
        </p:nvCxnSpPr>
        <p:spPr>
          <a:xfrm>
            <a:off x="7924800" y="2411562"/>
            <a:ext cx="3048" cy="3435802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EFEF357E-F439-0647-AA3C-354EB32A2282}"/>
              </a:ext>
            </a:extLst>
          </p:cNvPr>
          <p:cNvSpPr/>
          <p:nvPr userDrawn="1"/>
        </p:nvSpPr>
        <p:spPr>
          <a:xfrm>
            <a:off x="1862418" y="394446"/>
            <a:ext cx="1151965" cy="11519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B0C96A9-5E3A-894E-9EDA-FDAF6E728AD9}"/>
              </a:ext>
            </a:extLst>
          </p:cNvPr>
          <p:cNvSpPr/>
          <p:nvPr userDrawn="1"/>
        </p:nvSpPr>
        <p:spPr>
          <a:xfrm>
            <a:off x="5522259" y="394446"/>
            <a:ext cx="1151965" cy="11519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D5FFF09-0F68-B14C-A807-A76BD22B6598}"/>
              </a:ext>
            </a:extLst>
          </p:cNvPr>
          <p:cNvSpPr/>
          <p:nvPr userDrawn="1"/>
        </p:nvSpPr>
        <p:spPr>
          <a:xfrm>
            <a:off x="9177618" y="394446"/>
            <a:ext cx="1151965" cy="11519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12CBDF81-6DAD-364E-A57B-51FF208665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7400" y="394446"/>
            <a:ext cx="766482" cy="1151966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8E0E4CBC-4B70-BB49-9197-DB9F1B6B10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5000" y="394446"/>
            <a:ext cx="766482" cy="1151966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C0800415-7371-3645-9B46-F8BB9DDF07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72600" y="394446"/>
            <a:ext cx="766482" cy="1151966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413250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97D4E-C50E-5344-846F-B7B653B6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814E-5C67-1442-8F8C-E0D76F12BC79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7D19B-86D9-0548-B78B-7AF8EB04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09F58C-33A6-6344-87D3-1EFB7156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Gradient_Right Side_1">
            <a:extLst>
              <a:ext uri="{FF2B5EF4-FFF2-40B4-BE49-F238E27FC236}">
                <a16:creationId xmlns:a16="http://schemas.microsoft.com/office/drawing/2014/main" id="{141F5E7B-151E-544C-9A7F-62C225163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151" cy="18288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D44832B-61FE-A940-9911-8B17119F3F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11562"/>
            <a:ext cx="3200400" cy="3397567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three column layout. 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34B2D1E-B244-4A4A-A7E9-8103B78CE4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53400" y="2411561"/>
            <a:ext cx="3200400" cy="3401568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three column layout. 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4A01A6FE-5513-094E-8FBC-DA378EE6F2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0282" y="2411562"/>
            <a:ext cx="3200400" cy="3397567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2060"/>
                </a:solidFill>
              </a:defRPr>
            </a:lvl1pPr>
          </a:lstStyle>
          <a:p>
            <a:pPr lvl="0"/>
            <a:r>
              <a:rPr lang="en-US"/>
              <a:t>Click to type info for a three column layout.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5E1493-01B2-6342-B77E-37DC6067F18F}"/>
              </a:ext>
            </a:extLst>
          </p:cNvPr>
          <p:cNvCxnSpPr>
            <a:cxnSpLocks/>
          </p:cNvCxnSpPr>
          <p:nvPr userDrawn="1"/>
        </p:nvCxnSpPr>
        <p:spPr>
          <a:xfrm>
            <a:off x="4277599" y="2411562"/>
            <a:ext cx="3048" cy="3435802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C8630A-BF6B-6541-894B-8C54F1B45FDF}"/>
              </a:ext>
            </a:extLst>
          </p:cNvPr>
          <p:cNvCxnSpPr>
            <a:cxnSpLocks/>
          </p:cNvCxnSpPr>
          <p:nvPr userDrawn="1"/>
        </p:nvCxnSpPr>
        <p:spPr>
          <a:xfrm>
            <a:off x="7924800" y="2411562"/>
            <a:ext cx="3048" cy="3435802"/>
          </a:xfrm>
          <a:prstGeom prst="line">
            <a:avLst/>
          </a:prstGeom>
          <a:ln w="28575">
            <a:solidFill>
              <a:srgbClr val="80CB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A8BFED9B-B2D1-C842-A29A-AB7E5AEC8F2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677988" y="617538"/>
            <a:ext cx="1520825" cy="1519237"/>
          </a:xfrm>
        </p:spPr>
        <p:txBody>
          <a:bodyPr>
            <a:normAutofit/>
          </a:bodyPr>
          <a:lstStyle>
            <a:lvl3pPr marL="914400" indent="0">
              <a:buNone/>
              <a:defRPr sz="1400"/>
            </a:lvl3pPr>
          </a:lstStyle>
          <a:p>
            <a:pPr lvl="2"/>
            <a:r>
              <a:rPr lang="en-US" dirty="0"/>
              <a:t>Add Picture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7CA263FB-45B7-8442-B208-845B411F72A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5588" y="617538"/>
            <a:ext cx="1520825" cy="1519237"/>
          </a:xfrm>
        </p:spPr>
        <p:txBody>
          <a:bodyPr>
            <a:normAutofit/>
          </a:bodyPr>
          <a:lstStyle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3pPr>
          </a:lstStyle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Picture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D3289675-0A2D-F14C-A5D2-155A5913E51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993188" y="617538"/>
            <a:ext cx="1520825" cy="1519237"/>
          </a:xfrm>
        </p:spPr>
        <p:txBody>
          <a:bodyPr>
            <a:normAutofit/>
          </a:bodyPr>
          <a:lstStyle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3pPr>
          </a:lstStyle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873417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2DB0A43-98A4-C24F-878D-09BA84EA4EB1}"/>
              </a:ext>
            </a:extLst>
          </p:cNvPr>
          <p:cNvSpPr/>
          <p:nvPr userDrawn="1"/>
        </p:nvSpPr>
        <p:spPr>
          <a:xfrm>
            <a:off x="0" y="0"/>
            <a:ext cx="8126716" cy="6172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E4782-F63C-3142-86D0-7FC7CC1D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0A671-034D-D241-B2FC-E8675879E2C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54575-A9D7-9744-A403-D7D67F71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2A407-91F2-A442-92DA-A13BAD89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Gradient_Right Side_1">
            <a:extLst>
              <a:ext uri="{FF2B5EF4-FFF2-40B4-BE49-F238E27FC236}">
                <a16:creationId xmlns:a16="http://schemas.microsoft.com/office/drawing/2014/main" id="{19C8ED75-BEAC-8046-AE47-2FECF9BA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26716" y="0"/>
            <a:ext cx="4061435" cy="61722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8E5BFB-3A11-A84F-9A36-2D23788121E9}"/>
              </a:ext>
            </a:extLst>
          </p:cNvPr>
          <p:cNvSpPr txBox="1"/>
          <p:nvPr userDrawn="1"/>
        </p:nvSpPr>
        <p:spPr>
          <a:xfrm>
            <a:off x="838200" y="2624435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9" name="Picture 8" descr="Large Question Mark used as a graphic icon">
            <a:extLst>
              <a:ext uri="{FF2B5EF4-FFF2-40B4-BE49-F238E27FC236}">
                <a16:creationId xmlns:a16="http://schemas.microsoft.com/office/drawing/2014/main" id="{975E0F25-A193-024B-8CA2-2B2EEF08D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03180" y="1312125"/>
            <a:ext cx="20955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05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858F70B2-74AC-6540-9DDB-2426331F45FE}"/>
              </a:ext>
            </a:extLst>
          </p:cNvPr>
          <p:cNvSpPr/>
          <p:nvPr userDrawn="1"/>
        </p:nvSpPr>
        <p:spPr>
          <a:xfrm>
            <a:off x="0" y="4474395"/>
            <a:ext cx="12188152" cy="1752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13335E-C4E3-904E-A48C-9D306491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3F81F-CA22-F14A-87D1-C6145E02E21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FA57D-DAA8-674B-975C-648A38A062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4198F-6599-FE45-A8CA-03724476BF7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30" name="object 6">
            <a:extLst>
              <a:ext uri="{FF2B5EF4-FFF2-40B4-BE49-F238E27FC236}">
                <a16:creationId xmlns:a16="http://schemas.microsoft.com/office/drawing/2014/main" id="{01CB4B2E-313B-1A4A-89C0-B594512EB075}"/>
              </a:ext>
            </a:extLst>
          </p:cNvPr>
          <p:cNvSpPr txBox="1"/>
          <p:nvPr userDrawn="1"/>
        </p:nvSpPr>
        <p:spPr>
          <a:xfrm>
            <a:off x="3309588" y="3332716"/>
            <a:ext cx="5466112" cy="472157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7697">
              <a:spcBef>
                <a:spcPts val="82"/>
              </a:spcBef>
            </a:pPr>
            <a:r>
              <a:rPr sz="3000" b="1" spc="36" dirty="0">
                <a:solidFill>
                  <a:srgbClr val="005BA6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www.energysafety.ca.gov</a:t>
            </a:r>
            <a:endParaRPr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1" name="object 7" descr="Logo for Office of Energy Infrastructure Safety with picture of transmission tower and underground gas line">
            <a:extLst>
              <a:ext uri="{FF2B5EF4-FFF2-40B4-BE49-F238E27FC236}">
                <a16:creationId xmlns:a16="http://schemas.microsoft.com/office/drawing/2014/main" id="{DDB3FE9B-5391-D447-AE72-45D6327E672E}"/>
              </a:ext>
            </a:extLst>
          </p:cNvPr>
          <p:cNvGrpSpPr/>
          <p:nvPr userDrawn="1"/>
        </p:nvGrpSpPr>
        <p:grpSpPr>
          <a:xfrm>
            <a:off x="933411" y="998112"/>
            <a:ext cx="1740285" cy="1740285"/>
            <a:chOff x="1533778" y="1646885"/>
            <a:chExt cx="2871470" cy="2871470"/>
          </a:xfrm>
        </p:grpSpPr>
        <p:pic>
          <p:nvPicPr>
            <p:cNvPr id="32" name="object 8">
              <a:extLst>
                <a:ext uri="{FF2B5EF4-FFF2-40B4-BE49-F238E27FC236}">
                  <a16:creationId xmlns:a16="http://schemas.microsoft.com/office/drawing/2014/main" id="{E9474EF5-A5B2-DD47-964F-CBAEAF7E422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3778" y="1646885"/>
              <a:ext cx="2870923" cy="2870934"/>
            </a:xfrm>
            <a:prstGeom prst="rect">
              <a:avLst/>
            </a:prstGeom>
          </p:spPr>
        </p:pic>
        <p:pic>
          <p:nvPicPr>
            <p:cNvPr id="33" name="object 9">
              <a:extLst>
                <a:ext uri="{FF2B5EF4-FFF2-40B4-BE49-F238E27FC236}">
                  <a16:creationId xmlns:a16="http://schemas.microsoft.com/office/drawing/2014/main" id="{99067386-B3F3-7743-91A8-DE9D4E7DBA0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0066" y="2083169"/>
              <a:ext cx="1998344" cy="1548360"/>
            </a:xfrm>
            <a:prstGeom prst="rect">
              <a:avLst/>
            </a:prstGeom>
          </p:spPr>
        </p:pic>
        <p:sp>
          <p:nvSpPr>
            <p:cNvPr id="34" name="object 10">
              <a:extLst>
                <a:ext uri="{FF2B5EF4-FFF2-40B4-BE49-F238E27FC236}">
                  <a16:creationId xmlns:a16="http://schemas.microsoft.com/office/drawing/2014/main" id="{45A823C1-1B43-F447-B8C3-302E3DD910CB}"/>
                </a:ext>
              </a:extLst>
            </p:cNvPr>
            <p:cNvSpPr/>
            <p:nvPr/>
          </p:nvSpPr>
          <p:spPr>
            <a:xfrm>
              <a:off x="2134683" y="3631530"/>
              <a:ext cx="1669414" cy="450215"/>
            </a:xfrm>
            <a:custGeom>
              <a:avLst/>
              <a:gdLst/>
              <a:ahLst/>
              <a:cxnLst/>
              <a:rect l="l" t="t" r="r" b="b"/>
              <a:pathLst>
                <a:path w="1669414" h="450214">
                  <a:moveTo>
                    <a:pt x="1669104" y="0"/>
                  </a:moveTo>
                  <a:lnTo>
                    <a:pt x="0" y="0"/>
                  </a:lnTo>
                  <a:lnTo>
                    <a:pt x="12408" y="18824"/>
                  </a:lnTo>
                  <a:lnTo>
                    <a:pt x="38981" y="55422"/>
                  </a:lnTo>
                  <a:lnTo>
                    <a:pt x="67143" y="90745"/>
                  </a:lnTo>
                  <a:lnTo>
                    <a:pt x="96842" y="124741"/>
                  </a:lnTo>
                  <a:lnTo>
                    <a:pt x="128025" y="157356"/>
                  </a:lnTo>
                  <a:lnTo>
                    <a:pt x="160640" y="188540"/>
                  </a:lnTo>
                  <a:lnTo>
                    <a:pt x="194635" y="218239"/>
                  </a:lnTo>
                  <a:lnTo>
                    <a:pt x="229958" y="246402"/>
                  </a:lnTo>
                  <a:lnTo>
                    <a:pt x="266556" y="272975"/>
                  </a:lnTo>
                  <a:lnTo>
                    <a:pt x="304376" y="297907"/>
                  </a:lnTo>
                  <a:lnTo>
                    <a:pt x="343367" y="321145"/>
                  </a:lnTo>
                  <a:lnTo>
                    <a:pt x="383477" y="342636"/>
                  </a:lnTo>
                  <a:lnTo>
                    <a:pt x="424652" y="362330"/>
                  </a:lnTo>
                  <a:lnTo>
                    <a:pt x="466840" y="380172"/>
                  </a:lnTo>
                  <a:lnTo>
                    <a:pt x="509990" y="396112"/>
                  </a:lnTo>
                  <a:lnTo>
                    <a:pt x="554048" y="410096"/>
                  </a:lnTo>
                  <a:lnTo>
                    <a:pt x="598963" y="422072"/>
                  </a:lnTo>
                  <a:lnTo>
                    <a:pt x="644683" y="431988"/>
                  </a:lnTo>
                  <a:lnTo>
                    <a:pt x="691154" y="439792"/>
                  </a:lnTo>
                  <a:lnTo>
                    <a:pt x="738324" y="445431"/>
                  </a:lnTo>
                  <a:lnTo>
                    <a:pt x="786142" y="448852"/>
                  </a:lnTo>
                  <a:lnTo>
                    <a:pt x="834554" y="450004"/>
                  </a:lnTo>
                  <a:lnTo>
                    <a:pt x="882965" y="448852"/>
                  </a:lnTo>
                  <a:lnTo>
                    <a:pt x="930781" y="445431"/>
                  </a:lnTo>
                  <a:lnTo>
                    <a:pt x="977951" y="439792"/>
                  </a:lnTo>
                  <a:lnTo>
                    <a:pt x="1024421" y="431988"/>
                  </a:lnTo>
                  <a:lnTo>
                    <a:pt x="1070139" y="422072"/>
                  </a:lnTo>
                  <a:lnTo>
                    <a:pt x="1115053" y="410096"/>
                  </a:lnTo>
                  <a:lnTo>
                    <a:pt x="1159111" y="396112"/>
                  </a:lnTo>
                  <a:lnTo>
                    <a:pt x="1202260" y="380172"/>
                  </a:lnTo>
                  <a:lnTo>
                    <a:pt x="1244448" y="362330"/>
                  </a:lnTo>
                  <a:lnTo>
                    <a:pt x="1285623" y="342636"/>
                  </a:lnTo>
                  <a:lnTo>
                    <a:pt x="1325732" y="321145"/>
                  </a:lnTo>
                  <a:lnTo>
                    <a:pt x="1364723" y="297907"/>
                  </a:lnTo>
                  <a:lnTo>
                    <a:pt x="1402544" y="272975"/>
                  </a:lnTo>
                  <a:lnTo>
                    <a:pt x="1439142" y="246402"/>
                  </a:lnTo>
                  <a:lnTo>
                    <a:pt x="1474465" y="218239"/>
                  </a:lnTo>
                  <a:lnTo>
                    <a:pt x="1508460" y="188540"/>
                  </a:lnTo>
                  <a:lnTo>
                    <a:pt x="1541076" y="157356"/>
                  </a:lnTo>
                  <a:lnTo>
                    <a:pt x="1572260" y="124741"/>
                  </a:lnTo>
                  <a:lnTo>
                    <a:pt x="1601959" y="90745"/>
                  </a:lnTo>
                  <a:lnTo>
                    <a:pt x="1630121" y="55422"/>
                  </a:lnTo>
                  <a:lnTo>
                    <a:pt x="1656695" y="18824"/>
                  </a:lnTo>
                  <a:lnTo>
                    <a:pt x="1669104" y="0"/>
                  </a:lnTo>
                  <a:close/>
                </a:path>
              </a:pathLst>
            </a:custGeom>
            <a:solidFill>
              <a:srgbClr val="005BA6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35" name="object 11">
              <a:extLst>
                <a:ext uri="{FF2B5EF4-FFF2-40B4-BE49-F238E27FC236}">
                  <a16:creationId xmlns:a16="http://schemas.microsoft.com/office/drawing/2014/main" id="{55D9FE9B-0476-DE40-A2A7-ABB87999EAC6}"/>
                </a:ext>
              </a:extLst>
            </p:cNvPr>
            <p:cNvSpPr/>
            <p:nvPr/>
          </p:nvSpPr>
          <p:spPr>
            <a:xfrm>
              <a:off x="2229556" y="3754016"/>
              <a:ext cx="1478915" cy="104775"/>
            </a:xfrm>
            <a:custGeom>
              <a:avLst/>
              <a:gdLst/>
              <a:ahLst/>
              <a:cxnLst/>
              <a:rect l="l" t="t" r="r" b="b"/>
              <a:pathLst>
                <a:path w="1478914" h="104775">
                  <a:moveTo>
                    <a:pt x="0" y="0"/>
                  </a:moveTo>
                  <a:lnTo>
                    <a:pt x="33152" y="34870"/>
                  </a:lnTo>
                  <a:lnTo>
                    <a:pt x="65768" y="66054"/>
                  </a:lnTo>
                  <a:lnTo>
                    <a:pt x="99763" y="95753"/>
                  </a:lnTo>
                  <a:lnTo>
                    <a:pt x="1368652" y="104475"/>
                  </a:lnTo>
                  <a:lnTo>
                    <a:pt x="1379592" y="95753"/>
                  </a:lnTo>
                  <a:lnTo>
                    <a:pt x="1413588" y="66054"/>
                  </a:lnTo>
                  <a:lnTo>
                    <a:pt x="1446203" y="34870"/>
                  </a:lnTo>
                  <a:lnTo>
                    <a:pt x="1477387" y="2254"/>
                  </a:lnTo>
                  <a:lnTo>
                    <a:pt x="1478473" y="10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CBAA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pic>
          <p:nvPicPr>
            <p:cNvPr id="36" name="object 12">
              <a:extLst>
                <a:ext uri="{FF2B5EF4-FFF2-40B4-BE49-F238E27FC236}">
                  <a16:creationId xmlns:a16="http://schemas.microsoft.com/office/drawing/2014/main" id="{A8E8350C-BD9C-3F42-9007-7AFC0FD94D6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2436" y="3706237"/>
              <a:ext cx="113836" cy="200659"/>
            </a:xfrm>
            <a:prstGeom prst="rect">
              <a:avLst/>
            </a:prstGeom>
          </p:spPr>
        </p:pic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id="{2EFB5492-ED36-CD42-BE07-F1A38550367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37237" y="3706237"/>
              <a:ext cx="113836" cy="200659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id="{38150BDC-AC12-0B42-AF73-2B9280F3135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8486" y="3706237"/>
              <a:ext cx="113836" cy="200659"/>
            </a:xfrm>
            <a:prstGeom prst="rect">
              <a:avLst/>
            </a:prstGeom>
          </p:spPr>
        </p:pic>
        <p:sp>
          <p:nvSpPr>
            <p:cNvPr id="39" name="object 15">
              <a:extLst>
                <a:ext uri="{FF2B5EF4-FFF2-40B4-BE49-F238E27FC236}">
                  <a16:creationId xmlns:a16="http://schemas.microsoft.com/office/drawing/2014/main" id="{E6ADF67A-6A86-1A47-97F0-688140760DBC}"/>
                </a:ext>
              </a:extLst>
            </p:cNvPr>
            <p:cNvSpPr/>
            <p:nvPr/>
          </p:nvSpPr>
          <p:spPr>
            <a:xfrm>
              <a:off x="3203351" y="2170822"/>
              <a:ext cx="652780" cy="648970"/>
            </a:xfrm>
            <a:custGeom>
              <a:avLst/>
              <a:gdLst/>
              <a:ahLst/>
              <a:cxnLst/>
              <a:rect l="l" t="t" r="r" b="b"/>
              <a:pathLst>
                <a:path w="652779" h="648969">
                  <a:moveTo>
                    <a:pt x="549784" y="338754"/>
                  </a:moveTo>
                  <a:lnTo>
                    <a:pt x="506645" y="338754"/>
                  </a:lnTo>
                  <a:lnTo>
                    <a:pt x="545617" y="648770"/>
                  </a:lnTo>
                  <a:lnTo>
                    <a:pt x="549784" y="338754"/>
                  </a:lnTo>
                  <a:close/>
                </a:path>
                <a:path w="652779" h="648969">
                  <a:moveTo>
                    <a:pt x="579756" y="332135"/>
                  </a:moveTo>
                  <a:lnTo>
                    <a:pt x="463913" y="332135"/>
                  </a:lnTo>
                  <a:lnTo>
                    <a:pt x="437593" y="643481"/>
                  </a:lnTo>
                  <a:lnTo>
                    <a:pt x="506645" y="338754"/>
                  </a:lnTo>
                  <a:lnTo>
                    <a:pt x="549784" y="338754"/>
                  </a:lnTo>
                  <a:lnTo>
                    <a:pt x="549817" y="336346"/>
                  </a:lnTo>
                  <a:lnTo>
                    <a:pt x="582813" y="336346"/>
                  </a:lnTo>
                  <a:lnTo>
                    <a:pt x="579756" y="332135"/>
                  </a:lnTo>
                  <a:close/>
                </a:path>
                <a:path w="652779" h="648969">
                  <a:moveTo>
                    <a:pt x="582813" y="336346"/>
                  </a:moveTo>
                  <a:lnTo>
                    <a:pt x="549817" y="336346"/>
                  </a:lnTo>
                  <a:lnTo>
                    <a:pt x="652394" y="631478"/>
                  </a:lnTo>
                  <a:lnTo>
                    <a:pt x="613057" y="381513"/>
                  </a:lnTo>
                  <a:lnTo>
                    <a:pt x="588027" y="343527"/>
                  </a:lnTo>
                  <a:lnTo>
                    <a:pt x="582813" y="336346"/>
                  </a:lnTo>
                  <a:close/>
                </a:path>
                <a:path w="652779" h="648969">
                  <a:moveTo>
                    <a:pt x="568607" y="316781"/>
                  </a:moveTo>
                  <a:lnTo>
                    <a:pt x="423506" y="316781"/>
                  </a:lnTo>
                  <a:lnTo>
                    <a:pt x="333015" y="615841"/>
                  </a:lnTo>
                  <a:lnTo>
                    <a:pt x="463913" y="332135"/>
                  </a:lnTo>
                  <a:lnTo>
                    <a:pt x="579756" y="332135"/>
                  </a:lnTo>
                  <a:lnTo>
                    <a:pt x="568607" y="316781"/>
                  </a:lnTo>
                  <a:close/>
                </a:path>
                <a:path w="652779" h="648969">
                  <a:moveTo>
                    <a:pt x="550637" y="293362"/>
                  </a:moveTo>
                  <a:lnTo>
                    <a:pt x="387163" y="293362"/>
                  </a:lnTo>
                  <a:lnTo>
                    <a:pt x="236481" y="567066"/>
                  </a:lnTo>
                  <a:lnTo>
                    <a:pt x="423506" y="316781"/>
                  </a:lnTo>
                  <a:lnTo>
                    <a:pt x="568607" y="316781"/>
                  </a:lnTo>
                  <a:lnTo>
                    <a:pt x="561453" y="306929"/>
                  </a:lnTo>
                  <a:lnTo>
                    <a:pt x="550637" y="293362"/>
                  </a:lnTo>
                  <a:close/>
                </a:path>
                <a:path w="652779" h="648969">
                  <a:moveTo>
                    <a:pt x="525681" y="262895"/>
                  </a:moveTo>
                  <a:lnTo>
                    <a:pt x="356486" y="262895"/>
                  </a:lnTo>
                  <a:lnTo>
                    <a:pt x="152190" y="499303"/>
                  </a:lnTo>
                  <a:lnTo>
                    <a:pt x="387163" y="293362"/>
                  </a:lnTo>
                  <a:lnTo>
                    <a:pt x="550637" y="293362"/>
                  </a:lnTo>
                  <a:lnTo>
                    <a:pt x="533291" y="271606"/>
                  </a:lnTo>
                  <a:lnTo>
                    <a:pt x="525681" y="262895"/>
                  </a:lnTo>
                  <a:close/>
                </a:path>
                <a:path w="652779" h="648969">
                  <a:moveTo>
                    <a:pt x="493179" y="226719"/>
                  </a:moveTo>
                  <a:lnTo>
                    <a:pt x="332816" y="226719"/>
                  </a:lnTo>
                  <a:lnTo>
                    <a:pt x="83829" y="415473"/>
                  </a:lnTo>
                  <a:lnTo>
                    <a:pt x="356486" y="262895"/>
                  </a:lnTo>
                  <a:lnTo>
                    <a:pt x="525681" y="262895"/>
                  </a:lnTo>
                  <a:lnTo>
                    <a:pt x="503592" y="237610"/>
                  </a:lnTo>
                  <a:lnTo>
                    <a:pt x="493179" y="226719"/>
                  </a:lnTo>
                  <a:close/>
                </a:path>
                <a:path w="652779" h="648969">
                  <a:moveTo>
                    <a:pt x="452967" y="186407"/>
                  </a:moveTo>
                  <a:lnTo>
                    <a:pt x="317179" y="186407"/>
                  </a:lnTo>
                  <a:lnTo>
                    <a:pt x="34394" y="319274"/>
                  </a:lnTo>
                  <a:lnTo>
                    <a:pt x="332816" y="226719"/>
                  </a:lnTo>
                  <a:lnTo>
                    <a:pt x="493179" y="226719"/>
                  </a:lnTo>
                  <a:lnTo>
                    <a:pt x="472408" y="204994"/>
                  </a:lnTo>
                  <a:lnTo>
                    <a:pt x="452967" y="186407"/>
                  </a:lnTo>
                  <a:close/>
                </a:path>
                <a:path w="652779" h="648969">
                  <a:moveTo>
                    <a:pt x="16548" y="0"/>
                  </a:moveTo>
                  <a:lnTo>
                    <a:pt x="312372" y="100545"/>
                  </a:lnTo>
                  <a:lnTo>
                    <a:pt x="0" y="106892"/>
                  </a:lnTo>
                  <a:lnTo>
                    <a:pt x="310267" y="143717"/>
                  </a:lnTo>
                  <a:lnTo>
                    <a:pt x="6032" y="214895"/>
                  </a:lnTo>
                  <a:lnTo>
                    <a:pt x="317179" y="186407"/>
                  </a:lnTo>
                  <a:lnTo>
                    <a:pt x="452967" y="186407"/>
                  </a:lnTo>
                  <a:lnTo>
                    <a:pt x="405797" y="144111"/>
                  </a:lnTo>
                  <a:lnTo>
                    <a:pt x="370474" y="115949"/>
                  </a:lnTo>
                  <a:lnTo>
                    <a:pt x="333876" y="89376"/>
                  </a:lnTo>
                  <a:lnTo>
                    <a:pt x="296055" y="64444"/>
                  </a:lnTo>
                  <a:lnTo>
                    <a:pt x="257064" y="41206"/>
                  </a:lnTo>
                  <a:lnTo>
                    <a:pt x="246879" y="35748"/>
                  </a:lnTo>
                  <a:lnTo>
                    <a:pt x="16548" y="0"/>
                  </a:lnTo>
                  <a:close/>
                </a:path>
              </a:pathLst>
            </a:custGeom>
            <a:solidFill>
              <a:srgbClr val="FFE738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40" name="object 16">
              <a:extLst>
                <a:ext uri="{FF2B5EF4-FFF2-40B4-BE49-F238E27FC236}">
                  <a16:creationId xmlns:a16="http://schemas.microsoft.com/office/drawing/2014/main" id="{38C587B0-1ED1-9B43-96AE-83B92EF0F878}"/>
                </a:ext>
              </a:extLst>
            </p:cNvPr>
            <p:cNvSpPr/>
            <p:nvPr/>
          </p:nvSpPr>
          <p:spPr>
            <a:xfrm>
              <a:off x="2114829" y="2261363"/>
              <a:ext cx="1389380" cy="974090"/>
            </a:xfrm>
            <a:custGeom>
              <a:avLst/>
              <a:gdLst/>
              <a:ahLst/>
              <a:cxnLst/>
              <a:rect l="l" t="t" r="r" b="b"/>
              <a:pathLst>
                <a:path w="1389379" h="974089">
                  <a:moveTo>
                    <a:pt x="1372768" y="973861"/>
                  </a:moveTo>
                  <a:lnTo>
                    <a:pt x="56705" y="219316"/>
                  </a:lnTo>
                  <a:lnTo>
                    <a:pt x="32258" y="252996"/>
                  </a:lnTo>
                  <a:lnTo>
                    <a:pt x="7327" y="290817"/>
                  </a:lnTo>
                  <a:lnTo>
                    <a:pt x="0" y="303110"/>
                  </a:lnTo>
                  <a:lnTo>
                    <a:pt x="1372768" y="973861"/>
                  </a:lnTo>
                  <a:close/>
                </a:path>
                <a:path w="1389379" h="974089">
                  <a:moveTo>
                    <a:pt x="1388783" y="841806"/>
                  </a:moveTo>
                  <a:lnTo>
                    <a:pt x="284810" y="0"/>
                  </a:lnTo>
                  <a:lnTo>
                    <a:pt x="249809" y="25412"/>
                  </a:lnTo>
                  <a:lnTo>
                    <a:pt x="214477" y="53581"/>
                  </a:lnTo>
                  <a:lnTo>
                    <a:pt x="203238" y="63398"/>
                  </a:lnTo>
                  <a:lnTo>
                    <a:pt x="1388783" y="8418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41" name="object 17">
              <a:extLst>
                <a:ext uri="{FF2B5EF4-FFF2-40B4-BE49-F238E27FC236}">
                  <a16:creationId xmlns:a16="http://schemas.microsoft.com/office/drawing/2014/main" id="{8801116B-85D8-1A43-AF96-D2CBC9FE8989}"/>
                </a:ext>
              </a:extLst>
            </p:cNvPr>
            <p:cNvSpPr/>
            <p:nvPr/>
          </p:nvSpPr>
          <p:spPr>
            <a:xfrm>
              <a:off x="2500363" y="2431873"/>
              <a:ext cx="849630" cy="1211580"/>
            </a:xfrm>
            <a:custGeom>
              <a:avLst/>
              <a:gdLst/>
              <a:ahLst/>
              <a:cxnLst/>
              <a:rect l="l" t="t" r="r" b="b"/>
              <a:pathLst>
                <a:path w="849629" h="1211579">
                  <a:moveTo>
                    <a:pt x="309613" y="345008"/>
                  </a:moveTo>
                  <a:lnTo>
                    <a:pt x="275069" y="362966"/>
                  </a:lnTo>
                  <a:lnTo>
                    <a:pt x="290106" y="414362"/>
                  </a:lnTo>
                  <a:lnTo>
                    <a:pt x="309613" y="345008"/>
                  </a:lnTo>
                  <a:close/>
                </a:path>
                <a:path w="849629" h="1211579">
                  <a:moveTo>
                    <a:pt x="447840" y="15773"/>
                  </a:moveTo>
                  <a:lnTo>
                    <a:pt x="436727" y="109347"/>
                  </a:lnTo>
                  <a:lnTo>
                    <a:pt x="441388" y="88036"/>
                  </a:lnTo>
                  <a:lnTo>
                    <a:pt x="447840" y="15773"/>
                  </a:lnTo>
                  <a:close/>
                </a:path>
                <a:path w="849629" h="1211579">
                  <a:moveTo>
                    <a:pt x="849579" y="1204582"/>
                  </a:moveTo>
                  <a:lnTo>
                    <a:pt x="724814" y="864590"/>
                  </a:lnTo>
                  <a:lnTo>
                    <a:pt x="724814" y="1034478"/>
                  </a:lnTo>
                  <a:lnTo>
                    <a:pt x="670572" y="946632"/>
                  </a:lnTo>
                  <a:lnTo>
                    <a:pt x="679284" y="880884"/>
                  </a:lnTo>
                  <a:lnTo>
                    <a:pt x="724814" y="1034478"/>
                  </a:lnTo>
                  <a:lnTo>
                    <a:pt x="724814" y="864590"/>
                  </a:lnTo>
                  <a:lnTo>
                    <a:pt x="711276" y="827684"/>
                  </a:lnTo>
                  <a:lnTo>
                    <a:pt x="662787" y="662343"/>
                  </a:lnTo>
                  <a:lnTo>
                    <a:pt x="662787" y="822858"/>
                  </a:lnTo>
                  <a:lnTo>
                    <a:pt x="649122" y="911440"/>
                  </a:lnTo>
                  <a:lnTo>
                    <a:pt x="643813" y="902728"/>
                  </a:lnTo>
                  <a:lnTo>
                    <a:pt x="643813" y="945794"/>
                  </a:lnTo>
                  <a:lnTo>
                    <a:pt x="631037" y="1028661"/>
                  </a:lnTo>
                  <a:lnTo>
                    <a:pt x="596226" y="866343"/>
                  </a:lnTo>
                  <a:lnTo>
                    <a:pt x="643813" y="945794"/>
                  </a:lnTo>
                  <a:lnTo>
                    <a:pt x="643813" y="902728"/>
                  </a:lnTo>
                  <a:lnTo>
                    <a:pt x="582383" y="801763"/>
                  </a:lnTo>
                  <a:lnTo>
                    <a:pt x="579145" y="786650"/>
                  </a:lnTo>
                  <a:lnTo>
                    <a:pt x="590804" y="665632"/>
                  </a:lnTo>
                  <a:lnTo>
                    <a:pt x="662787" y="822858"/>
                  </a:lnTo>
                  <a:lnTo>
                    <a:pt x="662787" y="662343"/>
                  </a:lnTo>
                  <a:lnTo>
                    <a:pt x="645261" y="602589"/>
                  </a:lnTo>
                  <a:lnTo>
                    <a:pt x="645261" y="743940"/>
                  </a:lnTo>
                  <a:lnTo>
                    <a:pt x="593979" y="632599"/>
                  </a:lnTo>
                  <a:lnTo>
                    <a:pt x="600633" y="563473"/>
                  </a:lnTo>
                  <a:lnTo>
                    <a:pt x="645261" y="743940"/>
                  </a:lnTo>
                  <a:lnTo>
                    <a:pt x="645261" y="602589"/>
                  </a:lnTo>
                  <a:lnTo>
                    <a:pt x="599351" y="446024"/>
                  </a:lnTo>
                  <a:lnTo>
                    <a:pt x="592289" y="418172"/>
                  </a:lnTo>
                  <a:lnTo>
                    <a:pt x="592289" y="529742"/>
                  </a:lnTo>
                  <a:lnTo>
                    <a:pt x="582612" y="607910"/>
                  </a:lnTo>
                  <a:lnTo>
                    <a:pt x="578726" y="599478"/>
                  </a:lnTo>
                  <a:lnTo>
                    <a:pt x="578726" y="639279"/>
                  </a:lnTo>
                  <a:lnTo>
                    <a:pt x="568439" y="722376"/>
                  </a:lnTo>
                  <a:lnTo>
                    <a:pt x="549795" y="604431"/>
                  </a:lnTo>
                  <a:lnTo>
                    <a:pt x="549795" y="1040180"/>
                  </a:lnTo>
                  <a:lnTo>
                    <a:pt x="380174" y="936726"/>
                  </a:lnTo>
                  <a:lnTo>
                    <a:pt x="521919" y="829132"/>
                  </a:lnTo>
                  <a:lnTo>
                    <a:pt x="522046" y="830465"/>
                  </a:lnTo>
                  <a:lnTo>
                    <a:pt x="549795" y="1040180"/>
                  </a:lnTo>
                  <a:lnTo>
                    <a:pt x="549795" y="604431"/>
                  </a:lnTo>
                  <a:lnTo>
                    <a:pt x="542950" y="561111"/>
                  </a:lnTo>
                  <a:lnTo>
                    <a:pt x="578726" y="639279"/>
                  </a:lnTo>
                  <a:lnTo>
                    <a:pt x="578726" y="599478"/>
                  </a:lnTo>
                  <a:lnTo>
                    <a:pt x="533463" y="501167"/>
                  </a:lnTo>
                  <a:lnTo>
                    <a:pt x="518998" y="409613"/>
                  </a:lnTo>
                  <a:lnTo>
                    <a:pt x="518998" y="797687"/>
                  </a:lnTo>
                  <a:lnTo>
                    <a:pt x="348157" y="917194"/>
                  </a:lnTo>
                  <a:lnTo>
                    <a:pt x="315417" y="897229"/>
                  </a:lnTo>
                  <a:lnTo>
                    <a:pt x="315417" y="940092"/>
                  </a:lnTo>
                  <a:lnTo>
                    <a:pt x="160451" y="1048486"/>
                  </a:lnTo>
                  <a:lnTo>
                    <a:pt x="236296" y="881621"/>
                  </a:lnTo>
                  <a:lnTo>
                    <a:pt x="315417" y="940092"/>
                  </a:lnTo>
                  <a:lnTo>
                    <a:pt x="315417" y="897229"/>
                  </a:lnTo>
                  <a:lnTo>
                    <a:pt x="249821" y="857211"/>
                  </a:lnTo>
                  <a:lnTo>
                    <a:pt x="404609" y="635749"/>
                  </a:lnTo>
                  <a:lnTo>
                    <a:pt x="518858" y="796137"/>
                  </a:lnTo>
                  <a:lnTo>
                    <a:pt x="518998" y="797687"/>
                  </a:lnTo>
                  <a:lnTo>
                    <a:pt x="518998" y="409613"/>
                  </a:lnTo>
                  <a:lnTo>
                    <a:pt x="515543" y="387743"/>
                  </a:lnTo>
                  <a:lnTo>
                    <a:pt x="511124" y="351282"/>
                  </a:lnTo>
                  <a:lnTo>
                    <a:pt x="511124" y="712470"/>
                  </a:lnTo>
                  <a:lnTo>
                    <a:pt x="423773" y="608317"/>
                  </a:lnTo>
                  <a:lnTo>
                    <a:pt x="492391" y="510146"/>
                  </a:lnTo>
                  <a:lnTo>
                    <a:pt x="511124" y="712470"/>
                  </a:lnTo>
                  <a:lnTo>
                    <a:pt x="511124" y="351282"/>
                  </a:lnTo>
                  <a:lnTo>
                    <a:pt x="495960" y="226174"/>
                  </a:lnTo>
                  <a:lnTo>
                    <a:pt x="530225" y="207518"/>
                  </a:lnTo>
                  <a:lnTo>
                    <a:pt x="586701" y="507111"/>
                  </a:lnTo>
                  <a:lnTo>
                    <a:pt x="592289" y="529742"/>
                  </a:lnTo>
                  <a:lnTo>
                    <a:pt x="592289" y="418172"/>
                  </a:lnTo>
                  <a:lnTo>
                    <a:pt x="537832" y="203377"/>
                  </a:lnTo>
                  <a:lnTo>
                    <a:pt x="615848" y="160883"/>
                  </a:lnTo>
                  <a:lnTo>
                    <a:pt x="700836" y="115341"/>
                  </a:lnTo>
                  <a:lnTo>
                    <a:pt x="700646" y="72517"/>
                  </a:lnTo>
                  <a:lnTo>
                    <a:pt x="625068" y="116065"/>
                  </a:lnTo>
                  <a:lnTo>
                    <a:pt x="555167" y="155790"/>
                  </a:lnTo>
                  <a:lnTo>
                    <a:pt x="529437" y="170243"/>
                  </a:lnTo>
                  <a:lnTo>
                    <a:pt x="524421" y="150444"/>
                  </a:lnTo>
                  <a:lnTo>
                    <a:pt x="497090" y="31737"/>
                  </a:lnTo>
                  <a:lnTo>
                    <a:pt x="523786" y="173405"/>
                  </a:lnTo>
                  <a:lnTo>
                    <a:pt x="491744" y="191401"/>
                  </a:lnTo>
                  <a:lnTo>
                    <a:pt x="490258" y="179146"/>
                  </a:lnTo>
                  <a:lnTo>
                    <a:pt x="490258" y="487057"/>
                  </a:lnTo>
                  <a:lnTo>
                    <a:pt x="408762" y="590410"/>
                  </a:lnTo>
                  <a:lnTo>
                    <a:pt x="362153" y="534809"/>
                  </a:lnTo>
                  <a:lnTo>
                    <a:pt x="353656" y="564210"/>
                  </a:lnTo>
                  <a:lnTo>
                    <a:pt x="389610" y="614705"/>
                  </a:lnTo>
                  <a:lnTo>
                    <a:pt x="294792" y="734949"/>
                  </a:lnTo>
                  <a:lnTo>
                    <a:pt x="400304" y="415886"/>
                  </a:lnTo>
                  <a:lnTo>
                    <a:pt x="417779" y="268744"/>
                  </a:lnTo>
                  <a:lnTo>
                    <a:pt x="479107" y="235343"/>
                  </a:lnTo>
                  <a:lnTo>
                    <a:pt x="486105" y="442112"/>
                  </a:lnTo>
                  <a:lnTo>
                    <a:pt x="490258" y="487057"/>
                  </a:lnTo>
                  <a:lnTo>
                    <a:pt x="490258" y="179146"/>
                  </a:lnTo>
                  <a:lnTo>
                    <a:pt x="481584" y="107543"/>
                  </a:lnTo>
                  <a:lnTo>
                    <a:pt x="471170" y="0"/>
                  </a:lnTo>
                  <a:lnTo>
                    <a:pt x="477888" y="199174"/>
                  </a:lnTo>
                  <a:lnTo>
                    <a:pt x="450748" y="214414"/>
                  </a:lnTo>
                  <a:lnTo>
                    <a:pt x="422351" y="230301"/>
                  </a:lnTo>
                  <a:lnTo>
                    <a:pt x="436727" y="109347"/>
                  </a:lnTo>
                  <a:lnTo>
                    <a:pt x="408546" y="238010"/>
                  </a:lnTo>
                  <a:lnTo>
                    <a:pt x="271551" y="314617"/>
                  </a:lnTo>
                  <a:lnTo>
                    <a:pt x="272199" y="347281"/>
                  </a:lnTo>
                  <a:lnTo>
                    <a:pt x="357187" y="301739"/>
                  </a:lnTo>
                  <a:lnTo>
                    <a:pt x="399656" y="278612"/>
                  </a:lnTo>
                  <a:lnTo>
                    <a:pt x="393319" y="307555"/>
                  </a:lnTo>
                  <a:lnTo>
                    <a:pt x="260540" y="678395"/>
                  </a:lnTo>
                  <a:lnTo>
                    <a:pt x="0" y="1204582"/>
                  </a:lnTo>
                  <a:lnTo>
                    <a:pt x="80772" y="1204760"/>
                  </a:lnTo>
                  <a:lnTo>
                    <a:pt x="116979" y="1136484"/>
                  </a:lnTo>
                  <a:lnTo>
                    <a:pt x="345973" y="962672"/>
                  </a:lnTo>
                  <a:lnTo>
                    <a:pt x="560971" y="1121562"/>
                  </a:lnTo>
                  <a:lnTo>
                    <a:pt x="575284" y="1211478"/>
                  </a:lnTo>
                  <a:lnTo>
                    <a:pt x="670255" y="1211478"/>
                  </a:lnTo>
                  <a:lnTo>
                    <a:pt x="648754" y="1111288"/>
                  </a:lnTo>
                  <a:lnTo>
                    <a:pt x="665822" y="982510"/>
                  </a:lnTo>
                  <a:lnTo>
                    <a:pt x="752729" y="1127544"/>
                  </a:lnTo>
                  <a:lnTo>
                    <a:pt x="778548" y="1204582"/>
                  </a:lnTo>
                  <a:lnTo>
                    <a:pt x="849579" y="1204582"/>
                  </a:lnTo>
                  <a:close/>
                </a:path>
              </a:pathLst>
            </a:custGeom>
            <a:solidFill>
              <a:srgbClr val="005BA6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42" name="object 18">
              <a:extLst>
                <a:ext uri="{FF2B5EF4-FFF2-40B4-BE49-F238E27FC236}">
                  <a16:creationId xmlns:a16="http://schemas.microsoft.com/office/drawing/2014/main" id="{D7FBB48B-B8EB-C642-A705-85D0D8A7D8AD}"/>
                </a:ext>
              </a:extLst>
            </p:cNvPr>
            <p:cNvSpPr/>
            <p:nvPr/>
          </p:nvSpPr>
          <p:spPr>
            <a:xfrm>
              <a:off x="2571465" y="2121404"/>
              <a:ext cx="943610" cy="828040"/>
            </a:xfrm>
            <a:custGeom>
              <a:avLst/>
              <a:gdLst/>
              <a:ahLst/>
              <a:cxnLst/>
              <a:rect l="l" t="t" r="r" b="b"/>
              <a:pathLst>
                <a:path w="943610" h="828039">
                  <a:moveTo>
                    <a:pt x="123545" y="0"/>
                  </a:moveTo>
                  <a:lnTo>
                    <a:pt x="117266" y="1674"/>
                  </a:lnTo>
                  <a:lnTo>
                    <a:pt x="73207" y="15658"/>
                  </a:lnTo>
                  <a:lnTo>
                    <a:pt x="30058" y="31597"/>
                  </a:lnTo>
                  <a:lnTo>
                    <a:pt x="0" y="44310"/>
                  </a:lnTo>
                  <a:lnTo>
                    <a:pt x="943240" y="827540"/>
                  </a:lnTo>
                  <a:lnTo>
                    <a:pt x="1235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43" name="object 19">
              <a:extLst>
                <a:ext uri="{FF2B5EF4-FFF2-40B4-BE49-F238E27FC236}">
                  <a16:creationId xmlns:a16="http://schemas.microsoft.com/office/drawing/2014/main" id="{06E9979B-ACB5-7E45-9376-7194D9FE0E00}"/>
                </a:ext>
              </a:extLst>
            </p:cNvPr>
            <p:cNvSpPr/>
            <p:nvPr/>
          </p:nvSpPr>
          <p:spPr>
            <a:xfrm>
              <a:off x="3161469" y="2564420"/>
              <a:ext cx="40640" cy="83185"/>
            </a:xfrm>
            <a:custGeom>
              <a:avLst/>
              <a:gdLst/>
              <a:ahLst/>
              <a:cxnLst/>
              <a:rect l="l" t="t" r="r" b="b"/>
              <a:pathLst>
                <a:path w="40639" h="83185">
                  <a:moveTo>
                    <a:pt x="40281" y="0"/>
                  </a:moveTo>
                  <a:lnTo>
                    <a:pt x="0" y="21627"/>
                  </a:lnTo>
                  <a:lnTo>
                    <a:pt x="29535" y="82677"/>
                  </a:lnTo>
                  <a:lnTo>
                    <a:pt x="40281" y="0"/>
                  </a:lnTo>
                  <a:close/>
                </a:path>
              </a:pathLst>
            </a:custGeom>
            <a:solidFill>
              <a:srgbClr val="005BA6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44" name="object 20">
              <a:extLst>
                <a:ext uri="{FF2B5EF4-FFF2-40B4-BE49-F238E27FC236}">
                  <a16:creationId xmlns:a16="http://schemas.microsoft.com/office/drawing/2014/main" id="{71A1EED7-4852-524D-865A-88F080BB6F67}"/>
                </a:ext>
              </a:extLst>
            </p:cNvPr>
            <p:cNvSpPr/>
            <p:nvPr/>
          </p:nvSpPr>
          <p:spPr>
            <a:xfrm>
              <a:off x="1970037" y="2083158"/>
              <a:ext cx="1998980" cy="1998980"/>
            </a:xfrm>
            <a:custGeom>
              <a:avLst/>
              <a:gdLst/>
              <a:ahLst/>
              <a:cxnLst/>
              <a:rect l="l" t="t" r="r" b="b"/>
              <a:pathLst>
                <a:path w="1998979" h="1998979">
                  <a:moveTo>
                    <a:pt x="1998386" y="999193"/>
                  </a:moveTo>
                  <a:lnTo>
                    <a:pt x="1997234" y="950781"/>
                  </a:lnTo>
                  <a:lnTo>
                    <a:pt x="1993812" y="902964"/>
                  </a:lnTo>
                  <a:lnTo>
                    <a:pt x="1988173" y="855794"/>
                  </a:lnTo>
                  <a:lnTo>
                    <a:pt x="1980369" y="809323"/>
                  </a:lnTo>
                  <a:lnTo>
                    <a:pt x="1970453" y="763604"/>
                  </a:lnTo>
                  <a:lnTo>
                    <a:pt x="1958477" y="718689"/>
                  </a:lnTo>
                  <a:lnTo>
                    <a:pt x="1944492" y="674630"/>
                  </a:lnTo>
                  <a:lnTo>
                    <a:pt x="1928553" y="631480"/>
                  </a:lnTo>
                  <a:lnTo>
                    <a:pt x="1910710" y="589291"/>
                  </a:lnTo>
                  <a:lnTo>
                    <a:pt x="1891016" y="548115"/>
                  </a:lnTo>
                  <a:lnTo>
                    <a:pt x="1869524" y="508005"/>
                  </a:lnTo>
                  <a:lnTo>
                    <a:pt x="1846286" y="469013"/>
                  </a:lnTo>
                  <a:lnTo>
                    <a:pt x="1821354" y="431192"/>
                  </a:lnTo>
                  <a:lnTo>
                    <a:pt x="1794780" y="394593"/>
                  </a:lnTo>
                  <a:lnTo>
                    <a:pt x="1766617" y="359269"/>
                  </a:lnTo>
                  <a:lnTo>
                    <a:pt x="1736918" y="325273"/>
                  </a:lnTo>
                  <a:lnTo>
                    <a:pt x="1705734" y="292657"/>
                  </a:lnTo>
                  <a:lnTo>
                    <a:pt x="1673118" y="261472"/>
                  </a:lnTo>
                  <a:lnTo>
                    <a:pt x="1639122" y="231772"/>
                  </a:lnTo>
                  <a:lnTo>
                    <a:pt x="1603799" y="203609"/>
                  </a:lnTo>
                  <a:lnTo>
                    <a:pt x="1567201" y="177035"/>
                  </a:lnTo>
                  <a:lnTo>
                    <a:pt x="1529380" y="152103"/>
                  </a:lnTo>
                  <a:lnTo>
                    <a:pt x="1490388" y="128864"/>
                  </a:lnTo>
                  <a:lnTo>
                    <a:pt x="1450279" y="107371"/>
                  </a:lnTo>
                  <a:lnTo>
                    <a:pt x="1409103" y="87677"/>
                  </a:lnTo>
                  <a:lnTo>
                    <a:pt x="1366915" y="69834"/>
                  </a:lnTo>
                  <a:lnTo>
                    <a:pt x="1323765" y="53894"/>
                  </a:lnTo>
                  <a:lnTo>
                    <a:pt x="1279706" y="39910"/>
                  </a:lnTo>
                  <a:lnTo>
                    <a:pt x="1234791" y="27933"/>
                  </a:lnTo>
                  <a:lnTo>
                    <a:pt x="1189073" y="18016"/>
                  </a:lnTo>
                  <a:lnTo>
                    <a:pt x="1142602" y="10213"/>
                  </a:lnTo>
                  <a:lnTo>
                    <a:pt x="1095432" y="4574"/>
                  </a:lnTo>
                  <a:lnTo>
                    <a:pt x="1047615" y="1152"/>
                  </a:lnTo>
                  <a:lnTo>
                    <a:pt x="999203" y="0"/>
                  </a:lnTo>
                  <a:lnTo>
                    <a:pt x="950791" y="1152"/>
                  </a:lnTo>
                  <a:lnTo>
                    <a:pt x="902973" y="4574"/>
                  </a:lnTo>
                  <a:lnTo>
                    <a:pt x="855802" y="10213"/>
                  </a:lnTo>
                  <a:lnTo>
                    <a:pt x="809330" y="18016"/>
                  </a:lnTo>
                  <a:lnTo>
                    <a:pt x="763610" y="27933"/>
                  </a:lnTo>
                  <a:lnTo>
                    <a:pt x="718695" y="39910"/>
                  </a:lnTo>
                  <a:lnTo>
                    <a:pt x="674635" y="53894"/>
                  </a:lnTo>
                  <a:lnTo>
                    <a:pt x="631485" y="69834"/>
                  </a:lnTo>
                  <a:lnTo>
                    <a:pt x="589295" y="87677"/>
                  </a:lnTo>
                  <a:lnTo>
                    <a:pt x="548119" y="107371"/>
                  </a:lnTo>
                  <a:lnTo>
                    <a:pt x="508008" y="128864"/>
                  </a:lnTo>
                  <a:lnTo>
                    <a:pt x="469016" y="152103"/>
                  </a:lnTo>
                  <a:lnTo>
                    <a:pt x="431194" y="177035"/>
                  </a:lnTo>
                  <a:lnTo>
                    <a:pt x="394595" y="203609"/>
                  </a:lnTo>
                  <a:lnTo>
                    <a:pt x="359271" y="231772"/>
                  </a:lnTo>
                  <a:lnTo>
                    <a:pt x="325275" y="261472"/>
                  </a:lnTo>
                  <a:lnTo>
                    <a:pt x="292658" y="292657"/>
                  </a:lnTo>
                  <a:lnTo>
                    <a:pt x="261473" y="325273"/>
                  </a:lnTo>
                  <a:lnTo>
                    <a:pt x="231773" y="359269"/>
                  </a:lnTo>
                  <a:lnTo>
                    <a:pt x="203610" y="394593"/>
                  </a:lnTo>
                  <a:lnTo>
                    <a:pt x="177036" y="431192"/>
                  </a:lnTo>
                  <a:lnTo>
                    <a:pt x="152103" y="469013"/>
                  </a:lnTo>
                  <a:lnTo>
                    <a:pt x="128864" y="508005"/>
                  </a:lnTo>
                  <a:lnTo>
                    <a:pt x="107372" y="548115"/>
                  </a:lnTo>
                  <a:lnTo>
                    <a:pt x="87678" y="589291"/>
                  </a:lnTo>
                  <a:lnTo>
                    <a:pt x="69834" y="631480"/>
                  </a:lnTo>
                  <a:lnTo>
                    <a:pt x="53894" y="674630"/>
                  </a:lnTo>
                  <a:lnTo>
                    <a:pt x="39910" y="718689"/>
                  </a:lnTo>
                  <a:lnTo>
                    <a:pt x="27933" y="763604"/>
                  </a:lnTo>
                  <a:lnTo>
                    <a:pt x="18016" y="809323"/>
                  </a:lnTo>
                  <a:lnTo>
                    <a:pt x="10213" y="855794"/>
                  </a:lnTo>
                  <a:lnTo>
                    <a:pt x="4574" y="902964"/>
                  </a:lnTo>
                  <a:lnTo>
                    <a:pt x="1152" y="950781"/>
                  </a:lnTo>
                  <a:lnTo>
                    <a:pt x="0" y="999193"/>
                  </a:lnTo>
                  <a:lnTo>
                    <a:pt x="1152" y="1047604"/>
                  </a:lnTo>
                  <a:lnTo>
                    <a:pt x="4574" y="1095421"/>
                  </a:lnTo>
                  <a:lnTo>
                    <a:pt x="10213" y="1142591"/>
                  </a:lnTo>
                  <a:lnTo>
                    <a:pt x="18016" y="1189062"/>
                  </a:lnTo>
                  <a:lnTo>
                    <a:pt x="27933" y="1234781"/>
                  </a:lnTo>
                  <a:lnTo>
                    <a:pt x="39910" y="1279696"/>
                  </a:lnTo>
                  <a:lnTo>
                    <a:pt x="53894" y="1323754"/>
                  </a:lnTo>
                  <a:lnTo>
                    <a:pt x="69834" y="1366904"/>
                  </a:lnTo>
                  <a:lnTo>
                    <a:pt x="87678" y="1409093"/>
                  </a:lnTo>
                  <a:lnTo>
                    <a:pt x="107372" y="1450268"/>
                  </a:lnTo>
                  <a:lnTo>
                    <a:pt x="128864" y="1490378"/>
                  </a:lnTo>
                  <a:lnTo>
                    <a:pt x="152103" y="1529369"/>
                  </a:lnTo>
                  <a:lnTo>
                    <a:pt x="177036" y="1567190"/>
                  </a:lnTo>
                  <a:lnTo>
                    <a:pt x="203610" y="1603788"/>
                  </a:lnTo>
                  <a:lnTo>
                    <a:pt x="231773" y="1639112"/>
                  </a:lnTo>
                  <a:lnTo>
                    <a:pt x="261473" y="1673107"/>
                  </a:lnTo>
                  <a:lnTo>
                    <a:pt x="292658" y="1705723"/>
                  </a:lnTo>
                  <a:lnTo>
                    <a:pt x="325275" y="1736907"/>
                  </a:lnTo>
                  <a:lnTo>
                    <a:pt x="359271" y="1766607"/>
                  </a:lnTo>
                  <a:lnTo>
                    <a:pt x="394595" y="1794770"/>
                  </a:lnTo>
                  <a:lnTo>
                    <a:pt x="431194" y="1821343"/>
                  </a:lnTo>
                  <a:lnTo>
                    <a:pt x="469016" y="1846275"/>
                  </a:lnTo>
                  <a:lnTo>
                    <a:pt x="508008" y="1869513"/>
                  </a:lnTo>
                  <a:lnTo>
                    <a:pt x="548119" y="1891006"/>
                  </a:lnTo>
                  <a:lnTo>
                    <a:pt x="589295" y="1910699"/>
                  </a:lnTo>
                  <a:lnTo>
                    <a:pt x="631485" y="1928542"/>
                  </a:lnTo>
                  <a:lnTo>
                    <a:pt x="674635" y="1944482"/>
                  </a:lnTo>
                  <a:lnTo>
                    <a:pt x="718695" y="1958466"/>
                  </a:lnTo>
                  <a:lnTo>
                    <a:pt x="763610" y="1970443"/>
                  </a:lnTo>
                  <a:lnTo>
                    <a:pt x="809330" y="1980359"/>
                  </a:lnTo>
                  <a:lnTo>
                    <a:pt x="855802" y="1988163"/>
                  </a:lnTo>
                  <a:lnTo>
                    <a:pt x="902973" y="1993802"/>
                  </a:lnTo>
                  <a:lnTo>
                    <a:pt x="950791" y="1997223"/>
                  </a:lnTo>
                  <a:lnTo>
                    <a:pt x="999203" y="1998375"/>
                  </a:lnTo>
                  <a:lnTo>
                    <a:pt x="1047615" y="1997223"/>
                  </a:lnTo>
                  <a:lnTo>
                    <a:pt x="1095432" y="1993802"/>
                  </a:lnTo>
                  <a:lnTo>
                    <a:pt x="1142602" y="1988163"/>
                  </a:lnTo>
                  <a:lnTo>
                    <a:pt x="1189073" y="1980359"/>
                  </a:lnTo>
                  <a:lnTo>
                    <a:pt x="1234791" y="1970443"/>
                  </a:lnTo>
                  <a:lnTo>
                    <a:pt x="1279706" y="1958466"/>
                  </a:lnTo>
                  <a:lnTo>
                    <a:pt x="1323765" y="1944482"/>
                  </a:lnTo>
                  <a:lnTo>
                    <a:pt x="1366915" y="1928542"/>
                  </a:lnTo>
                  <a:lnTo>
                    <a:pt x="1409103" y="1910699"/>
                  </a:lnTo>
                  <a:lnTo>
                    <a:pt x="1450279" y="1891006"/>
                  </a:lnTo>
                  <a:lnTo>
                    <a:pt x="1490388" y="1869513"/>
                  </a:lnTo>
                  <a:lnTo>
                    <a:pt x="1529380" y="1846275"/>
                  </a:lnTo>
                  <a:lnTo>
                    <a:pt x="1567201" y="1821343"/>
                  </a:lnTo>
                  <a:lnTo>
                    <a:pt x="1603799" y="1794770"/>
                  </a:lnTo>
                  <a:lnTo>
                    <a:pt x="1639122" y="1766607"/>
                  </a:lnTo>
                  <a:lnTo>
                    <a:pt x="1673118" y="1736907"/>
                  </a:lnTo>
                  <a:lnTo>
                    <a:pt x="1705734" y="1705723"/>
                  </a:lnTo>
                  <a:lnTo>
                    <a:pt x="1736918" y="1673107"/>
                  </a:lnTo>
                  <a:lnTo>
                    <a:pt x="1766617" y="1639112"/>
                  </a:lnTo>
                  <a:lnTo>
                    <a:pt x="1794780" y="1603788"/>
                  </a:lnTo>
                  <a:lnTo>
                    <a:pt x="1821354" y="1567190"/>
                  </a:lnTo>
                  <a:lnTo>
                    <a:pt x="1846286" y="1529369"/>
                  </a:lnTo>
                  <a:lnTo>
                    <a:pt x="1869524" y="1490378"/>
                  </a:lnTo>
                  <a:lnTo>
                    <a:pt x="1891016" y="1450268"/>
                  </a:lnTo>
                  <a:lnTo>
                    <a:pt x="1910710" y="1409093"/>
                  </a:lnTo>
                  <a:lnTo>
                    <a:pt x="1928553" y="1366904"/>
                  </a:lnTo>
                  <a:lnTo>
                    <a:pt x="1944492" y="1323754"/>
                  </a:lnTo>
                  <a:lnTo>
                    <a:pt x="1958477" y="1279696"/>
                  </a:lnTo>
                  <a:lnTo>
                    <a:pt x="1970453" y="1234781"/>
                  </a:lnTo>
                  <a:lnTo>
                    <a:pt x="1980369" y="1189062"/>
                  </a:lnTo>
                  <a:lnTo>
                    <a:pt x="1988173" y="1142591"/>
                  </a:lnTo>
                  <a:lnTo>
                    <a:pt x="1993812" y="1095421"/>
                  </a:lnTo>
                  <a:lnTo>
                    <a:pt x="1997234" y="1047604"/>
                  </a:lnTo>
                  <a:lnTo>
                    <a:pt x="1998386" y="999193"/>
                  </a:lnTo>
                  <a:close/>
                </a:path>
              </a:pathLst>
            </a:custGeom>
            <a:ln w="39673">
              <a:solidFill>
                <a:srgbClr val="80CBAA"/>
              </a:solidFill>
            </a:ln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9A76F88B-A123-A64B-BDC2-4D0D588C92C7}"/>
              </a:ext>
            </a:extLst>
          </p:cNvPr>
          <p:cNvSpPr txBox="1"/>
          <p:nvPr userDrawn="1"/>
        </p:nvSpPr>
        <p:spPr>
          <a:xfrm>
            <a:off x="850075" y="4474395"/>
            <a:ext cx="5257800" cy="17526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14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OFFICE OF ENERGY INFRASTRUCTURE SAFETY</a:t>
            </a:r>
          </a:p>
          <a:p>
            <a:r>
              <a:rPr lang="en-US" sz="1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 California Natural Resources Agency</a:t>
            </a:r>
          </a:p>
          <a:p>
            <a:endParaRPr lang="en-US" sz="14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715 P Street, 20th Floor</a:t>
            </a:r>
          </a:p>
          <a:p>
            <a:r>
              <a:rPr lang="en-US" sz="1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Sacramento, CA  95814</a:t>
            </a:r>
          </a:p>
          <a:p>
            <a:r>
              <a:rPr lang="en-US" sz="1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916.902.6000</a:t>
            </a:r>
          </a:p>
        </p:txBody>
      </p:sp>
      <p:pic>
        <p:nvPicPr>
          <p:cNvPr id="47" name="Picture 46" descr="State of California Seal">
            <a:extLst>
              <a:ext uri="{FF2B5EF4-FFF2-40B4-BE49-F238E27FC236}">
                <a16:creationId xmlns:a16="http://schemas.microsoft.com/office/drawing/2014/main" id="{308F1241-D6FC-B64F-8588-F12CA928F8A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1008" y="4742056"/>
            <a:ext cx="1238888" cy="1238888"/>
          </a:xfrm>
          <a:prstGeom prst="rect">
            <a:avLst/>
          </a:prstGeom>
        </p:spPr>
      </p:pic>
      <p:pic>
        <p:nvPicPr>
          <p:cNvPr id="6" name="Picture 5" descr="Graphic that reads: Data driven, forward-thinking, innovative, safety focused">
            <a:extLst>
              <a:ext uri="{FF2B5EF4-FFF2-40B4-BE49-F238E27FC236}">
                <a16:creationId xmlns:a16="http://schemas.microsoft.com/office/drawing/2014/main" id="{BCC184A4-3E86-0D4B-B195-BB2203867E7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09588" y="938673"/>
            <a:ext cx="4941611" cy="207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32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6AA23E-C249-D745-B99F-B0C79FA97380}"/>
              </a:ext>
            </a:extLst>
          </p:cNvPr>
          <p:cNvSpPr/>
          <p:nvPr userDrawn="1"/>
        </p:nvSpPr>
        <p:spPr>
          <a:xfrm>
            <a:off x="0" y="0"/>
            <a:ext cx="12192000" cy="62077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795F6-7597-054A-A50E-8242293743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TYPE TITLE IN ALL CAPS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BA4C3-7EC9-1346-BB0B-5DEC7B883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AF46C-3D04-3744-A956-25B2458923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91625" y="6356350"/>
            <a:ext cx="1543671" cy="365125"/>
          </a:xfrm>
          <a:prstGeom prst="rect">
            <a:avLst/>
          </a:prstGeom>
        </p:spPr>
        <p:txBody>
          <a:bodyPr/>
          <a:lstStyle/>
          <a:p>
            <a:fld id="{18D09DA7-319F-FD43-B09E-BFFE8DFF0995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3666E-26AC-7F47-8E1D-C67061DF1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E80BA-4B94-134E-88E1-6CBE2C6D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0919" y="6356350"/>
            <a:ext cx="582881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119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66656-3AEF-AB4C-ADB6-518DD79D4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TYPE TITLE 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69E10-BD8C-4446-9FF0-3B25ED192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E4782-F63C-3142-86D0-7FC7CC1D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91601" y="6356350"/>
            <a:ext cx="1624942" cy="365125"/>
          </a:xfrm>
          <a:prstGeom prst="rect">
            <a:avLst/>
          </a:prstGeom>
        </p:spPr>
        <p:txBody>
          <a:bodyPr/>
          <a:lstStyle/>
          <a:p>
            <a:fld id="{CB10A671-034D-D241-B2FC-E8675879E2C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54575-A9D7-9744-A403-D7D67F718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2A407-91F2-A442-92DA-A13BAD893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23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B42A-CD4D-7C43-A13A-F23DBB626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TYPE TITLE IN ALL CAPS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3DB94-27A7-3D46-A60F-573558D35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C754-DE9C-BD4C-9A6F-B40AAE098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5425" y="6356350"/>
            <a:ext cx="1501117" cy="365125"/>
          </a:xfrm>
          <a:prstGeom prst="rect">
            <a:avLst/>
          </a:prstGeom>
        </p:spPr>
        <p:txBody>
          <a:bodyPr/>
          <a:lstStyle/>
          <a:p>
            <a:fld id="{728FC119-3D3F-0F4B-8256-E6A87A126CE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B90BB-58E7-8C41-B1EC-3B83CAA0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9EFA-A852-0746-8420-5FC309CCB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8626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87629-A257-7F42-BE61-E6754A89D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TYPE TITLE 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4674B-CF85-8E49-8463-506B23537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87FCB-4CA0-BF4D-A686-209F6DBCF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349CE3-E585-994D-8029-CF08876B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67801" y="6356350"/>
            <a:ext cx="1548742" cy="365125"/>
          </a:xfrm>
          <a:prstGeom prst="rect">
            <a:avLst/>
          </a:prstGeom>
        </p:spPr>
        <p:txBody>
          <a:bodyPr/>
          <a:lstStyle/>
          <a:p>
            <a:fld id="{90644E92-F512-8742-BDF6-6B47059B78BF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76D34A-9778-E14E-91D9-7770A49DB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08B60-463F-FE4E-BE5B-BA4C1613A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4503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FFCCF-F277-7440-8BEF-B8171022B7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TYPE TITLE IN ALL CAPS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96162-C9A6-D149-BB78-0B130588A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0364DF-F5D3-994F-B38E-A072EBC67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B536D6-31B1-A74A-BF23-046DD79904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851A0C-4C1E-4A4B-AA18-95FA49581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2BA31B-5708-2441-BD6F-210247DE99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05901" y="6356350"/>
            <a:ext cx="1510642" cy="365125"/>
          </a:xfrm>
          <a:prstGeom prst="rect">
            <a:avLst/>
          </a:prstGeom>
        </p:spPr>
        <p:txBody>
          <a:bodyPr/>
          <a:lstStyle/>
          <a:p>
            <a:fld id="{A6204BC5-233A-0943-B0C7-F9B281E38CA9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05F1B3-0A94-6543-A5E5-56F7D2618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2D6A89-1125-AC49-8B67-38985F7EB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460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6E26-CAF9-DB4C-BA33-3D3E15B022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TYPE TITLE IN ALL CAPS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797D4E-C50E-5344-846F-B7B653B6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67801" y="6356350"/>
            <a:ext cx="1548742" cy="365125"/>
          </a:xfrm>
          <a:prstGeom prst="rect">
            <a:avLst/>
          </a:prstGeom>
        </p:spPr>
        <p:txBody>
          <a:bodyPr/>
          <a:lstStyle/>
          <a:p>
            <a:fld id="{9C31814E-5C67-1442-8F8C-E0D76F12BC79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7D19B-86D9-0548-B78B-7AF8EB048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09F58C-33A6-6344-87D3-1EFB7156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552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535610-52D4-7340-9DF3-33A87DA2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01125" y="6356350"/>
            <a:ext cx="1615417" cy="365125"/>
          </a:xfrm>
          <a:prstGeom prst="rect">
            <a:avLst/>
          </a:prstGeom>
        </p:spPr>
        <p:txBody>
          <a:bodyPr/>
          <a:lstStyle/>
          <a:p>
            <a:fld id="{0D5B0248-48BC-AC4E-9A99-00CF7BD0EFD4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CD8EF-0174-784E-ACAC-B477DE713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674E9-906B-1942-8828-345032A3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61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FF3A1-4780-F64A-B941-52F3EDF4B8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91601" y="6356350"/>
            <a:ext cx="1624942" cy="365125"/>
          </a:xfrm>
          <a:prstGeom prst="rect">
            <a:avLst/>
          </a:prstGeom>
        </p:spPr>
        <p:txBody>
          <a:bodyPr/>
          <a:lstStyle/>
          <a:p>
            <a:fld id="{B0A3F81F-CA22-F14A-87D1-C6145E02E21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2EB10-CBC4-C34F-ADBE-7A2E73D54D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CE4B2-B534-BE46-80D3-A4D296659A1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8D16F5-5417-0A4B-BA0F-E3D9CBBB094D}"/>
              </a:ext>
            </a:extLst>
          </p:cNvPr>
          <p:cNvSpPr/>
          <p:nvPr userDrawn="1"/>
        </p:nvSpPr>
        <p:spPr>
          <a:xfrm>
            <a:off x="0" y="0"/>
            <a:ext cx="12192000" cy="6172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856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45E46-267C-8348-B299-33EBED195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TYPE TITLE 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77A37-2220-ED4B-9D5B-A1A9A6DCE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38D0A-8E78-424C-8F43-EBC2567B7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D541BF-E7EE-C343-A34B-F095A5347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3025" y="6356350"/>
            <a:ext cx="1653517" cy="365125"/>
          </a:xfrm>
          <a:prstGeom prst="rect">
            <a:avLst/>
          </a:prstGeom>
        </p:spPr>
        <p:txBody>
          <a:bodyPr/>
          <a:lstStyle/>
          <a:p>
            <a:fld id="{B1D846D6-0567-E148-9A68-19187D070012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802561-0A66-9846-832E-9A892E7E7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1ADF7-ECD7-F74E-A0DB-97AB45E4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268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C6DE8-0658-A049-8FA7-693E739021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TYPE TITLE IN ALL CAPS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B790BA-0537-414F-AF99-8D81EAAB4D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ACBDA-3B31-4E40-AC65-BCE77F161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38263-1DE1-6644-8509-3C2B11C61D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20175" y="6356351"/>
            <a:ext cx="1596367" cy="177800"/>
          </a:xfrm>
          <a:prstGeom prst="rect">
            <a:avLst/>
          </a:prstGeom>
        </p:spPr>
        <p:txBody>
          <a:bodyPr/>
          <a:lstStyle/>
          <a:p>
            <a:fld id="{C88054A6-9E22-AD44-9E7D-91B7FC29050F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D80459-9B3B-5A42-B97B-FD94E18F2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CF83E1-C126-194E-B457-0E1A0BC5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1382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C4519-BF8A-674C-BF4E-57F81C45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TYPE TITLE IN ALL CAPS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E98C9C-784A-CC40-9A0C-7FAFCA057A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08F2A-4D9D-3142-BE80-3B4CE03641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05901" y="6356350"/>
            <a:ext cx="1510642" cy="365125"/>
          </a:xfrm>
          <a:prstGeom prst="rect">
            <a:avLst/>
          </a:prstGeom>
        </p:spPr>
        <p:txBody>
          <a:bodyPr/>
          <a:lstStyle/>
          <a:p>
            <a:fld id="{D3B57891-D0C6-7F4A-B111-501E117A342F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0D5A2-6FEA-2346-BF90-D271BBA56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20878-57EB-8740-83AE-C059F880B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78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7A7F46-D01D-174C-988F-952C5EE2A71D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TYPE TITLE IN ALL CAPS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CD7FF-D2F6-7443-AE9C-C67A46D7E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99C4F-70F0-DA49-BC25-956EA94BB2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20175" y="6356351"/>
            <a:ext cx="1596367" cy="215900"/>
          </a:xfrm>
          <a:prstGeom prst="rect">
            <a:avLst/>
          </a:prstGeom>
        </p:spPr>
        <p:txBody>
          <a:bodyPr/>
          <a:lstStyle/>
          <a:p>
            <a:fld id="{D673261B-5743-A54B-8979-9CE19ADE1B8A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9C780-031C-AE41-9DF4-BCA6F3D47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230B8-2473-1144-A230-A638C651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/>
          <a:p>
            <a:fld id="{5492B78E-5BF9-0B46-B1B8-04BFF5711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948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dient_Footer_1">
            <a:extLst>
              <a:ext uri="{FF2B5EF4-FFF2-40B4-BE49-F238E27FC236}">
                <a16:creationId xmlns:a16="http://schemas.microsoft.com/office/drawing/2014/main" id="{6C3E286F-3C4F-5848-BA67-C6CE1A952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172200"/>
            <a:ext cx="12188152" cy="6858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EF7D04-B5A5-2444-A9D1-79C023EB8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9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TYPE TITLE IN ALL CAPS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2587A-E5C5-FC4E-9BB7-47C59479E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81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F0239-C7D5-0847-813E-0B7392FD1F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91599" y="6356350"/>
            <a:ext cx="1624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B0A3F81F-CA22-F14A-87D1-C6145E02E21D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47235-3292-8F4A-A322-034FA16B69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CEE6B-3D0C-3049-AD72-8B41AFF33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OFFICE OF ENERGY INFRASTRUCTURE SAFETY</a:t>
            </a:r>
          </a:p>
        </p:txBody>
      </p:sp>
    </p:spTree>
    <p:extLst>
      <p:ext uri="{BB962C8B-B14F-4D97-AF65-F5344CB8AC3E}">
        <p14:creationId xmlns:p14="http://schemas.microsoft.com/office/powerpoint/2010/main" val="265882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3" pos="528">
          <p15:clr>
            <a:srgbClr val="F26B43"/>
          </p15:clr>
        </p15:guide>
        <p15:guide id="4" pos="7152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">
          <p15:clr>
            <a:srgbClr val="F26B43"/>
          </p15:clr>
        </p15:guide>
        <p15:guide id="7" orient="horz" pos="36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dient_Footer_1">
            <a:extLst>
              <a:ext uri="{FF2B5EF4-FFF2-40B4-BE49-F238E27FC236}">
                <a16:creationId xmlns:a16="http://schemas.microsoft.com/office/drawing/2014/main" id="{2687440D-88BD-FA4D-8155-DCEC241DD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72200"/>
            <a:ext cx="12188152" cy="685800"/>
          </a:xfrm>
          <a:prstGeom prst="rect">
            <a:avLst/>
          </a:prstGeom>
          <a:gradFill>
            <a:gsLst>
              <a:gs pos="0">
                <a:srgbClr val="F4EC48"/>
              </a:gs>
              <a:gs pos="93000">
                <a:srgbClr val="00A7E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1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EF7D04-B5A5-2444-A9D1-79C023EB8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9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TYPE TITLE IN ALL CAPS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12587A-E5C5-FC4E-9BB7-47C59479E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81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1D906B16-025B-4D70-B627-8C36E638C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91599" y="6356350"/>
            <a:ext cx="1624943" cy="365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fld id="{CB10A671-034D-D241-B2FC-E8675879E2CD}" type="datetime1">
              <a:rPr lang="en-US" smtClean="0"/>
              <a:pPr/>
              <a:t>3/7/2023</a:t>
            </a:fld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A529356-9897-4F3B-A04F-FADC99D5B8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OFFICE OF ENERGY INFRASTRUCTURE SAFETY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5CBC656-F826-467A-AD8B-5055C58A7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0291" y="6356350"/>
            <a:ext cx="713509" cy="365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fld id="{5492B78E-5BF9-0B46-B1B8-04BFF5711F3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6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8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hyperlink" Target="http://www.energysafety.ca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AC9DC-1299-40C0-98A4-5C29800929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65" y="1191801"/>
            <a:ext cx="9603991" cy="1715784"/>
          </a:xfrm>
        </p:spPr>
        <p:txBody>
          <a:bodyPr/>
          <a:lstStyle/>
          <a:p>
            <a:r>
              <a:rPr lang="en-US" dirty="0"/>
              <a:t>Community Vulnerability </a:t>
            </a:r>
            <a:br>
              <a:rPr lang="en-US" dirty="0"/>
            </a:br>
            <a:r>
              <a:rPr lang="en-US" dirty="0"/>
              <a:t>Scoping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BB716-8AFC-4ACC-B8E4-745606C37A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2024" y="3017977"/>
            <a:ext cx="7319482" cy="1564297"/>
          </a:xfrm>
        </p:spPr>
        <p:txBody>
          <a:bodyPr vert="horz" lIns="91440" tIns="45720" rIns="91440" bIns="45720" rtlCol="0" anchor="t">
            <a:normAutofit/>
          </a:bodyPr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May 10, 2023</a:t>
            </a:r>
          </a:p>
        </p:txBody>
      </p:sp>
    </p:spTree>
    <p:extLst>
      <p:ext uri="{BB962C8B-B14F-4D97-AF65-F5344CB8AC3E}">
        <p14:creationId xmlns:p14="http://schemas.microsoft.com/office/powerpoint/2010/main" val="597639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53B4D-BD0C-4ACA-A389-E239875363C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40291" y="6356350"/>
            <a:ext cx="713509" cy="365125"/>
          </a:xfrm>
        </p:spPr>
        <p:txBody>
          <a:bodyPr/>
          <a:lstStyle/>
          <a:p>
            <a:fld id="{5492B78E-5BF9-0B46-B1B8-04BFF5711F33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F04EEA-C9CB-46FB-85BC-5ECE0752245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81DF46-0250-46B2-9C75-140A95E85A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</a:t>
            </a:r>
            <a:endParaRPr lang="en-US" sz="3200" dirty="0">
              <a:cs typeface="Calibri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24426E-5617-4FC6-9246-90268F3C8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829402"/>
            <a:ext cx="10515601" cy="4668253"/>
          </a:xfrm>
        </p:spPr>
        <p:txBody>
          <a:bodyPr vert="horz" lIns="91440" tIns="45720" rIns="91440" bIns="45720" numCol="1" spcCol="914400" rtlCol="0" anchor="t">
            <a:no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endParaRPr lang="en-US" dirty="0">
              <a:cs typeface="Calibri"/>
            </a:endParaRP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cs typeface="Calibri"/>
              </a:rPr>
              <a:t>Introduction &amp; Agenda Review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n-US" dirty="0">
                <a:cs typeface="Calibri"/>
              </a:rPr>
              <a:t>Panel -  Why Community Vulnerability Matters in Wildfire Mitigation Planning: 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cs typeface="Calibri"/>
              </a:rPr>
              <a:t>Kaeleigh Reynolds, Sierra Business Council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cs typeface="Calibri"/>
              </a:rPr>
              <a:t>Brittany Covich, Sierra Nevada Conservancy </a:t>
            </a:r>
          </a:p>
          <a:p>
            <a:pPr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cs typeface="Calibri"/>
              </a:rPr>
              <a:t>Dr. Michael Méndez, UC Irvine 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n-US" dirty="0">
                <a:cs typeface="Calibri"/>
              </a:rPr>
              <a:t>Presentation by Energy Safety &amp; Roundtable Discussion - Integrating Community Vulnerability in Utility Consequence Risk Modeling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en-US" dirty="0">
                <a:cs typeface="Calibri"/>
              </a:rPr>
              <a:t>Presentation by SCE - Current Modeling Example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5"/>
            </a:pPr>
            <a:r>
              <a:rPr lang="en-US" dirty="0">
                <a:cs typeface="Calibri"/>
              </a:rPr>
              <a:t>Next Steps &amp; Closeout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800" dirty="0">
              <a:cs typeface="Calibri"/>
            </a:endParaRPr>
          </a:p>
          <a:p>
            <a:pPr>
              <a:spcBef>
                <a:spcPts val="600"/>
              </a:spcBef>
            </a:pPr>
            <a:endParaRPr lang="en-US" sz="2800" b="1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05144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C67288-D70B-4630-9BA4-AD376C3DF7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FF317A-8826-4EFD-9CF3-0F372D55210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C20FF-3725-4CDB-ACFB-B13A2B9AC4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Panel Discussion</a:t>
            </a:r>
          </a:p>
        </p:txBody>
      </p:sp>
    </p:spTree>
    <p:extLst>
      <p:ext uri="{BB962C8B-B14F-4D97-AF65-F5344CB8AC3E}">
        <p14:creationId xmlns:p14="http://schemas.microsoft.com/office/powerpoint/2010/main" val="3101166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1A68A7-5486-254D-9B14-FCE87AF50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AB3713-208E-6649-B04D-944243B06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E46006-0A53-4845-9970-7956CE318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for </a:t>
            </a:r>
            <a:br>
              <a:rPr lang="en-US" dirty="0"/>
            </a:br>
            <a:r>
              <a:rPr lang="en-US" dirty="0"/>
              <a:t>Q&amp;A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FCF50B-40D7-7546-B188-B4FE1B2A5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9676" y="737887"/>
            <a:ext cx="5573027" cy="368171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800" dirty="0"/>
              <a:t>If you wish to ask a question: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Press the “raise hand” button on Zoom, participants will be unmuted in order of hands raised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Dial-in participants need to press #2 to raise hand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Use Zoom’s chat to write a question. Questions will be read by the moderator</a:t>
            </a:r>
          </a:p>
        </p:txBody>
      </p:sp>
      <p:pic>
        <p:nvPicPr>
          <p:cNvPr id="8" name="Picture Placeholder 7" descr="A field of California poppy flowers">
            <a:extLst>
              <a:ext uri="{FF2B5EF4-FFF2-40B4-BE49-F238E27FC236}">
                <a16:creationId xmlns:a16="http://schemas.microsoft.com/office/drawing/2014/main" id="{B17C85B1-4C5C-284E-A9BE-05944C9F4A1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30" r="30"/>
          <a:stretch>
            <a:fillRect/>
          </a:stretch>
        </p:blipFill>
        <p:spPr>
          <a:xfrm>
            <a:off x="8060050" y="4527307"/>
            <a:ext cx="2055500" cy="1371920"/>
          </a:xfrm>
        </p:spPr>
      </p:pic>
    </p:spTree>
    <p:extLst>
      <p:ext uri="{BB962C8B-B14F-4D97-AF65-F5344CB8AC3E}">
        <p14:creationId xmlns:p14="http://schemas.microsoft.com/office/powerpoint/2010/main" val="78303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4BC358-878E-4D07-BE16-B718C7A3F9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73C0AD-C945-4068-BC4F-43E98D2E73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A4048-DEC1-424B-B707-2DDEE80522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LIVE POLL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87D36-D663-484C-BEEC-F73E257E0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category best describes your affiliation? 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State Agency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Federal Agency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Local Government or Agency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Electrical Corporation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WMP Stakeholder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Member of the Public</a:t>
            </a:r>
          </a:p>
        </p:txBody>
      </p:sp>
      <p:pic>
        <p:nvPicPr>
          <p:cNvPr id="9" name="Graphic 8" descr="Cheers outline">
            <a:extLst>
              <a:ext uri="{FF2B5EF4-FFF2-40B4-BE49-F238E27FC236}">
                <a16:creationId xmlns:a16="http://schemas.microsoft.com/office/drawing/2014/main" id="{AD2C8B6B-669C-4122-941F-4FEE9F6648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77452" y="1709473"/>
            <a:ext cx="4017268" cy="401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92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C67288-D70B-4630-9BA4-AD376C3DF7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FF317A-8826-4EFD-9CF3-0F372D55210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C20FF-3725-4CDB-ACFB-B13A2B9AC4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505693"/>
            <a:ext cx="7155426" cy="2410691"/>
          </a:xfrm>
        </p:spPr>
        <p:txBody>
          <a:bodyPr>
            <a:normAutofit/>
          </a:bodyPr>
          <a:lstStyle/>
          <a:p>
            <a:r>
              <a:rPr lang="en-US" sz="4800" dirty="0"/>
              <a:t>Energy Safety Presentation</a:t>
            </a:r>
          </a:p>
        </p:txBody>
      </p:sp>
    </p:spTree>
    <p:extLst>
      <p:ext uri="{BB962C8B-B14F-4D97-AF65-F5344CB8AC3E}">
        <p14:creationId xmlns:p14="http://schemas.microsoft.com/office/powerpoint/2010/main" val="1082930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53B4D-BD0C-4ACA-A389-E239875363C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40291" y="6356350"/>
            <a:ext cx="713509" cy="365125"/>
          </a:xfrm>
        </p:spPr>
        <p:txBody>
          <a:bodyPr/>
          <a:lstStyle/>
          <a:p>
            <a:fld id="{5492B78E-5BF9-0B46-B1B8-04BFF5711F33}" type="slidenum">
              <a:rPr lang="en-US" smtClean="0"/>
              <a:t>7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F04EEA-C9CB-46FB-85BC-5ECE0752245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81DF46-0250-46B2-9C75-140A95E85A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PROBLEM STATEMENT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24426E-5617-4FC6-9246-90268F3C8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5" y="1815000"/>
            <a:ext cx="10515595" cy="4668253"/>
          </a:xfrm>
        </p:spPr>
        <p:txBody>
          <a:bodyPr vert="horz" lIns="91440" tIns="45720" rIns="91440" bIns="45720" numCol="1" spcCol="914400" rtlCol="0"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Socially vulnerable communities can be disproportionately impacted by wildfires and may therefore experience longer and more challenging paths to economic and structural recovery than other communities.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Utility wildfire consequence risk modeling does not consistently quantify impacts made worse by community vulnerability.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The modeling does not currently give weight to factors in a community’s ability to recover from wildfire. 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3175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53B4D-BD0C-4ACA-A389-E239875363C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40291" y="6356350"/>
            <a:ext cx="713509" cy="365125"/>
          </a:xfrm>
        </p:spPr>
        <p:txBody>
          <a:bodyPr/>
          <a:lstStyle/>
          <a:p>
            <a:fld id="{5492B78E-5BF9-0B46-B1B8-04BFF5711F33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F04EEA-C9CB-46FB-85BC-5ECE0752245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81DF46-0250-46B2-9C75-140A95E85A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OBJECTIVES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24426E-5617-4FC6-9246-90268F3C8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1688097"/>
            <a:ext cx="10515601" cy="4668253"/>
          </a:xfrm>
        </p:spPr>
        <p:txBody>
          <a:bodyPr vert="horz" lIns="91440" tIns="45720" rIns="91440" bIns="45720" numCol="1" spcCol="914400" rtlCol="0" anchor="t">
            <a:no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Reach a common understanding of what community vulnerability means for wildfire mitigation planning.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Collaborate on practical application approach (e.g., what factors to consider and consequence modeling methodology).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Discuss how to best learn from one other, including external agencies and outside experts. 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Identify future topics to explore regarding integration of community vulnerability into consequence modeling and impacts related to wildfire risk. 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cs typeface="Calibri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924115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53B4D-BD0C-4ACA-A389-E239875363C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40291" y="6356350"/>
            <a:ext cx="713509" cy="365125"/>
          </a:xfrm>
        </p:spPr>
        <p:txBody>
          <a:bodyPr/>
          <a:lstStyle/>
          <a:p>
            <a:fld id="{5492B78E-5BF9-0B46-B1B8-04BFF5711F33}" type="slidenum">
              <a:rPr lang="en-US" smtClean="0"/>
              <a:t>9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F04EEA-C9CB-46FB-85BC-5ECE0752245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81DF46-0250-46B2-9C75-140A95E85A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PROPOSED FRAMEWORK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24426E-5617-4FC6-9246-90268F3C8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1688097"/>
            <a:ext cx="10515601" cy="4668253"/>
          </a:xfrm>
        </p:spPr>
        <p:txBody>
          <a:bodyPr vert="horz" lIns="91440" tIns="45720" rIns="91440" bIns="45720" numCol="1" spcCol="914400" rtlCol="0" anchor="t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cs typeface="Calibri"/>
              </a:rPr>
              <a:t>Energy Safety’s Proposed Approach:</a:t>
            </a:r>
          </a:p>
          <a:p>
            <a:pPr marL="1028700" lvl="1" indent="-342900"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cs typeface="Calibri"/>
              </a:rPr>
              <a:t>Focus on community ability to recover from wildfire</a:t>
            </a:r>
          </a:p>
          <a:p>
            <a:pPr marL="1028700" lvl="1" indent="-34290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cs typeface="Calibri"/>
              </a:rPr>
              <a:t>Potential factors to consider:</a:t>
            </a:r>
          </a:p>
          <a:p>
            <a:pPr marL="1485900" lvl="2" indent="-342900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cs typeface="Calibri"/>
              </a:rPr>
              <a:t>Socioeconomic status </a:t>
            </a:r>
          </a:p>
          <a:p>
            <a:pPr marL="1485900" lvl="2" indent="-342900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cs typeface="Calibri"/>
              </a:rPr>
              <a:t>Ability to evacuate </a:t>
            </a:r>
          </a:p>
          <a:p>
            <a:pPr marL="1485900" lvl="2" indent="-342900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cs typeface="Calibri"/>
              </a:rPr>
              <a:t>Housing type</a:t>
            </a:r>
          </a:p>
          <a:p>
            <a:pPr lvl="2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cs typeface="Calibri"/>
            </a:endParaRPr>
          </a:p>
          <a:p>
            <a:pPr marL="1028700" lvl="1" indent="-342900"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cs typeface="Calibri"/>
              </a:rPr>
              <a:t>To discuss: what are the potential benefits and challenges to this approach? Anything else we should consider?</a:t>
            </a:r>
          </a:p>
          <a:p>
            <a:pPr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>
              <a:cs typeface="Calibri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cs typeface="Calibri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44FE22-F848-452F-9004-0A613D844FF3}"/>
              </a:ext>
            </a:extLst>
          </p:cNvPr>
          <p:cNvSpPr txBox="1"/>
          <p:nvPr/>
        </p:nvSpPr>
        <p:spPr>
          <a:xfrm>
            <a:off x="5133561" y="3291938"/>
            <a:ext cx="5610640" cy="223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5900" lvl="2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cs typeface="Calibri"/>
              </a:rPr>
              <a:t>Housing tenure</a:t>
            </a:r>
          </a:p>
          <a:p>
            <a:pPr marL="1485900" lvl="2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cs typeface="Calibri"/>
              </a:rPr>
              <a:t>Disability</a:t>
            </a:r>
          </a:p>
          <a:p>
            <a:pPr marL="1485900" lvl="2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cs typeface="Calibri"/>
              </a:rPr>
              <a:t>Age</a:t>
            </a:r>
          </a:p>
          <a:p>
            <a:pPr marL="1485900" lvl="2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2060"/>
              </a:solidFill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21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08BB89-596B-46B3-72BE-682CC09C4E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A3D5F-64C5-7BC7-428C-06C7679B042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9E057-DE3F-1A91-9EFD-C757A8E082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cs typeface="Calibri"/>
              </a:rPr>
              <a:t>DESIRED OUTCOMES</a:t>
            </a:r>
            <a:endParaRPr lang="en-US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E515F9-6BFF-2FDB-9467-CCB839BDA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2063" y="1627084"/>
            <a:ext cx="11342670" cy="4182046"/>
          </a:xfrm>
        </p:spPr>
        <p:txBody>
          <a:bodyPr vert="horz" lIns="91440" tIns="45720" rIns="91440" bIns="45720" numCol="2" spcCol="914400" rtlCol="0" anchor="t">
            <a:normAutofit fontScale="77500" lnSpcReduction="20000"/>
          </a:bodyPr>
          <a:lstStyle/>
          <a:p>
            <a:r>
              <a:rPr lang="en-US" sz="3100" b="1" dirty="0">
                <a:cs typeface="Calibri"/>
              </a:rPr>
              <a:t>SCOPING MEETING</a:t>
            </a:r>
          </a:p>
          <a:p>
            <a:r>
              <a:rPr lang="en-US" sz="3100" dirty="0">
                <a:ea typeface="+mn-lt"/>
                <a:cs typeface="+mn-lt"/>
              </a:rPr>
              <a:t>Establish the framework for developing a wildfire consequence model that incorporates community vulnerability.</a:t>
            </a:r>
          </a:p>
          <a:p>
            <a:endParaRPr lang="en-US" sz="2800" dirty="0">
              <a:cs typeface="Calibri"/>
            </a:endParaRPr>
          </a:p>
          <a:p>
            <a:r>
              <a:rPr lang="en-US" sz="3100" b="1" dirty="0">
                <a:cs typeface="Calibri"/>
              </a:rPr>
              <a:t>PROPOSED FOLLOW-ON ACTIVITY</a:t>
            </a:r>
          </a:p>
          <a:p>
            <a:r>
              <a:rPr lang="en-US" sz="3100" dirty="0">
                <a:cs typeface="Calibri"/>
              </a:rPr>
              <a:t>Create a consistent cross-utility approach and invite input for further refinement: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>
                <a:cs typeface="Calibri"/>
              </a:rPr>
              <a:t>Utilities to coordinate on developing a consistent approach and present at next meeting.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dirty="0">
                <a:cs typeface="Calibri"/>
              </a:rPr>
              <a:t>Also to submit via a written proposal and invite comments.</a:t>
            </a:r>
            <a:endParaRPr lang="en-US" sz="2800" dirty="0">
              <a:solidFill>
                <a:srgbClr val="0459A5"/>
              </a:solidFill>
              <a:cs typeface="Calibri"/>
            </a:endParaRPr>
          </a:p>
          <a:p>
            <a:r>
              <a:rPr lang="en-US" sz="3100" b="1" dirty="0">
                <a:cs typeface="Calibri"/>
              </a:rPr>
              <a:t>STAFF REPORT / WHITE PAPER</a:t>
            </a:r>
            <a:endParaRPr lang="en-US" sz="3100" b="1" dirty="0"/>
          </a:p>
          <a:p>
            <a:pPr>
              <a:lnSpc>
                <a:spcPct val="100000"/>
              </a:lnSpc>
            </a:pPr>
            <a:r>
              <a:rPr lang="en-US" sz="3100" dirty="0">
                <a:ea typeface="+mn-lt"/>
                <a:cs typeface="+mn-lt"/>
              </a:rPr>
              <a:t>Produce a staff report or white paper at close of follow-on activity. </a:t>
            </a:r>
          </a:p>
          <a:p>
            <a:pPr marL="914400" lvl="1" indent="-457200">
              <a:lnSpc>
                <a:spcPct val="100000"/>
              </a:lnSpc>
              <a:buFont typeface="Arial"/>
              <a:buChar char="•"/>
            </a:pPr>
            <a:r>
              <a:rPr lang="en-US" sz="3100" dirty="0">
                <a:ea typeface="+mn-lt"/>
                <a:cs typeface="+mn-lt"/>
              </a:rPr>
              <a:t>Energy Safety to decide and clarify approach for implementation.</a:t>
            </a:r>
          </a:p>
          <a:p>
            <a:pPr marL="914400" lvl="1" indent="-457200">
              <a:lnSpc>
                <a:spcPct val="100000"/>
              </a:lnSpc>
              <a:buFont typeface="Arial"/>
              <a:buChar char="•"/>
            </a:pPr>
            <a:r>
              <a:rPr lang="en-US" sz="3100" dirty="0">
                <a:cs typeface="Calibri" panose="020F0502020204030204"/>
              </a:rPr>
              <a:t>Utilities and stakeholders will be given a final opportunity to vet.</a:t>
            </a:r>
            <a:endParaRPr lang="en-US" sz="3100" dirty="0"/>
          </a:p>
          <a:p>
            <a:pPr marL="914400" lvl="1" indent="-457200">
              <a:lnSpc>
                <a:spcPct val="100000"/>
              </a:lnSpc>
              <a:buFont typeface="Arial"/>
              <a:buChar char="•"/>
            </a:pPr>
            <a:r>
              <a:rPr lang="en-US" sz="3100" dirty="0">
                <a:ea typeface="+mn-lt"/>
                <a:cs typeface="+mn-lt"/>
              </a:rPr>
              <a:t>To be cross-referenced in Guidelines, thereby making it a requirement. 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77853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C67288-D70B-4630-9BA4-AD376C3DF7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FF317A-8826-4EFD-9CF3-0F372D55210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C20FF-3725-4CDB-ACFB-B13A2B9AC4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Roundtable Discussion</a:t>
            </a:r>
          </a:p>
        </p:txBody>
      </p:sp>
    </p:spTree>
    <p:extLst>
      <p:ext uri="{BB962C8B-B14F-4D97-AF65-F5344CB8AC3E}">
        <p14:creationId xmlns:p14="http://schemas.microsoft.com/office/powerpoint/2010/main" val="654281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1A68A7-5486-254D-9B14-FCE87AF50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AB3713-208E-6649-B04D-944243B06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E46006-0A53-4845-9970-7956CE318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Participate in the Roundtable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FCF50B-40D7-7546-B188-B4FE1B2A5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0151" y="422275"/>
            <a:ext cx="5573027" cy="579755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800" u="sng" dirty="0"/>
              <a:t>If you wish to participate: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Press the “raise hand” button on Zoom, participants will be unmuted in order of hands raised.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Dial-in participants need to press #2 to raise hand.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Use Zoom’s chat to write a question. Questions will be read by the moderator.</a:t>
            </a:r>
          </a:p>
          <a:p>
            <a:pPr algn="l"/>
            <a:r>
              <a:rPr lang="en-US" sz="2800" u="sng" dirty="0"/>
              <a:t>Roundtable Etiquette: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Stay on topic.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Respect each others differing thoughts or opinions.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Remain open to new ideas.</a:t>
            </a:r>
          </a:p>
        </p:txBody>
      </p:sp>
    </p:spTree>
    <p:extLst>
      <p:ext uri="{BB962C8B-B14F-4D97-AF65-F5344CB8AC3E}">
        <p14:creationId xmlns:p14="http://schemas.microsoft.com/office/powerpoint/2010/main" val="3981236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CCEDEB-1BE4-30A1-6D6B-AA2FE9C2E8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66D094-03A9-7E71-9D0F-C70EDCD482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1816E-1760-7F23-C8DE-459E9EC69C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ROUNDTABLE DISCUSSION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B546F0-F325-25BD-CE70-4078791D5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627084"/>
            <a:ext cx="9802092" cy="4182046"/>
          </a:xfrm>
        </p:spPr>
        <p:txBody>
          <a:bodyPr vert="horz" lIns="91440" tIns="45720" rIns="91440" bIns="45720" numCol="1" spcCol="914400" rtlCol="0" anchor="t">
            <a:normAutofit/>
          </a:bodyPr>
          <a:lstStyle/>
          <a:p>
            <a:pPr algn="ctr"/>
            <a:r>
              <a:rPr lang="en-US" sz="4400" dirty="0"/>
              <a:t>How can we bring community vulnerability into wildfire mitigation planning?</a:t>
            </a:r>
          </a:p>
          <a:p>
            <a:pPr algn="ctr"/>
            <a:endParaRPr lang="en-US" sz="1200" dirty="0"/>
          </a:p>
          <a:p>
            <a:pPr algn="ctr"/>
            <a:endParaRPr lang="en-US" sz="1000" dirty="0"/>
          </a:p>
          <a:p>
            <a:pPr algn="ctr"/>
            <a:r>
              <a:rPr lang="en-US" sz="3200" dirty="0"/>
              <a:t>To consider: suggested framework and process, what vulnerability factors to use and how to measure, data availability and granularity, etc.</a:t>
            </a:r>
            <a:endParaRPr lang="en-US" sz="3200" dirty="0">
              <a:cs typeface="Calibri"/>
            </a:endParaRPr>
          </a:p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57A8A5-E44B-9910-FD38-8A0135855AF6}"/>
              </a:ext>
            </a:extLst>
          </p:cNvPr>
          <p:cNvCxnSpPr/>
          <p:nvPr/>
        </p:nvCxnSpPr>
        <p:spPr>
          <a:xfrm>
            <a:off x="2016253" y="3775361"/>
            <a:ext cx="72063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667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C67288-D70B-4630-9BA4-AD376C3DF7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FF317A-8826-4EFD-9CF3-0F372D55210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C20FF-3725-4CDB-ACFB-B13A2B9AC4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505693"/>
            <a:ext cx="7155426" cy="2410691"/>
          </a:xfrm>
        </p:spPr>
        <p:txBody>
          <a:bodyPr>
            <a:normAutofit/>
          </a:bodyPr>
          <a:lstStyle/>
          <a:p>
            <a:r>
              <a:rPr lang="en-US" sz="4800" dirty="0"/>
              <a:t>SCE Presentation</a:t>
            </a:r>
          </a:p>
        </p:txBody>
      </p:sp>
    </p:spTree>
    <p:extLst>
      <p:ext uri="{BB962C8B-B14F-4D97-AF65-F5344CB8AC3E}">
        <p14:creationId xmlns:p14="http://schemas.microsoft.com/office/powerpoint/2010/main" val="2185549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4BC358-878E-4D07-BE16-B718C7A3F9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73C0AD-C945-4068-BC4F-43E98D2E73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OFFICE OF ENERGY INFRASTRUCTURE 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A4048-DEC1-424B-B707-2DDEE80522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LIVE POLL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87D36-D663-484C-BEEC-F73E257E0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factors matter most to measure vulnerability in the context of wildfire mitigation planning?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Minority status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Poverty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high school diploma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Unemployment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Housing tenure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Housing burdened, lower-income households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Lack of health insurance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Lack of internet access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Age 65 and older / Age 17 and younger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Disability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Speaks English “less than well”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Housing type – group quarters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Housing type – mobile homes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9388D2-833E-47AD-8139-502C75D212D4}"/>
              </a:ext>
            </a:extLst>
          </p:cNvPr>
          <p:cNvSpPr txBox="1"/>
          <p:nvPr/>
        </p:nvSpPr>
        <p:spPr>
          <a:xfrm>
            <a:off x="6528815" y="5156021"/>
            <a:ext cx="5001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*Source: Social Vulnerability Module, Environmental Justice Index Indicators, </a:t>
            </a:r>
          </a:p>
          <a:p>
            <a:r>
              <a:rPr lang="en-US" dirty="0">
                <a:solidFill>
                  <a:srgbClr val="002060"/>
                </a:solidFill>
              </a:rPr>
              <a:t>Agency for Toxic Substances and Disease Registry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605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E8FF7-305D-43E4-BFC4-9DEFD8429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B78E-5BF9-0B46-B1B8-04BFF5711F33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6DAFEA-9887-47DD-BB97-CB05CEBFD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9377"/>
            <a:ext cx="12188152" cy="235761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bject 6" descr="Website URL for Energy Safety">
            <a:extLst>
              <a:ext uri="{FF2B5EF4-FFF2-40B4-BE49-F238E27FC236}">
                <a16:creationId xmlns:a16="http://schemas.microsoft.com/office/drawing/2014/main" id="{017B2375-18EC-4634-A9B2-9BDB2A6FED04}"/>
              </a:ext>
            </a:extLst>
          </p:cNvPr>
          <p:cNvSpPr txBox="1"/>
          <p:nvPr/>
        </p:nvSpPr>
        <p:spPr>
          <a:xfrm>
            <a:off x="3309588" y="3114350"/>
            <a:ext cx="5466112" cy="472157"/>
          </a:xfrm>
          <a:prstGeom prst="rect">
            <a:avLst/>
          </a:prstGeom>
        </p:spPr>
        <p:txBody>
          <a:bodyPr vert="horz" wrap="square" lIns="0" tIns="10391" rIns="0" bIns="0" rtlCol="0">
            <a:spAutoFit/>
          </a:bodyPr>
          <a:lstStyle/>
          <a:p>
            <a:pPr marL="7697">
              <a:spcBef>
                <a:spcPts val="82"/>
              </a:spcBef>
            </a:pPr>
            <a:r>
              <a:rPr sz="3000" b="1" spc="36" dirty="0">
                <a:solidFill>
                  <a:srgbClr val="005BA6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www.energysafety.ca.gov</a:t>
            </a:r>
            <a:endParaRPr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object 7">
            <a:extLst>
              <a:ext uri="{FF2B5EF4-FFF2-40B4-BE49-F238E27FC236}">
                <a16:creationId xmlns:a16="http://schemas.microsoft.com/office/drawing/2014/main" id="{10F3218E-01BB-4036-9146-230BC4023E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33411" y="888928"/>
            <a:ext cx="1740285" cy="1740285"/>
            <a:chOff x="1533778" y="1646885"/>
            <a:chExt cx="2871470" cy="2871470"/>
          </a:xfrm>
        </p:grpSpPr>
        <p:pic>
          <p:nvPicPr>
            <p:cNvPr id="10" name="object 8">
              <a:extLst>
                <a:ext uri="{FF2B5EF4-FFF2-40B4-BE49-F238E27FC236}">
                  <a16:creationId xmlns:a16="http://schemas.microsoft.com/office/drawing/2014/main" id="{16FB47BF-6CBA-4B54-AEF3-61A3A7D68B4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3778" y="1646885"/>
              <a:ext cx="2870923" cy="2870934"/>
            </a:xfrm>
            <a:prstGeom prst="rect">
              <a:avLst/>
            </a:prstGeom>
          </p:spPr>
        </p:pic>
        <p:pic>
          <p:nvPicPr>
            <p:cNvPr id="11" name="object 9">
              <a:extLst>
                <a:ext uri="{FF2B5EF4-FFF2-40B4-BE49-F238E27FC236}">
                  <a16:creationId xmlns:a16="http://schemas.microsoft.com/office/drawing/2014/main" id="{9F4B6F87-36F2-4BCA-9A64-7B3DC6A33C4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0066" y="2083169"/>
              <a:ext cx="1998344" cy="1548360"/>
            </a:xfrm>
            <a:prstGeom prst="rect">
              <a:avLst/>
            </a:prstGeom>
          </p:spPr>
        </p:pic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43AAB420-6C53-4671-997C-3918335A9095}"/>
                </a:ext>
              </a:extLst>
            </p:cNvPr>
            <p:cNvSpPr/>
            <p:nvPr/>
          </p:nvSpPr>
          <p:spPr>
            <a:xfrm>
              <a:off x="2134683" y="3631530"/>
              <a:ext cx="1669414" cy="450215"/>
            </a:xfrm>
            <a:custGeom>
              <a:avLst/>
              <a:gdLst/>
              <a:ahLst/>
              <a:cxnLst/>
              <a:rect l="l" t="t" r="r" b="b"/>
              <a:pathLst>
                <a:path w="1669414" h="450214">
                  <a:moveTo>
                    <a:pt x="1669104" y="0"/>
                  </a:moveTo>
                  <a:lnTo>
                    <a:pt x="0" y="0"/>
                  </a:lnTo>
                  <a:lnTo>
                    <a:pt x="12408" y="18824"/>
                  </a:lnTo>
                  <a:lnTo>
                    <a:pt x="38981" y="55422"/>
                  </a:lnTo>
                  <a:lnTo>
                    <a:pt x="67143" y="90745"/>
                  </a:lnTo>
                  <a:lnTo>
                    <a:pt x="96842" y="124741"/>
                  </a:lnTo>
                  <a:lnTo>
                    <a:pt x="128025" y="157356"/>
                  </a:lnTo>
                  <a:lnTo>
                    <a:pt x="160640" y="188540"/>
                  </a:lnTo>
                  <a:lnTo>
                    <a:pt x="194635" y="218239"/>
                  </a:lnTo>
                  <a:lnTo>
                    <a:pt x="229958" y="246402"/>
                  </a:lnTo>
                  <a:lnTo>
                    <a:pt x="266556" y="272975"/>
                  </a:lnTo>
                  <a:lnTo>
                    <a:pt x="304376" y="297907"/>
                  </a:lnTo>
                  <a:lnTo>
                    <a:pt x="343367" y="321145"/>
                  </a:lnTo>
                  <a:lnTo>
                    <a:pt x="383477" y="342636"/>
                  </a:lnTo>
                  <a:lnTo>
                    <a:pt x="424652" y="362330"/>
                  </a:lnTo>
                  <a:lnTo>
                    <a:pt x="466840" y="380172"/>
                  </a:lnTo>
                  <a:lnTo>
                    <a:pt x="509990" y="396112"/>
                  </a:lnTo>
                  <a:lnTo>
                    <a:pt x="554048" y="410096"/>
                  </a:lnTo>
                  <a:lnTo>
                    <a:pt x="598963" y="422072"/>
                  </a:lnTo>
                  <a:lnTo>
                    <a:pt x="644683" y="431988"/>
                  </a:lnTo>
                  <a:lnTo>
                    <a:pt x="691154" y="439792"/>
                  </a:lnTo>
                  <a:lnTo>
                    <a:pt x="738324" y="445431"/>
                  </a:lnTo>
                  <a:lnTo>
                    <a:pt x="786142" y="448852"/>
                  </a:lnTo>
                  <a:lnTo>
                    <a:pt x="834554" y="450004"/>
                  </a:lnTo>
                  <a:lnTo>
                    <a:pt x="882965" y="448852"/>
                  </a:lnTo>
                  <a:lnTo>
                    <a:pt x="930781" y="445431"/>
                  </a:lnTo>
                  <a:lnTo>
                    <a:pt x="977951" y="439792"/>
                  </a:lnTo>
                  <a:lnTo>
                    <a:pt x="1024421" y="431988"/>
                  </a:lnTo>
                  <a:lnTo>
                    <a:pt x="1070139" y="422072"/>
                  </a:lnTo>
                  <a:lnTo>
                    <a:pt x="1115053" y="410096"/>
                  </a:lnTo>
                  <a:lnTo>
                    <a:pt x="1159111" y="396112"/>
                  </a:lnTo>
                  <a:lnTo>
                    <a:pt x="1202260" y="380172"/>
                  </a:lnTo>
                  <a:lnTo>
                    <a:pt x="1244448" y="362330"/>
                  </a:lnTo>
                  <a:lnTo>
                    <a:pt x="1285623" y="342636"/>
                  </a:lnTo>
                  <a:lnTo>
                    <a:pt x="1325732" y="321145"/>
                  </a:lnTo>
                  <a:lnTo>
                    <a:pt x="1364723" y="297907"/>
                  </a:lnTo>
                  <a:lnTo>
                    <a:pt x="1402544" y="272975"/>
                  </a:lnTo>
                  <a:lnTo>
                    <a:pt x="1439142" y="246402"/>
                  </a:lnTo>
                  <a:lnTo>
                    <a:pt x="1474465" y="218239"/>
                  </a:lnTo>
                  <a:lnTo>
                    <a:pt x="1508460" y="188540"/>
                  </a:lnTo>
                  <a:lnTo>
                    <a:pt x="1541076" y="157356"/>
                  </a:lnTo>
                  <a:lnTo>
                    <a:pt x="1572260" y="124741"/>
                  </a:lnTo>
                  <a:lnTo>
                    <a:pt x="1601959" y="90745"/>
                  </a:lnTo>
                  <a:lnTo>
                    <a:pt x="1630121" y="55422"/>
                  </a:lnTo>
                  <a:lnTo>
                    <a:pt x="1656695" y="18824"/>
                  </a:lnTo>
                  <a:lnTo>
                    <a:pt x="1669104" y="0"/>
                  </a:lnTo>
                  <a:close/>
                </a:path>
              </a:pathLst>
            </a:custGeom>
            <a:solidFill>
              <a:srgbClr val="005BA6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764C8DBE-E054-46C7-872E-1B9F2F996A26}"/>
                </a:ext>
              </a:extLst>
            </p:cNvPr>
            <p:cNvSpPr/>
            <p:nvPr/>
          </p:nvSpPr>
          <p:spPr>
            <a:xfrm>
              <a:off x="2229556" y="3754016"/>
              <a:ext cx="1478915" cy="104775"/>
            </a:xfrm>
            <a:custGeom>
              <a:avLst/>
              <a:gdLst/>
              <a:ahLst/>
              <a:cxnLst/>
              <a:rect l="l" t="t" r="r" b="b"/>
              <a:pathLst>
                <a:path w="1478914" h="104775">
                  <a:moveTo>
                    <a:pt x="0" y="0"/>
                  </a:moveTo>
                  <a:lnTo>
                    <a:pt x="33152" y="34870"/>
                  </a:lnTo>
                  <a:lnTo>
                    <a:pt x="65768" y="66054"/>
                  </a:lnTo>
                  <a:lnTo>
                    <a:pt x="99763" y="95753"/>
                  </a:lnTo>
                  <a:lnTo>
                    <a:pt x="1368652" y="104475"/>
                  </a:lnTo>
                  <a:lnTo>
                    <a:pt x="1379592" y="95753"/>
                  </a:lnTo>
                  <a:lnTo>
                    <a:pt x="1413588" y="66054"/>
                  </a:lnTo>
                  <a:lnTo>
                    <a:pt x="1446203" y="34870"/>
                  </a:lnTo>
                  <a:lnTo>
                    <a:pt x="1477387" y="2254"/>
                  </a:lnTo>
                  <a:lnTo>
                    <a:pt x="1478473" y="10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CBAA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pic>
          <p:nvPicPr>
            <p:cNvPr id="14" name="object 12">
              <a:extLst>
                <a:ext uri="{FF2B5EF4-FFF2-40B4-BE49-F238E27FC236}">
                  <a16:creationId xmlns:a16="http://schemas.microsoft.com/office/drawing/2014/main" id="{6FF9F790-64F2-492A-9781-D2FB778E9380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2436" y="3706237"/>
              <a:ext cx="113836" cy="200659"/>
            </a:xfrm>
            <a:prstGeom prst="rect">
              <a:avLst/>
            </a:prstGeom>
          </p:spPr>
        </p:pic>
        <p:pic>
          <p:nvPicPr>
            <p:cNvPr id="15" name="object 13">
              <a:extLst>
                <a:ext uri="{FF2B5EF4-FFF2-40B4-BE49-F238E27FC236}">
                  <a16:creationId xmlns:a16="http://schemas.microsoft.com/office/drawing/2014/main" id="{EA3781C7-A4EC-4CA2-A6D8-AC859474BF0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37237" y="3706237"/>
              <a:ext cx="113836" cy="200659"/>
            </a:xfrm>
            <a:prstGeom prst="rect">
              <a:avLst/>
            </a:prstGeom>
          </p:spPr>
        </p:pic>
        <p:pic>
          <p:nvPicPr>
            <p:cNvPr id="16" name="object 14">
              <a:extLst>
                <a:ext uri="{FF2B5EF4-FFF2-40B4-BE49-F238E27FC236}">
                  <a16:creationId xmlns:a16="http://schemas.microsoft.com/office/drawing/2014/main" id="{93C42400-05E1-41EC-BA0D-D24C0FEDDD0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8486" y="3706237"/>
              <a:ext cx="113836" cy="200659"/>
            </a:xfrm>
            <a:prstGeom prst="rect">
              <a:avLst/>
            </a:prstGeom>
          </p:spPr>
        </p:pic>
        <p:sp>
          <p:nvSpPr>
            <p:cNvPr id="17" name="object 15">
              <a:extLst>
                <a:ext uri="{FF2B5EF4-FFF2-40B4-BE49-F238E27FC236}">
                  <a16:creationId xmlns:a16="http://schemas.microsoft.com/office/drawing/2014/main" id="{CCD09881-96AB-4A07-BF9E-224C2BCBBBC5}"/>
                </a:ext>
              </a:extLst>
            </p:cNvPr>
            <p:cNvSpPr/>
            <p:nvPr/>
          </p:nvSpPr>
          <p:spPr>
            <a:xfrm>
              <a:off x="3203351" y="2170822"/>
              <a:ext cx="652780" cy="648970"/>
            </a:xfrm>
            <a:custGeom>
              <a:avLst/>
              <a:gdLst/>
              <a:ahLst/>
              <a:cxnLst/>
              <a:rect l="l" t="t" r="r" b="b"/>
              <a:pathLst>
                <a:path w="652779" h="648969">
                  <a:moveTo>
                    <a:pt x="549784" y="338754"/>
                  </a:moveTo>
                  <a:lnTo>
                    <a:pt x="506645" y="338754"/>
                  </a:lnTo>
                  <a:lnTo>
                    <a:pt x="545617" y="648770"/>
                  </a:lnTo>
                  <a:lnTo>
                    <a:pt x="549784" y="338754"/>
                  </a:lnTo>
                  <a:close/>
                </a:path>
                <a:path w="652779" h="648969">
                  <a:moveTo>
                    <a:pt x="579756" y="332135"/>
                  </a:moveTo>
                  <a:lnTo>
                    <a:pt x="463913" y="332135"/>
                  </a:lnTo>
                  <a:lnTo>
                    <a:pt x="437593" y="643481"/>
                  </a:lnTo>
                  <a:lnTo>
                    <a:pt x="506645" y="338754"/>
                  </a:lnTo>
                  <a:lnTo>
                    <a:pt x="549784" y="338754"/>
                  </a:lnTo>
                  <a:lnTo>
                    <a:pt x="549817" y="336346"/>
                  </a:lnTo>
                  <a:lnTo>
                    <a:pt x="582813" y="336346"/>
                  </a:lnTo>
                  <a:lnTo>
                    <a:pt x="579756" y="332135"/>
                  </a:lnTo>
                  <a:close/>
                </a:path>
                <a:path w="652779" h="648969">
                  <a:moveTo>
                    <a:pt x="582813" y="336346"/>
                  </a:moveTo>
                  <a:lnTo>
                    <a:pt x="549817" y="336346"/>
                  </a:lnTo>
                  <a:lnTo>
                    <a:pt x="652394" y="631478"/>
                  </a:lnTo>
                  <a:lnTo>
                    <a:pt x="613057" y="381513"/>
                  </a:lnTo>
                  <a:lnTo>
                    <a:pt x="588027" y="343527"/>
                  </a:lnTo>
                  <a:lnTo>
                    <a:pt x="582813" y="336346"/>
                  </a:lnTo>
                  <a:close/>
                </a:path>
                <a:path w="652779" h="648969">
                  <a:moveTo>
                    <a:pt x="568607" y="316781"/>
                  </a:moveTo>
                  <a:lnTo>
                    <a:pt x="423506" y="316781"/>
                  </a:lnTo>
                  <a:lnTo>
                    <a:pt x="333015" y="615841"/>
                  </a:lnTo>
                  <a:lnTo>
                    <a:pt x="463913" y="332135"/>
                  </a:lnTo>
                  <a:lnTo>
                    <a:pt x="579756" y="332135"/>
                  </a:lnTo>
                  <a:lnTo>
                    <a:pt x="568607" y="316781"/>
                  </a:lnTo>
                  <a:close/>
                </a:path>
                <a:path w="652779" h="648969">
                  <a:moveTo>
                    <a:pt x="550637" y="293362"/>
                  </a:moveTo>
                  <a:lnTo>
                    <a:pt x="387163" y="293362"/>
                  </a:lnTo>
                  <a:lnTo>
                    <a:pt x="236481" y="567066"/>
                  </a:lnTo>
                  <a:lnTo>
                    <a:pt x="423506" y="316781"/>
                  </a:lnTo>
                  <a:lnTo>
                    <a:pt x="568607" y="316781"/>
                  </a:lnTo>
                  <a:lnTo>
                    <a:pt x="561453" y="306929"/>
                  </a:lnTo>
                  <a:lnTo>
                    <a:pt x="550637" y="293362"/>
                  </a:lnTo>
                  <a:close/>
                </a:path>
                <a:path w="652779" h="648969">
                  <a:moveTo>
                    <a:pt x="525681" y="262895"/>
                  </a:moveTo>
                  <a:lnTo>
                    <a:pt x="356486" y="262895"/>
                  </a:lnTo>
                  <a:lnTo>
                    <a:pt x="152190" y="499303"/>
                  </a:lnTo>
                  <a:lnTo>
                    <a:pt x="387163" y="293362"/>
                  </a:lnTo>
                  <a:lnTo>
                    <a:pt x="550637" y="293362"/>
                  </a:lnTo>
                  <a:lnTo>
                    <a:pt x="533291" y="271606"/>
                  </a:lnTo>
                  <a:lnTo>
                    <a:pt x="525681" y="262895"/>
                  </a:lnTo>
                  <a:close/>
                </a:path>
                <a:path w="652779" h="648969">
                  <a:moveTo>
                    <a:pt x="493179" y="226719"/>
                  </a:moveTo>
                  <a:lnTo>
                    <a:pt x="332816" y="226719"/>
                  </a:lnTo>
                  <a:lnTo>
                    <a:pt x="83829" y="415473"/>
                  </a:lnTo>
                  <a:lnTo>
                    <a:pt x="356486" y="262895"/>
                  </a:lnTo>
                  <a:lnTo>
                    <a:pt x="525681" y="262895"/>
                  </a:lnTo>
                  <a:lnTo>
                    <a:pt x="503592" y="237610"/>
                  </a:lnTo>
                  <a:lnTo>
                    <a:pt x="493179" y="226719"/>
                  </a:lnTo>
                  <a:close/>
                </a:path>
                <a:path w="652779" h="648969">
                  <a:moveTo>
                    <a:pt x="452967" y="186407"/>
                  </a:moveTo>
                  <a:lnTo>
                    <a:pt x="317179" y="186407"/>
                  </a:lnTo>
                  <a:lnTo>
                    <a:pt x="34394" y="319274"/>
                  </a:lnTo>
                  <a:lnTo>
                    <a:pt x="332816" y="226719"/>
                  </a:lnTo>
                  <a:lnTo>
                    <a:pt x="493179" y="226719"/>
                  </a:lnTo>
                  <a:lnTo>
                    <a:pt x="472408" y="204994"/>
                  </a:lnTo>
                  <a:lnTo>
                    <a:pt x="452967" y="186407"/>
                  </a:lnTo>
                  <a:close/>
                </a:path>
                <a:path w="652779" h="648969">
                  <a:moveTo>
                    <a:pt x="16548" y="0"/>
                  </a:moveTo>
                  <a:lnTo>
                    <a:pt x="312372" y="100545"/>
                  </a:lnTo>
                  <a:lnTo>
                    <a:pt x="0" y="106892"/>
                  </a:lnTo>
                  <a:lnTo>
                    <a:pt x="310267" y="143717"/>
                  </a:lnTo>
                  <a:lnTo>
                    <a:pt x="6032" y="214895"/>
                  </a:lnTo>
                  <a:lnTo>
                    <a:pt x="317179" y="186407"/>
                  </a:lnTo>
                  <a:lnTo>
                    <a:pt x="452967" y="186407"/>
                  </a:lnTo>
                  <a:lnTo>
                    <a:pt x="405797" y="144111"/>
                  </a:lnTo>
                  <a:lnTo>
                    <a:pt x="370474" y="115949"/>
                  </a:lnTo>
                  <a:lnTo>
                    <a:pt x="333876" y="89376"/>
                  </a:lnTo>
                  <a:lnTo>
                    <a:pt x="296055" y="64444"/>
                  </a:lnTo>
                  <a:lnTo>
                    <a:pt x="257064" y="41206"/>
                  </a:lnTo>
                  <a:lnTo>
                    <a:pt x="246879" y="35748"/>
                  </a:lnTo>
                  <a:lnTo>
                    <a:pt x="16548" y="0"/>
                  </a:lnTo>
                  <a:close/>
                </a:path>
              </a:pathLst>
            </a:custGeom>
            <a:solidFill>
              <a:srgbClr val="FFE738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18" name="object 16">
              <a:extLst>
                <a:ext uri="{FF2B5EF4-FFF2-40B4-BE49-F238E27FC236}">
                  <a16:creationId xmlns:a16="http://schemas.microsoft.com/office/drawing/2014/main" id="{2E151234-5EE8-484D-81C7-8FDB4226526F}"/>
                </a:ext>
              </a:extLst>
            </p:cNvPr>
            <p:cNvSpPr/>
            <p:nvPr/>
          </p:nvSpPr>
          <p:spPr>
            <a:xfrm>
              <a:off x="2114829" y="2261363"/>
              <a:ext cx="1389380" cy="974090"/>
            </a:xfrm>
            <a:custGeom>
              <a:avLst/>
              <a:gdLst/>
              <a:ahLst/>
              <a:cxnLst/>
              <a:rect l="l" t="t" r="r" b="b"/>
              <a:pathLst>
                <a:path w="1389379" h="974089">
                  <a:moveTo>
                    <a:pt x="1372768" y="973861"/>
                  </a:moveTo>
                  <a:lnTo>
                    <a:pt x="56705" y="219316"/>
                  </a:lnTo>
                  <a:lnTo>
                    <a:pt x="32258" y="252996"/>
                  </a:lnTo>
                  <a:lnTo>
                    <a:pt x="7327" y="290817"/>
                  </a:lnTo>
                  <a:lnTo>
                    <a:pt x="0" y="303110"/>
                  </a:lnTo>
                  <a:lnTo>
                    <a:pt x="1372768" y="973861"/>
                  </a:lnTo>
                  <a:close/>
                </a:path>
                <a:path w="1389379" h="974089">
                  <a:moveTo>
                    <a:pt x="1388783" y="841806"/>
                  </a:moveTo>
                  <a:lnTo>
                    <a:pt x="284810" y="0"/>
                  </a:lnTo>
                  <a:lnTo>
                    <a:pt x="249809" y="25412"/>
                  </a:lnTo>
                  <a:lnTo>
                    <a:pt x="214477" y="53581"/>
                  </a:lnTo>
                  <a:lnTo>
                    <a:pt x="203238" y="63398"/>
                  </a:lnTo>
                  <a:lnTo>
                    <a:pt x="1388783" y="8418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9BF47414-D17C-4293-8F6F-2CCD4F23950B}"/>
                </a:ext>
              </a:extLst>
            </p:cNvPr>
            <p:cNvSpPr/>
            <p:nvPr/>
          </p:nvSpPr>
          <p:spPr>
            <a:xfrm>
              <a:off x="2500363" y="2431873"/>
              <a:ext cx="849630" cy="1211580"/>
            </a:xfrm>
            <a:custGeom>
              <a:avLst/>
              <a:gdLst/>
              <a:ahLst/>
              <a:cxnLst/>
              <a:rect l="l" t="t" r="r" b="b"/>
              <a:pathLst>
                <a:path w="849629" h="1211579">
                  <a:moveTo>
                    <a:pt x="309613" y="345008"/>
                  </a:moveTo>
                  <a:lnTo>
                    <a:pt x="275069" y="362966"/>
                  </a:lnTo>
                  <a:lnTo>
                    <a:pt x="290106" y="414362"/>
                  </a:lnTo>
                  <a:lnTo>
                    <a:pt x="309613" y="345008"/>
                  </a:lnTo>
                  <a:close/>
                </a:path>
                <a:path w="849629" h="1211579">
                  <a:moveTo>
                    <a:pt x="447840" y="15773"/>
                  </a:moveTo>
                  <a:lnTo>
                    <a:pt x="436727" y="109347"/>
                  </a:lnTo>
                  <a:lnTo>
                    <a:pt x="441388" y="88036"/>
                  </a:lnTo>
                  <a:lnTo>
                    <a:pt x="447840" y="15773"/>
                  </a:lnTo>
                  <a:close/>
                </a:path>
                <a:path w="849629" h="1211579">
                  <a:moveTo>
                    <a:pt x="849579" y="1204582"/>
                  </a:moveTo>
                  <a:lnTo>
                    <a:pt x="724814" y="864590"/>
                  </a:lnTo>
                  <a:lnTo>
                    <a:pt x="724814" y="1034478"/>
                  </a:lnTo>
                  <a:lnTo>
                    <a:pt x="670572" y="946632"/>
                  </a:lnTo>
                  <a:lnTo>
                    <a:pt x="679284" y="880884"/>
                  </a:lnTo>
                  <a:lnTo>
                    <a:pt x="724814" y="1034478"/>
                  </a:lnTo>
                  <a:lnTo>
                    <a:pt x="724814" y="864590"/>
                  </a:lnTo>
                  <a:lnTo>
                    <a:pt x="711276" y="827684"/>
                  </a:lnTo>
                  <a:lnTo>
                    <a:pt x="662787" y="662343"/>
                  </a:lnTo>
                  <a:lnTo>
                    <a:pt x="662787" y="822858"/>
                  </a:lnTo>
                  <a:lnTo>
                    <a:pt x="649122" y="911440"/>
                  </a:lnTo>
                  <a:lnTo>
                    <a:pt x="643813" y="902728"/>
                  </a:lnTo>
                  <a:lnTo>
                    <a:pt x="643813" y="945794"/>
                  </a:lnTo>
                  <a:lnTo>
                    <a:pt x="631037" y="1028661"/>
                  </a:lnTo>
                  <a:lnTo>
                    <a:pt x="596226" y="866343"/>
                  </a:lnTo>
                  <a:lnTo>
                    <a:pt x="643813" y="945794"/>
                  </a:lnTo>
                  <a:lnTo>
                    <a:pt x="643813" y="902728"/>
                  </a:lnTo>
                  <a:lnTo>
                    <a:pt x="582383" y="801763"/>
                  </a:lnTo>
                  <a:lnTo>
                    <a:pt x="579145" y="786650"/>
                  </a:lnTo>
                  <a:lnTo>
                    <a:pt x="590804" y="665632"/>
                  </a:lnTo>
                  <a:lnTo>
                    <a:pt x="662787" y="822858"/>
                  </a:lnTo>
                  <a:lnTo>
                    <a:pt x="662787" y="662343"/>
                  </a:lnTo>
                  <a:lnTo>
                    <a:pt x="645261" y="602589"/>
                  </a:lnTo>
                  <a:lnTo>
                    <a:pt x="645261" y="743940"/>
                  </a:lnTo>
                  <a:lnTo>
                    <a:pt x="593979" y="632599"/>
                  </a:lnTo>
                  <a:lnTo>
                    <a:pt x="600633" y="563473"/>
                  </a:lnTo>
                  <a:lnTo>
                    <a:pt x="645261" y="743940"/>
                  </a:lnTo>
                  <a:lnTo>
                    <a:pt x="645261" y="602589"/>
                  </a:lnTo>
                  <a:lnTo>
                    <a:pt x="599351" y="446024"/>
                  </a:lnTo>
                  <a:lnTo>
                    <a:pt x="592289" y="418172"/>
                  </a:lnTo>
                  <a:lnTo>
                    <a:pt x="592289" y="529742"/>
                  </a:lnTo>
                  <a:lnTo>
                    <a:pt x="582612" y="607910"/>
                  </a:lnTo>
                  <a:lnTo>
                    <a:pt x="578726" y="599478"/>
                  </a:lnTo>
                  <a:lnTo>
                    <a:pt x="578726" y="639279"/>
                  </a:lnTo>
                  <a:lnTo>
                    <a:pt x="568439" y="722376"/>
                  </a:lnTo>
                  <a:lnTo>
                    <a:pt x="549795" y="604431"/>
                  </a:lnTo>
                  <a:lnTo>
                    <a:pt x="549795" y="1040180"/>
                  </a:lnTo>
                  <a:lnTo>
                    <a:pt x="380174" y="936726"/>
                  </a:lnTo>
                  <a:lnTo>
                    <a:pt x="521919" y="829132"/>
                  </a:lnTo>
                  <a:lnTo>
                    <a:pt x="522046" y="830465"/>
                  </a:lnTo>
                  <a:lnTo>
                    <a:pt x="549795" y="1040180"/>
                  </a:lnTo>
                  <a:lnTo>
                    <a:pt x="549795" y="604431"/>
                  </a:lnTo>
                  <a:lnTo>
                    <a:pt x="542950" y="561111"/>
                  </a:lnTo>
                  <a:lnTo>
                    <a:pt x="578726" y="639279"/>
                  </a:lnTo>
                  <a:lnTo>
                    <a:pt x="578726" y="599478"/>
                  </a:lnTo>
                  <a:lnTo>
                    <a:pt x="533463" y="501167"/>
                  </a:lnTo>
                  <a:lnTo>
                    <a:pt x="518998" y="409613"/>
                  </a:lnTo>
                  <a:lnTo>
                    <a:pt x="518998" y="797687"/>
                  </a:lnTo>
                  <a:lnTo>
                    <a:pt x="348157" y="917194"/>
                  </a:lnTo>
                  <a:lnTo>
                    <a:pt x="315417" y="897229"/>
                  </a:lnTo>
                  <a:lnTo>
                    <a:pt x="315417" y="940092"/>
                  </a:lnTo>
                  <a:lnTo>
                    <a:pt x="160451" y="1048486"/>
                  </a:lnTo>
                  <a:lnTo>
                    <a:pt x="236296" y="881621"/>
                  </a:lnTo>
                  <a:lnTo>
                    <a:pt x="315417" y="940092"/>
                  </a:lnTo>
                  <a:lnTo>
                    <a:pt x="315417" y="897229"/>
                  </a:lnTo>
                  <a:lnTo>
                    <a:pt x="249821" y="857211"/>
                  </a:lnTo>
                  <a:lnTo>
                    <a:pt x="404609" y="635749"/>
                  </a:lnTo>
                  <a:lnTo>
                    <a:pt x="518858" y="796137"/>
                  </a:lnTo>
                  <a:lnTo>
                    <a:pt x="518998" y="797687"/>
                  </a:lnTo>
                  <a:lnTo>
                    <a:pt x="518998" y="409613"/>
                  </a:lnTo>
                  <a:lnTo>
                    <a:pt x="515543" y="387743"/>
                  </a:lnTo>
                  <a:lnTo>
                    <a:pt x="511124" y="351282"/>
                  </a:lnTo>
                  <a:lnTo>
                    <a:pt x="511124" y="712470"/>
                  </a:lnTo>
                  <a:lnTo>
                    <a:pt x="423773" y="608317"/>
                  </a:lnTo>
                  <a:lnTo>
                    <a:pt x="492391" y="510146"/>
                  </a:lnTo>
                  <a:lnTo>
                    <a:pt x="511124" y="712470"/>
                  </a:lnTo>
                  <a:lnTo>
                    <a:pt x="511124" y="351282"/>
                  </a:lnTo>
                  <a:lnTo>
                    <a:pt x="495960" y="226174"/>
                  </a:lnTo>
                  <a:lnTo>
                    <a:pt x="530225" y="207518"/>
                  </a:lnTo>
                  <a:lnTo>
                    <a:pt x="586701" y="507111"/>
                  </a:lnTo>
                  <a:lnTo>
                    <a:pt x="592289" y="529742"/>
                  </a:lnTo>
                  <a:lnTo>
                    <a:pt x="592289" y="418172"/>
                  </a:lnTo>
                  <a:lnTo>
                    <a:pt x="537832" y="203377"/>
                  </a:lnTo>
                  <a:lnTo>
                    <a:pt x="615848" y="160883"/>
                  </a:lnTo>
                  <a:lnTo>
                    <a:pt x="700836" y="115341"/>
                  </a:lnTo>
                  <a:lnTo>
                    <a:pt x="700646" y="72517"/>
                  </a:lnTo>
                  <a:lnTo>
                    <a:pt x="625068" y="116065"/>
                  </a:lnTo>
                  <a:lnTo>
                    <a:pt x="555167" y="155790"/>
                  </a:lnTo>
                  <a:lnTo>
                    <a:pt x="529437" y="170243"/>
                  </a:lnTo>
                  <a:lnTo>
                    <a:pt x="524421" y="150444"/>
                  </a:lnTo>
                  <a:lnTo>
                    <a:pt x="497090" y="31737"/>
                  </a:lnTo>
                  <a:lnTo>
                    <a:pt x="523786" y="173405"/>
                  </a:lnTo>
                  <a:lnTo>
                    <a:pt x="491744" y="191401"/>
                  </a:lnTo>
                  <a:lnTo>
                    <a:pt x="490258" y="179146"/>
                  </a:lnTo>
                  <a:lnTo>
                    <a:pt x="490258" y="487057"/>
                  </a:lnTo>
                  <a:lnTo>
                    <a:pt x="408762" y="590410"/>
                  </a:lnTo>
                  <a:lnTo>
                    <a:pt x="362153" y="534809"/>
                  </a:lnTo>
                  <a:lnTo>
                    <a:pt x="353656" y="564210"/>
                  </a:lnTo>
                  <a:lnTo>
                    <a:pt x="389610" y="614705"/>
                  </a:lnTo>
                  <a:lnTo>
                    <a:pt x="294792" y="734949"/>
                  </a:lnTo>
                  <a:lnTo>
                    <a:pt x="400304" y="415886"/>
                  </a:lnTo>
                  <a:lnTo>
                    <a:pt x="417779" y="268744"/>
                  </a:lnTo>
                  <a:lnTo>
                    <a:pt x="479107" y="235343"/>
                  </a:lnTo>
                  <a:lnTo>
                    <a:pt x="486105" y="442112"/>
                  </a:lnTo>
                  <a:lnTo>
                    <a:pt x="490258" y="487057"/>
                  </a:lnTo>
                  <a:lnTo>
                    <a:pt x="490258" y="179146"/>
                  </a:lnTo>
                  <a:lnTo>
                    <a:pt x="481584" y="107543"/>
                  </a:lnTo>
                  <a:lnTo>
                    <a:pt x="471170" y="0"/>
                  </a:lnTo>
                  <a:lnTo>
                    <a:pt x="477888" y="199174"/>
                  </a:lnTo>
                  <a:lnTo>
                    <a:pt x="450748" y="214414"/>
                  </a:lnTo>
                  <a:lnTo>
                    <a:pt x="422351" y="230301"/>
                  </a:lnTo>
                  <a:lnTo>
                    <a:pt x="436727" y="109347"/>
                  </a:lnTo>
                  <a:lnTo>
                    <a:pt x="408546" y="238010"/>
                  </a:lnTo>
                  <a:lnTo>
                    <a:pt x="271551" y="314617"/>
                  </a:lnTo>
                  <a:lnTo>
                    <a:pt x="272199" y="347281"/>
                  </a:lnTo>
                  <a:lnTo>
                    <a:pt x="357187" y="301739"/>
                  </a:lnTo>
                  <a:lnTo>
                    <a:pt x="399656" y="278612"/>
                  </a:lnTo>
                  <a:lnTo>
                    <a:pt x="393319" y="307555"/>
                  </a:lnTo>
                  <a:lnTo>
                    <a:pt x="260540" y="678395"/>
                  </a:lnTo>
                  <a:lnTo>
                    <a:pt x="0" y="1204582"/>
                  </a:lnTo>
                  <a:lnTo>
                    <a:pt x="80772" y="1204760"/>
                  </a:lnTo>
                  <a:lnTo>
                    <a:pt x="116979" y="1136484"/>
                  </a:lnTo>
                  <a:lnTo>
                    <a:pt x="345973" y="962672"/>
                  </a:lnTo>
                  <a:lnTo>
                    <a:pt x="560971" y="1121562"/>
                  </a:lnTo>
                  <a:lnTo>
                    <a:pt x="575284" y="1211478"/>
                  </a:lnTo>
                  <a:lnTo>
                    <a:pt x="670255" y="1211478"/>
                  </a:lnTo>
                  <a:lnTo>
                    <a:pt x="648754" y="1111288"/>
                  </a:lnTo>
                  <a:lnTo>
                    <a:pt x="665822" y="982510"/>
                  </a:lnTo>
                  <a:lnTo>
                    <a:pt x="752729" y="1127544"/>
                  </a:lnTo>
                  <a:lnTo>
                    <a:pt x="778548" y="1204582"/>
                  </a:lnTo>
                  <a:lnTo>
                    <a:pt x="849579" y="1204582"/>
                  </a:lnTo>
                  <a:close/>
                </a:path>
              </a:pathLst>
            </a:custGeom>
            <a:solidFill>
              <a:srgbClr val="005BA6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20" name="object 18">
              <a:extLst>
                <a:ext uri="{FF2B5EF4-FFF2-40B4-BE49-F238E27FC236}">
                  <a16:creationId xmlns:a16="http://schemas.microsoft.com/office/drawing/2014/main" id="{7EFDDA71-9E59-435C-A7DA-670C59AC63DE}"/>
                </a:ext>
              </a:extLst>
            </p:cNvPr>
            <p:cNvSpPr/>
            <p:nvPr/>
          </p:nvSpPr>
          <p:spPr>
            <a:xfrm>
              <a:off x="2571465" y="2121404"/>
              <a:ext cx="943610" cy="828040"/>
            </a:xfrm>
            <a:custGeom>
              <a:avLst/>
              <a:gdLst/>
              <a:ahLst/>
              <a:cxnLst/>
              <a:rect l="l" t="t" r="r" b="b"/>
              <a:pathLst>
                <a:path w="943610" h="828039">
                  <a:moveTo>
                    <a:pt x="123545" y="0"/>
                  </a:moveTo>
                  <a:lnTo>
                    <a:pt x="117266" y="1674"/>
                  </a:lnTo>
                  <a:lnTo>
                    <a:pt x="73207" y="15658"/>
                  </a:lnTo>
                  <a:lnTo>
                    <a:pt x="30058" y="31597"/>
                  </a:lnTo>
                  <a:lnTo>
                    <a:pt x="0" y="44310"/>
                  </a:lnTo>
                  <a:lnTo>
                    <a:pt x="943240" y="827540"/>
                  </a:lnTo>
                  <a:lnTo>
                    <a:pt x="1235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21" name="object 19">
              <a:extLst>
                <a:ext uri="{FF2B5EF4-FFF2-40B4-BE49-F238E27FC236}">
                  <a16:creationId xmlns:a16="http://schemas.microsoft.com/office/drawing/2014/main" id="{DAD55473-456B-43B5-A288-FE078765BC58}"/>
                </a:ext>
              </a:extLst>
            </p:cNvPr>
            <p:cNvSpPr/>
            <p:nvPr/>
          </p:nvSpPr>
          <p:spPr>
            <a:xfrm>
              <a:off x="3161469" y="2564420"/>
              <a:ext cx="40640" cy="83185"/>
            </a:xfrm>
            <a:custGeom>
              <a:avLst/>
              <a:gdLst/>
              <a:ahLst/>
              <a:cxnLst/>
              <a:rect l="l" t="t" r="r" b="b"/>
              <a:pathLst>
                <a:path w="40639" h="83185">
                  <a:moveTo>
                    <a:pt x="40281" y="0"/>
                  </a:moveTo>
                  <a:lnTo>
                    <a:pt x="0" y="21627"/>
                  </a:lnTo>
                  <a:lnTo>
                    <a:pt x="29535" y="82677"/>
                  </a:lnTo>
                  <a:lnTo>
                    <a:pt x="40281" y="0"/>
                  </a:lnTo>
                  <a:close/>
                </a:path>
              </a:pathLst>
            </a:custGeom>
            <a:solidFill>
              <a:srgbClr val="005BA6"/>
            </a:solidFill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  <p:sp>
          <p:nvSpPr>
            <p:cNvPr id="22" name="object 20">
              <a:extLst>
                <a:ext uri="{FF2B5EF4-FFF2-40B4-BE49-F238E27FC236}">
                  <a16:creationId xmlns:a16="http://schemas.microsoft.com/office/drawing/2014/main" id="{17D3DE82-2ED4-4353-9703-97FAA8AEFFAC}"/>
                </a:ext>
              </a:extLst>
            </p:cNvPr>
            <p:cNvSpPr/>
            <p:nvPr/>
          </p:nvSpPr>
          <p:spPr>
            <a:xfrm>
              <a:off x="1970037" y="2083158"/>
              <a:ext cx="1998980" cy="1998980"/>
            </a:xfrm>
            <a:custGeom>
              <a:avLst/>
              <a:gdLst/>
              <a:ahLst/>
              <a:cxnLst/>
              <a:rect l="l" t="t" r="r" b="b"/>
              <a:pathLst>
                <a:path w="1998979" h="1998979">
                  <a:moveTo>
                    <a:pt x="1998386" y="999193"/>
                  </a:moveTo>
                  <a:lnTo>
                    <a:pt x="1997234" y="950781"/>
                  </a:lnTo>
                  <a:lnTo>
                    <a:pt x="1993812" y="902964"/>
                  </a:lnTo>
                  <a:lnTo>
                    <a:pt x="1988173" y="855794"/>
                  </a:lnTo>
                  <a:lnTo>
                    <a:pt x="1980369" y="809323"/>
                  </a:lnTo>
                  <a:lnTo>
                    <a:pt x="1970453" y="763604"/>
                  </a:lnTo>
                  <a:lnTo>
                    <a:pt x="1958477" y="718689"/>
                  </a:lnTo>
                  <a:lnTo>
                    <a:pt x="1944492" y="674630"/>
                  </a:lnTo>
                  <a:lnTo>
                    <a:pt x="1928553" y="631480"/>
                  </a:lnTo>
                  <a:lnTo>
                    <a:pt x="1910710" y="589291"/>
                  </a:lnTo>
                  <a:lnTo>
                    <a:pt x="1891016" y="548115"/>
                  </a:lnTo>
                  <a:lnTo>
                    <a:pt x="1869524" y="508005"/>
                  </a:lnTo>
                  <a:lnTo>
                    <a:pt x="1846286" y="469013"/>
                  </a:lnTo>
                  <a:lnTo>
                    <a:pt x="1821354" y="431192"/>
                  </a:lnTo>
                  <a:lnTo>
                    <a:pt x="1794780" y="394593"/>
                  </a:lnTo>
                  <a:lnTo>
                    <a:pt x="1766617" y="359269"/>
                  </a:lnTo>
                  <a:lnTo>
                    <a:pt x="1736918" y="325273"/>
                  </a:lnTo>
                  <a:lnTo>
                    <a:pt x="1705734" y="292657"/>
                  </a:lnTo>
                  <a:lnTo>
                    <a:pt x="1673118" y="261472"/>
                  </a:lnTo>
                  <a:lnTo>
                    <a:pt x="1639122" y="231772"/>
                  </a:lnTo>
                  <a:lnTo>
                    <a:pt x="1603799" y="203609"/>
                  </a:lnTo>
                  <a:lnTo>
                    <a:pt x="1567201" y="177035"/>
                  </a:lnTo>
                  <a:lnTo>
                    <a:pt x="1529380" y="152103"/>
                  </a:lnTo>
                  <a:lnTo>
                    <a:pt x="1490388" y="128864"/>
                  </a:lnTo>
                  <a:lnTo>
                    <a:pt x="1450279" y="107371"/>
                  </a:lnTo>
                  <a:lnTo>
                    <a:pt x="1409103" y="87677"/>
                  </a:lnTo>
                  <a:lnTo>
                    <a:pt x="1366915" y="69834"/>
                  </a:lnTo>
                  <a:lnTo>
                    <a:pt x="1323765" y="53894"/>
                  </a:lnTo>
                  <a:lnTo>
                    <a:pt x="1279706" y="39910"/>
                  </a:lnTo>
                  <a:lnTo>
                    <a:pt x="1234791" y="27933"/>
                  </a:lnTo>
                  <a:lnTo>
                    <a:pt x="1189073" y="18016"/>
                  </a:lnTo>
                  <a:lnTo>
                    <a:pt x="1142602" y="10213"/>
                  </a:lnTo>
                  <a:lnTo>
                    <a:pt x="1095432" y="4574"/>
                  </a:lnTo>
                  <a:lnTo>
                    <a:pt x="1047615" y="1152"/>
                  </a:lnTo>
                  <a:lnTo>
                    <a:pt x="999203" y="0"/>
                  </a:lnTo>
                  <a:lnTo>
                    <a:pt x="950791" y="1152"/>
                  </a:lnTo>
                  <a:lnTo>
                    <a:pt x="902973" y="4574"/>
                  </a:lnTo>
                  <a:lnTo>
                    <a:pt x="855802" y="10213"/>
                  </a:lnTo>
                  <a:lnTo>
                    <a:pt x="809330" y="18016"/>
                  </a:lnTo>
                  <a:lnTo>
                    <a:pt x="763610" y="27933"/>
                  </a:lnTo>
                  <a:lnTo>
                    <a:pt x="718695" y="39910"/>
                  </a:lnTo>
                  <a:lnTo>
                    <a:pt x="674635" y="53894"/>
                  </a:lnTo>
                  <a:lnTo>
                    <a:pt x="631485" y="69834"/>
                  </a:lnTo>
                  <a:lnTo>
                    <a:pt x="589295" y="87677"/>
                  </a:lnTo>
                  <a:lnTo>
                    <a:pt x="548119" y="107371"/>
                  </a:lnTo>
                  <a:lnTo>
                    <a:pt x="508008" y="128864"/>
                  </a:lnTo>
                  <a:lnTo>
                    <a:pt x="469016" y="152103"/>
                  </a:lnTo>
                  <a:lnTo>
                    <a:pt x="431194" y="177035"/>
                  </a:lnTo>
                  <a:lnTo>
                    <a:pt x="394595" y="203609"/>
                  </a:lnTo>
                  <a:lnTo>
                    <a:pt x="359271" y="231772"/>
                  </a:lnTo>
                  <a:lnTo>
                    <a:pt x="325275" y="261472"/>
                  </a:lnTo>
                  <a:lnTo>
                    <a:pt x="292658" y="292657"/>
                  </a:lnTo>
                  <a:lnTo>
                    <a:pt x="261473" y="325273"/>
                  </a:lnTo>
                  <a:lnTo>
                    <a:pt x="231773" y="359269"/>
                  </a:lnTo>
                  <a:lnTo>
                    <a:pt x="203610" y="394593"/>
                  </a:lnTo>
                  <a:lnTo>
                    <a:pt x="177036" y="431192"/>
                  </a:lnTo>
                  <a:lnTo>
                    <a:pt x="152103" y="469013"/>
                  </a:lnTo>
                  <a:lnTo>
                    <a:pt x="128864" y="508005"/>
                  </a:lnTo>
                  <a:lnTo>
                    <a:pt x="107372" y="548115"/>
                  </a:lnTo>
                  <a:lnTo>
                    <a:pt x="87678" y="589291"/>
                  </a:lnTo>
                  <a:lnTo>
                    <a:pt x="69834" y="631480"/>
                  </a:lnTo>
                  <a:lnTo>
                    <a:pt x="53894" y="674630"/>
                  </a:lnTo>
                  <a:lnTo>
                    <a:pt x="39910" y="718689"/>
                  </a:lnTo>
                  <a:lnTo>
                    <a:pt x="27933" y="763604"/>
                  </a:lnTo>
                  <a:lnTo>
                    <a:pt x="18016" y="809323"/>
                  </a:lnTo>
                  <a:lnTo>
                    <a:pt x="10213" y="855794"/>
                  </a:lnTo>
                  <a:lnTo>
                    <a:pt x="4574" y="902964"/>
                  </a:lnTo>
                  <a:lnTo>
                    <a:pt x="1152" y="950781"/>
                  </a:lnTo>
                  <a:lnTo>
                    <a:pt x="0" y="999193"/>
                  </a:lnTo>
                  <a:lnTo>
                    <a:pt x="1152" y="1047604"/>
                  </a:lnTo>
                  <a:lnTo>
                    <a:pt x="4574" y="1095421"/>
                  </a:lnTo>
                  <a:lnTo>
                    <a:pt x="10213" y="1142591"/>
                  </a:lnTo>
                  <a:lnTo>
                    <a:pt x="18016" y="1189062"/>
                  </a:lnTo>
                  <a:lnTo>
                    <a:pt x="27933" y="1234781"/>
                  </a:lnTo>
                  <a:lnTo>
                    <a:pt x="39910" y="1279696"/>
                  </a:lnTo>
                  <a:lnTo>
                    <a:pt x="53894" y="1323754"/>
                  </a:lnTo>
                  <a:lnTo>
                    <a:pt x="69834" y="1366904"/>
                  </a:lnTo>
                  <a:lnTo>
                    <a:pt x="87678" y="1409093"/>
                  </a:lnTo>
                  <a:lnTo>
                    <a:pt x="107372" y="1450268"/>
                  </a:lnTo>
                  <a:lnTo>
                    <a:pt x="128864" y="1490378"/>
                  </a:lnTo>
                  <a:lnTo>
                    <a:pt x="152103" y="1529369"/>
                  </a:lnTo>
                  <a:lnTo>
                    <a:pt x="177036" y="1567190"/>
                  </a:lnTo>
                  <a:lnTo>
                    <a:pt x="203610" y="1603788"/>
                  </a:lnTo>
                  <a:lnTo>
                    <a:pt x="231773" y="1639112"/>
                  </a:lnTo>
                  <a:lnTo>
                    <a:pt x="261473" y="1673107"/>
                  </a:lnTo>
                  <a:lnTo>
                    <a:pt x="292658" y="1705723"/>
                  </a:lnTo>
                  <a:lnTo>
                    <a:pt x="325275" y="1736907"/>
                  </a:lnTo>
                  <a:lnTo>
                    <a:pt x="359271" y="1766607"/>
                  </a:lnTo>
                  <a:lnTo>
                    <a:pt x="394595" y="1794770"/>
                  </a:lnTo>
                  <a:lnTo>
                    <a:pt x="431194" y="1821343"/>
                  </a:lnTo>
                  <a:lnTo>
                    <a:pt x="469016" y="1846275"/>
                  </a:lnTo>
                  <a:lnTo>
                    <a:pt x="508008" y="1869513"/>
                  </a:lnTo>
                  <a:lnTo>
                    <a:pt x="548119" y="1891006"/>
                  </a:lnTo>
                  <a:lnTo>
                    <a:pt x="589295" y="1910699"/>
                  </a:lnTo>
                  <a:lnTo>
                    <a:pt x="631485" y="1928542"/>
                  </a:lnTo>
                  <a:lnTo>
                    <a:pt x="674635" y="1944482"/>
                  </a:lnTo>
                  <a:lnTo>
                    <a:pt x="718695" y="1958466"/>
                  </a:lnTo>
                  <a:lnTo>
                    <a:pt x="763610" y="1970443"/>
                  </a:lnTo>
                  <a:lnTo>
                    <a:pt x="809330" y="1980359"/>
                  </a:lnTo>
                  <a:lnTo>
                    <a:pt x="855802" y="1988163"/>
                  </a:lnTo>
                  <a:lnTo>
                    <a:pt x="902973" y="1993802"/>
                  </a:lnTo>
                  <a:lnTo>
                    <a:pt x="950791" y="1997223"/>
                  </a:lnTo>
                  <a:lnTo>
                    <a:pt x="999203" y="1998375"/>
                  </a:lnTo>
                  <a:lnTo>
                    <a:pt x="1047615" y="1997223"/>
                  </a:lnTo>
                  <a:lnTo>
                    <a:pt x="1095432" y="1993802"/>
                  </a:lnTo>
                  <a:lnTo>
                    <a:pt x="1142602" y="1988163"/>
                  </a:lnTo>
                  <a:lnTo>
                    <a:pt x="1189073" y="1980359"/>
                  </a:lnTo>
                  <a:lnTo>
                    <a:pt x="1234791" y="1970443"/>
                  </a:lnTo>
                  <a:lnTo>
                    <a:pt x="1279706" y="1958466"/>
                  </a:lnTo>
                  <a:lnTo>
                    <a:pt x="1323765" y="1944482"/>
                  </a:lnTo>
                  <a:lnTo>
                    <a:pt x="1366915" y="1928542"/>
                  </a:lnTo>
                  <a:lnTo>
                    <a:pt x="1409103" y="1910699"/>
                  </a:lnTo>
                  <a:lnTo>
                    <a:pt x="1450279" y="1891006"/>
                  </a:lnTo>
                  <a:lnTo>
                    <a:pt x="1490388" y="1869513"/>
                  </a:lnTo>
                  <a:lnTo>
                    <a:pt x="1529380" y="1846275"/>
                  </a:lnTo>
                  <a:lnTo>
                    <a:pt x="1567201" y="1821343"/>
                  </a:lnTo>
                  <a:lnTo>
                    <a:pt x="1603799" y="1794770"/>
                  </a:lnTo>
                  <a:lnTo>
                    <a:pt x="1639122" y="1766607"/>
                  </a:lnTo>
                  <a:lnTo>
                    <a:pt x="1673118" y="1736907"/>
                  </a:lnTo>
                  <a:lnTo>
                    <a:pt x="1705734" y="1705723"/>
                  </a:lnTo>
                  <a:lnTo>
                    <a:pt x="1736918" y="1673107"/>
                  </a:lnTo>
                  <a:lnTo>
                    <a:pt x="1766617" y="1639112"/>
                  </a:lnTo>
                  <a:lnTo>
                    <a:pt x="1794780" y="1603788"/>
                  </a:lnTo>
                  <a:lnTo>
                    <a:pt x="1821354" y="1567190"/>
                  </a:lnTo>
                  <a:lnTo>
                    <a:pt x="1846286" y="1529369"/>
                  </a:lnTo>
                  <a:lnTo>
                    <a:pt x="1869524" y="1490378"/>
                  </a:lnTo>
                  <a:lnTo>
                    <a:pt x="1891016" y="1450268"/>
                  </a:lnTo>
                  <a:lnTo>
                    <a:pt x="1910710" y="1409093"/>
                  </a:lnTo>
                  <a:lnTo>
                    <a:pt x="1928553" y="1366904"/>
                  </a:lnTo>
                  <a:lnTo>
                    <a:pt x="1944492" y="1323754"/>
                  </a:lnTo>
                  <a:lnTo>
                    <a:pt x="1958477" y="1279696"/>
                  </a:lnTo>
                  <a:lnTo>
                    <a:pt x="1970453" y="1234781"/>
                  </a:lnTo>
                  <a:lnTo>
                    <a:pt x="1980369" y="1189062"/>
                  </a:lnTo>
                  <a:lnTo>
                    <a:pt x="1988173" y="1142591"/>
                  </a:lnTo>
                  <a:lnTo>
                    <a:pt x="1993812" y="1095421"/>
                  </a:lnTo>
                  <a:lnTo>
                    <a:pt x="1997234" y="1047604"/>
                  </a:lnTo>
                  <a:lnTo>
                    <a:pt x="1998386" y="999193"/>
                  </a:lnTo>
                  <a:close/>
                </a:path>
              </a:pathLst>
            </a:custGeom>
            <a:ln w="39673">
              <a:solidFill>
                <a:srgbClr val="80CBAA"/>
              </a:solidFill>
            </a:ln>
          </p:spPr>
          <p:txBody>
            <a:bodyPr wrap="square" lIns="0" tIns="0" rIns="0" bIns="0" rtlCol="0"/>
            <a:lstStyle/>
            <a:p>
              <a:endParaRPr sz="1091" dirty="0"/>
            </a:p>
          </p:txBody>
        </p:sp>
      </p:grpSp>
      <p:pic>
        <p:nvPicPr>
          <p:cNvPr id="23" name="Picture 22" descr="Graphic that reads: Data driven, forward-thinking, innovative, safety focused">
            <a:extLst>
              <a:ext uri="{FF2B5EF4-FFF2-40B4-BE49-F238E27FC236}">
                <a16:creationId xmlns:a16="http://schemas.microsoft.com/office/drawing/2014/main" id="{C934403F-940D-4F8B-847C-6DD4FD63BA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9588" y="761250"/>
            <a:ext cx="4941611" cy="2070230"/>
          </a:xfrm>
          <a:prstGeom prst="rect">
            <a:avLst/>
          </a:prstGeom>
        </p:spPr>
      </p:pic>
      <p:sp>
        <p:nvSpPr>
          <p:cNvPr id="24" name="TextBox 23" descr="Energy Safety name, address, and telephone number">
            <a:extLst>
              <a:ext uri="{FF2B5EF4-FFF2-40B4-BE49-F238E27FC236}">
                <a16:creationId xmlns:a16="http://schemas.microsoft.com/office/drawing/2014/main" id="{D10C6526-8EB3-4C28-827C-F7453474F699}"/>
              </a:ext>
            </a:extLst>
          </p:cNvPr>
          <p:cNvSpPr txBox="1"/>
          <p:nvPr/>
        </p:nvSpPr>
        <p:spPr>
          <a:xfrm>
            <a:off x="850074" y="3869377"/>
            <a:ext cx="6342295" cy="235761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en-US" sz="24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OFFICE OF ENERGY INFRASTRUCTURE SAFETY</a:t>
            </a:r>
          </a:p>
          <a:p>
            <a:r>
              <a:rPr lang="en-US" sz="2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 California Natural Resources Agency</a:t>
            </a:r>
          </a:p>
          <a:p>
            <a:endParaRPr lang="en-US" sz="24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715 P Street, 20th Floor</a:t>
            </a:r>
          </a:p>
          <a:p>
            <a:r>
              <a:rPr lang="en-US" sz="2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Sacramento, CA  95814</a:t>
            </a:r>
          </a:p>
          <a:p>
            <a:r>
              <a:rPr lang="en-US" sz="24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916.902.6000</a:t>
            </a:r>
          </a:p>
        </p:txBody>
      </p:sp>
      <p:sp>
        <p:nvSpPr>
          <p:cNvPr id="25" name="Footer Placeholder 2">
            <a:extLst>
              <a:ext uri="{FF2B5EF4-FFF2-40B4-BE49-F238E27FC236}">
                <a16:creationId xmlns:a16="http://schemas.microsoft.com/office/drawing/2014/main" id="{06EBE305-A627-457E-9423-B76C1A2B3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r>
              <a:rPr lang="en-US" sz="2400" dirty="0"/>
              <a:t>OFFICE OF ENERGY INFRASTRUCTURE SAFETY</a:t>
            </a:r>
          </a:p>
        </p:txBody>
      </p:sp>
      <p:pic>
        <p:nvPicPr>
          <p:cNvPr id="26" name="Picture 25" descr="State of California Seal">
            <a:extLst>
              <a:ext uri="{FF2B5EF4-FFF2-40B4-BE49-F238E27FC236}">
                <a16:creationId xmlns:a16="http://schemas.microsoft.com/office/drawing/2014/main" id="{855E6F21-B4B9-4BDC-8D99-7F4C725748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3870" y="4154918"/>
            <a:ext cx="1826026" cy="182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38421"/>
      </p:ext>
    </p:extLst>
  </p:cSld>
  <p:clrMapOvr>
    <a:masterClrMapping/>
  </p:clrMapOvr>
</p:sld>
</file>

<file path=ppt/theme/theme1.xml><?xml version="1.0" encoding="utf-8"?>
<a:theme xmlns:a="http://schemas.openxmlformats.org/drawingml/2006/main" name="OEIS Custom Theme">
  <a:themeElements>
    <a:clrScheme name="OEIS Colors 2">
      <a:dk1>
        <a:srgbClr val="0459A5"/>
      </a:dk1>
      <a:lt1>
        <a:srgbClr val="FFFFFF"/>
      </a:lt1>
      <a:dk2>
        <a:srgbClr val="000000"/>
      </a:dk2>
      <a:lt2>
        <a:srgbClr val="DCEEF5"/>
      </a:lt2>
      <a:accent1>
        <a:srgbClr val="80CBAA"/>
      </a:accent1>
      <a:accent2>
        <a:srgbClr val="E15E30"/>
      </a:accent2>
      <a:accent3>
        <a:srgbClr val="89C8DF"/>
      </a:accent3>
      <a:accent4>
        <a:srgbClr val="F3EC48"/>
      </a:accent4>
      <a:accent5>
        <a:srgbClr val="00A7E5"/>
      </a:accent5>
      <a:accent6>
        <a:srgbClr val="73449E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EIS Simplified Theme - Office">
  <a:themeElements>
    <a:clrScheme name="OEIS Colors 2">
      <a:dk1>
        <a:srgbClr val="0459A5"/>
      </a:dk1>
      <a:lt1>
        <a:srgbClr val="FFFFFF"/>
      </a:lt1>
      <a:dk2>
        <a:srgbClr val="000000"/>
      </a:dk2>
      <a:lt2>
        <a:srgbClr val="DCEEF5"/>
      </a:lt2>
      <a:accent1>
        <a:srgbClr val="80CBAA"/>
      </a:accent1>
      <a:accent2>
        <a:srgbClr val="E15E30"/>
      </a:accent2>
      <a:accent3>
        <a:srgbClr val="89C8DF"/>
      </a:accent3>
      <a:accent4>
        <a:srgbClr val="F3EC48"/>
      </a:accent4>
      <a:accent5>
        <a:srgbClr val="00A7E5"/>
      </a:accent5>
      <a:accent6>
        <a:srgbClr val="73449E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C3A28754B48F4190FD48B34BFF6AC4" ma:contentTypeVersion="15" ma:contentTypeDescription="Create a new document." ma:contentTypeScope="" ma:versionID="f01b591ddc97e570e4e1712f594f72fa">
  <xsd:schema xmlns:xsd="http://www.w3.org/2001/XMLSchema" xmlns:xs="http://www.w3.org/2001/XMLSchema" xmlns:p="http://schemas.microsoft.com/office/2006/metadata/properties" xmlns:ns2="58567f46-24b8-4b3e-aae9-42decf3c74d1" xmlns:ns3="fb909510-da0d-4da4-bfa7-106166715272" targetNamespace="http://schemas.microsoft.com/office/2006/metadata/properties" ma:root="true" ma:fieldsID="f57107c81c87ac2318cb61956ea1d577" ns2:_="" ns3:_="">
    <xsd:import namespace="58567f46-24b8-4b3e-aae9-42decf3c74d1"/>
    <xsd:import namespace="fb909510-da0d-4da4-bfa7-1061667152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567f46-24b8-4b3e-aae9-42decf3c74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51b62a4-9796-44f9-b2a5-9cb121c108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e" ma:index="22" nillable="true" ma:displayName="Date" ma:format="DateOnly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909510-da0d-4da4-bfa7-10616671527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bcaff6e-490e-40a7-8aaa-4b02f42871f8}" ma:internalName="TaxCatchAll" ma:showField="CatchAllData" ma:web="fb909510-da0d-4da4-bfa7-1061667152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b909510-da0d-4da4-bfa7-106166715272">
      <UserInfo>
        <DisplayName>Ginsburg, Emily@EnergySafety</DisplayName>
        <AccountId>127</AccountId>
        <AccountType/>
      </UserInfo>
      <UserInfo>
        <DisplayName>Biggs, Andie@EnergySafety</DisplayName>
        <AccountId>67</AccountId>
        <AccountType/>
      </UserInfo>
      <UserInfo>
        <DisplayName>Lang, Colin@EnergySafety</DisplayName>
        <AccountId>43</AccountId>
        <AccountType/>
      </UserInfo>
    </SharedWithUsers>
    <MediaLengthInSeconds xmlns="58567f46-24b8-4b3e-aae9-42decf3c74d1" xsi:nil="true"/>
    <Date xmlns="58567f46-24b8-4b3e-aae9-42decf3c74d1" xsi:nil="true"/>
    <TaxCatchAll xmlns="fb909510-da0d-4da4-bfa7-106166715272" xsi:nil="true"/>
    <lcf76f155ced4ddcb4097134ff3c332f xmlns="58567f46-24b8-4b3e-aae9-42decf3c74d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C83625-765C-4C34-AD4D-33747ACA5F78}">
  <ds:schemaRefs>
    <ds:schemaRef ds:uri="58567f46-24b8-4b3e-aae9-42decf3c74d1"/>
    <ds:schemaRef ds:uri="fb909510-da0d-4da4-bfa7-1061667152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F5A1333-AFDB-47B6-93A6-5B51BEA87FF5}">
  <ds:schemaRefs>
    <ds:schemaRef ds:uri="58567f46-24b8-4b3e-aae9-42decf3c74d1"/>
    <ds:schemaRef ds:uri="fb909510-da0d-4da4-bfa7-10616671527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250549-B001-448E-A16D-6A40DFFE91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18965</TotalTime>
  <Words>795</Words>
  <Application>Microsoft Office PowerPoint</Application>
  <PresentationFormat>Widescreen</PresentationFormat>
  <Paragraphs>140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OEIS Custom Theme</vt:lpstr>
      <vt:lpstr>OEIS Simplified Theme - Office</vt:lpstr>
      <vt:lpstr>Community Vulnerability  Scoping Meeting</vt:lpstr>
      <vt:lpstr>PowerPoint Presentation</vt:lpstr>
      <vt:lpstr>PowerPoint Presentation</vt:lpstr>
      <vt:lpstr>Time for  Q&amp;A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Participate in the Roundtable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Morgans, Lucy</dc:creator>
  <cp:lastModifiedBy>Ginsburg, Emily@EnergySafety</cp:lastModifiedBy>
  <cp:revision>12</cp:revision>
  <dcterms:created xsi:type="dcterms:W3CDTF">2021-08-02T17:00:46Z</dcterms:created>
  <dcterms:modified xsi:type="dcterms:W3CDTF">2023-03-07T20:02:48Z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0x01010063C3A28754B48F4190FD48B34BFF6AC4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xd_Signature">
    <vt:bool>false</vt:bool>
  </property>
  <property fmtid="{D5CDD505-2E9C-101B-9397-08002B2CF9AE}" pid="8" name="MediaServiceImageTags">
    <vt:lpwstr/>
  </property>
</Properties>
</file>