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2" r:id="rId4"/>
  </p:sldMasterIdLst>
  <p:notesMasterIdLst>
    <p:notesMasterId r:id="rId21"/>
  </p:notesMasterIdLst>
  <p:sldIdLst>
    <p:sldId id="567" r:id="rId5"/>
    <p:sldId id="2261" r:id="rId6"/>
    <p:sldId id="2264" r:id="rId7"/>
    <p:sldId id="2262" r:id="rId8"/>
    <p:sldId id="268" r:id="rId9"/>
    <p:sldId id="2242" r:id="rId10"/>
    <p:sldId id="2243" r:id="rId11"/>
    <p:sldId id="2244" r:id="rId12"/>
    <p:sldId id="2245" r:id="rId13"/>
    <p:sldId id="2246" r:id="rId14"/>
    <p:sldId id="2247" r:id="rId15"/>
    <p:sldId id="2248" r:id="rId16"/>
    <p:sldId id="2249" r:id="rId17"/>
    <p:sldId id="2250" r:id="rId18"/>
    <p:sldId id="2251" r:id="rId19"/>
    <p:sldId id="2266" r:id="rId20"/>
  </p:sldIdLst>
  <p:sldSz cx="9144000" cy="5143500" type="screen16x9"/>
  <p:notesSz cx="6858000" cy="1257300"/>
  <p:embeddedFontLst>
    <p:embeddedFont>
      <p:font typeface="Arial Black" panose="020B0A04020102020204" pitchFamily="3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ldemariam, Jonathan" initials="WJ" lastIdx="5" clrIdx="0">
    <p:extLst>
      <p:ext uri="{19B8F6BF-5375-455C-9EA6-DF929625EA0E}">
        <p15:presenceInfo xmlns:p15="http://schemas.microsoft.com/office/powerpoint/2012/main" userId="S::JWoldemariam@semprautilities.com::405ae86d-b924-4790-a538-0051d5e87335" providerId="AD"/>
      </p:ext>
    </p:extLst>
  </p:cmAuthor>
  <p:cmAuthor id="2" name="Bolles, Anderson" initials="BA" lastIdx="21" clrIdx="1">
    <p:extLst>
      <p:ext uri="{19B8F6BF-5375-455C-9EA6-DF929625EA0E}">
        <p15:presenceInfo xmlns:p15="http://schemas.microsoft.com/office/powerpoint/2012/main" userId="S::ABolles@semprautilities.com::4010f536-7d9c-4ac9-9fae-cd6dcef513e5" providerId="AD"/>
      </p:ext>
    </p:extLst>
  </p:cmAuthor>
  <p:cmAuthor id="3" name="Griffin, Zoraya" initials="GZ" lastIdx="10" clrIdx="2">
    <p:extLst>
      <p:ext uri="{19B8F6BF-5375-455C-9EA6-DF929625EA0E}">
        <p15:presenceInfo xmlns:p15="http://schemas.microsoft.com/office/powerpoint/2012/main" userId="S::ZGriffin@semprautilities.com::2abebb66-8ca8-4bc7-a72c-5fd5af765e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EEE4"/>
    <a:srgbClr val="FD9A00"/>
    <a:srgbClr val="FFE9C5"/>
    <a:srgbClr val="FFD48F"/>
    <a:srgbClr val="FFC361"/>
    <a:srgbClr val="FFB02F"/>
    <a:srgbClr val="B8873A"/>
    <a:srgbClr val="FFE6CB"/>
    <a:srgbClr val="FC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CADBEF"/>
          </a:solidFill>
        </a:fill>
      </a:tcStyle>
    </a:wholeTbl>
    <a:band2H>
      <a:tcTxStyle/>
      <a:tcStyle>
        <a:tcBdr/>
        <a:fill>
          <a:solidFill>
            <a:srgbClr val="E6EEF7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381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381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D7EBF7"/>
          </a:solidFill>
        </a:fill>
      </a:tcStyle>
    </a:wholeTbl>
    <a:band2H>
      <a:tcTxStyle/>
      <a:tcStyle>
        <a:tcBdr/>
        <a:fill>
          <a:solidFill>
            <a:srgbClr val="ECF5FB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381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381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381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381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003399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3399"/>
          </a:solidFill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381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381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003399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solidFill>
            <a:srgbClr val="003399">
              <a:alpha val="20000"/>
            </a:srgbClr>
          </a:solidFill>
        </a:fill>
      </a:tcStyle>
    </a:firstCol>
    <a:la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50800" cap="flat">
              <a:solidFill>
                <a:srgbClr val="003399"/>
              </a:solidFill>
              <a:prstDash val="solid"/>
              <a:round/>
            </a:ln>
          </a:top>
          <a:bottom>
            <a:ln w="127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3399"/>
        </a:fontRef>
        <a:srgbClr val="003399"/>
      </a:tcTxStyle>
      <a:tcStyle>
        <a:tcBdr>
          <a:left>
            <a:ln w="12700" cap="flat">
              <a:solidFill>
                <a:srgbClr val="003399"/>
              </a:solidFill>
              <a:prstDash val="solid"/>
              <a:round/>
            </a:ln>
          </a:left>
          <a:right>
            <a:ln w="12700" cap="flat">
              <a:solidFill>
                <a:srgbClr val="003399"/>
              </a:solidFill>
              <a:prstDash val="solid"/>
              <a:round/>
            </a:ln>
          </a:right>
          <a:top>
            <a:ln w="12700" cap="flat">
              <a:solidFill>
                <a:srgbClr val="003399"/>
              </a:solidFill>
              <a:prstDash val="solid"/>
              <a:round/>
            </a:ln>
          </a:top>
          <a:bottom>
            <a:ln w="25400" cap="flat">
              <a:solidFill>
                <a:srgbClr val="003399"/>
              </a:solidFill>
              <a:prstDash val="solid"/>
              <a:round/>
            </a:ln>
          </a:bottom>
          <a:insideH>
            <a:ln w="12700" cap="flat">
              <a:solidFill>
                <a:srgbClr val="003399"/>
              </a:solidFill>
              <a:prstDash val="solid"/>
              <a:round/>
            </a:ln>
          </a:insideH>
          <a:insideV>
            <a:ln w="12700" cap="flat">
              <a:solidFill>
                <a:srgbClr val="003399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028" autoAdjust="0"/>
  </p:normalViewPr>
  <p:slideViewPr>
    <p:cSldViewPr snapToGrid="0">
      <p:cViewPr varScale="1">
        <p:scale>
          <a:sx n="88" d="100"/>
          <a:sy n="88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agas, Kirstie" userId="4701d477-d13b-407f-9cdb-52d82a36f8c9" providerId="ADAL" clId="{1214C5E9-FB0A-43F1-8DE6-EDEB9CAF923C}"/>
    <pc:docChg chg="undo redo modSld">
      <pc:chgData name="Raagas, Kirstie" userId="4701d477-d13b-407f-9cdb-52d82a36f8c9" providerId="ADAL" clId="{1214C5E9-FB0A-43F1-8DE6-EDEB9CAF923C}" dt="2020-02-14T05:08:08.056" v="8" actId="20577"/>
      <pc:docMkLst>
        <pc:docMk/>
      </pc:docMkLst>
      <pc:sldChg chg="modSp">
        <pc:chgData name="Raagas, Kirstie" userId="4701d477-d13b-407f-9cdb-52d82a36f8c9" providerId="ADAL" clId="{1214C5E9-FB0A-43F1-8DE6-EDEB9CAF923C}" dt="2020-02-14T05:08:04.073" v="6" actId="1037"/>
        <pc:sldMkLst>
          <pc:docMk/>
          <pc:sldMk cId="3299687289" sldId="567"/>
        </pc:sldMkLst>
        <pc:spChg chg="mod">
          <ac:chgData name="Raagas, Kirstie" userId="4701d477-d13b-407f-9cdb-52d82a36f8c9" providerId="ADAL" clId="{1214C5E9-FB0A-43F1-8DE6-EDEB9CAF923C}" dt="2020-02-14T05:08:04.073" v="6" actId="1037"/>
          <ac:spMkLst>
            <pc:docMk/>
            <pc:sldMk cId="3299687289" sldId="567"/>
            <ac:spMk id="7" creationId="{4EAFB662-02FF-4E44-B657-D4B573DB3286}"/>
          </ac:spMkLst>
        </pc:spChg>
      </pc:sldChg>
      <pc:sldChg chg="modSp">
        <pc:chgData name="Raagas, Kirstie" userId="4701d477-d13b-407f-9cdb-52d82a36f8c9" providerId="ADAL" clId="{1214C5E9-FB0A-43F1-8DE6-EDEB9CAF923C}" dt="2020-02-14T05:08:08.056" v="8" actId="20577"/>
        <pc:sldMkLst>
          <pc:docMk/>
          <pc:sldMk cId="2293921170" sldId="2266"/>
        </pc:sldMkLst>
        <pc:spChg chg="mod">
          <ac:chgData name="Raagas, Kirstie" userId="4701d477-d13b-407f-9cdb-52d82a36f8c9" providerId="ADAL" clId="{1214C5E9-FB0A-43F1-8DE6-EDEB9CAF923C}" dt="2020-02-14T05:08:08.056" v="8" actId="20577"/>
          <ac:spMkLst>
            <pc:docMk/>
            <pc:sldMk cId="2293921170" sldId="2266"/>
            <ac:spMk id="28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>
              <a:latin typeface="+mj-lt"/>
              <a:ea typeface="+mj-ea"/>
              <a:cs typeface="+mj-cs"/>
              <a:sym typeface="Calibri"/>
            </a:endParaRPr>
          </a:p>
          <a:p>
            <a:endParaRPr lang="en-US" sz="1200" dirty="0"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062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84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5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5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4886" lvl="0" indent="0">
              <a:spcAft>
                <a:spcPts val="611"/>
              </a:spcAft>
              <a:buClr>
                <a:srgbClr val="0193D5"/>
              </a:buClr>
              <a:buSzPct val="100000"/>
              <a:buFont typeface="Wingdings" panose="05000000000000000000" pitchFamily="2" charset="2"/>
              <a:buNone/>
              <a:defRPr/>
            </a:pP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46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7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63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8327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indent="0">
              <a:buFont typeface="Arial" panose="020B0604020202020204" pitchFamily="34" charset="0"/>
              <a:buNone/>
            </a:pPr>
            <a:endParaRPr lang="en-US" sz="1200" b="1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6768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b="1" dirty="0">
              <a:effectLst/>
              <a:latin typeface="+mj-lt"/>
              <a:ea typeface="+mj-ea"/>
              <a:cs typeface="+mj-cs"/>
              <a:sym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147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34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43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713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241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EE8C-D533-F446-B5D9-AB3774D59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F7A62-26FE-424E-B9C9-830C779B4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A316C-1F71-E446-9461-D9E883DD4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0A10E-CBE9-4244-97CC-B5D10B0BF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B150F-A711-7140-869E-87B2BDAA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7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20E19-286E-7E44-8A61-F8875DDA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45030-4526-AB4B-9C28-DA085910C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07EF1-3D3E-CE4A-BC6E-F9411F04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34275-6A3B-D244-A648-A05A93A4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9AFA3-69C8-9A40-94CF-0EDACB6F4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6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F0E27-51A1-D945-98C5-D7CD5E36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C8ECC-70A2-A64C-A7F7-B08244C79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FAC1F-581A-5146-B36A-7D326EEA6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45B9A-BA75-3845-A269-0DB54058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3D464-334E-DC40-8B71-3866417A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6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A654D-CDE4-5042-8DA7-8B6B1765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676E8-AEF8-5B43-AE9C-B6EB72C790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E81C8-9814-3246-A0AE-EC81DEA62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A514D-4A7C-F54A-A845-B055C71B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28FCC-0A21-D243-8A66-F9D208CD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82BC1-44A5-7B46-838C-A286BA00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6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E93A-145E-F84A-AAD6-9D346D35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3B79C-0DA9-0040-9CDE-0AA4F29E0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5C087-CA93-D247-A629-CA648B19B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FF8F85-C508-CC4E-872F-0E704714B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7066F-DE1F-CF4C-A3AF-8D4513FD40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CADCF-30AD-C545-A55F-C8463EC8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96726B-8D73-C844-B9AD-DDA813C57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6BB07-2B40-5B42-8548-2868340D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4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5E0C-73C6-3740-A37E-EEDA7501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D3FC7-89AC-474A-89AA-3EE1C9B92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E230FD-8C82-184B-863E-FFB0DFA8D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84FDAA-EB2B-A541-9A77-F1A09513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7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2BA19-947B-E94D-A5A6-02A2085F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466342-EBC1-AE44-8D28-F865DA288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C5928-1A61-3847-B3C9-EAA22D16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01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F81CD-39B7-4149-8813-ADE54AC6F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BDB2E-1EEB-7E49-AA3C-13DE96D0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E8B35-496F-3044-9C77-D7F5C107F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C3A97-11F3-304B-AB96-53B357DA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5E6FC-B141-7E47-BE08-2F51B489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63040-BDDA-0E43-88E5-D3A2E1EB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9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34F7-AE22-1B4E-A2AB-AAC1198D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6FFADA-1BDB-E345-B0DE-022B92AF01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DF2D5-7EC5-6144-8C02-1FCF57D1B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9A158-FBF0-BC44-943A-0219BA31E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E5466-4733-B74F-9146-CA562435F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A6AC2-1920-7B44-90E9-D2BE152F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2869E-CCE2-6043-A669-9419FD1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0A85D-A739-9E46-AE6B-FE48B9D1F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319BC-9C96-2D40-96A5-674D1DB1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F508F-F538-2046-B04D-35D867381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6201E-18C1-1D43-AD10-2BAF888AF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8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537F10-D316-874A-9691-EB7041A64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28DF5-33E9-EF42-8830-24C0B7C17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9C167-95A7-F14A-844E-906A615B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8404D-9144-C143-A059-7CAED86C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523FF-B54A-0944-A33A-3B92B21F9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65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37349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31A4E9-6BE1-284D-9FBA-2627DC01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4A341-D9EB-5C45-8395-549393A0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C8602-A414-E24C-9E59-BDE4462FA5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0FA5-0D0C-764A-BC67-9BD71027D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DE7E9-C1A9-5D4B-B5F3-0CA601A04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90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248">
            <a:extLst>
              <a:ext uri="{FF2B5EF4-FFF2-40B4-BE49-F238E27FC236}">
                <a16:creationId xmlns:a16="http://schemas.microsoft.com/office/drawing/2014/main" id="{4EAFB662-02FF-4E44-B657-D4B573DB3286}"/>
              </a:ext>
            </a:extLst>
          </p:cNvPr>
          <p:cNvSpPr/>
          <p:nvPr/>
        </p:nvSpPr>
        <p:spPr>
          <a:xfrm>
            <a:off x="3911600" y="3162300"/>
            <a:ext cx="5232400" cy="736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" name="Shape 249">
            <a:extLst>
              <a:ext uri="{FF2B5EF4-FFF2-40B4-BE49-F238E27FC236}">
                <a16:creationId xmlns:a16="http://schemas.microsoft.com/office/drawing/2014/main" id="{4840FCC6-9C1C-42D5-A603-FB9F2C6A802F}"/>
              </a:ext>
            </a:extLst>
          </p:cNvPr>
          <p:cNvSpPr txBox="1"/>
          <p:nvPr/>
        </p:nvSpPr>
        <p:spPr>
          <a:xfrm>
            <a:off x="4140200" y="3485232"/>
            <a:ext cx="3238500" cy="400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lnSpc>
                <a:spcPct val="20000"/>
              </a:lnSpc>
              <a:spcBef>
                <a:spcPts val="1200"/>
              </a:spcBef>
              <a:defRPr sz="20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JOHN JENKINS</a:t>
            </a:r>
          </a:p>
          <a:p>
            <a:pPr>
              <a:lnSpc>
                <a:spcPct val="20000"/>
              </a:lnSpc>
              <a:spcBef>
                <a:spcPts val="1200"/>
              </a:spcBef>
              <a:defRPr sz="1000" i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Vice President, Electric System Operations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EA2A8E-4C51-4A66-8EF4-8A911CF42367}"/>
              </a:ext>
            </a:extLst>
          </p:cNvPr>
          <p:cNvSpPr txBox="1"/>
          <p:nvPr/>
        </p:nvSpPr>
        <p:spPr>
          <a:xfrm>
            <a:off x="914400" y="1066800"/>
            <a:ext cx="2870200" cy="149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10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A88DB3-D346-4B95-8CD9-6F7FA6ED5991}"/>
              </a:ext>
            </a:extLst>
          </p:cNvPr>
          <p:cNvSpPr txBox="1"/>
          <p:nvPr/>
        </p:nvSpPr>
        <p:spPr>
          <a:xfrm>
            <a:off x="3886200" y="1152257"/>
            <a:ext cx="3098800" cy="184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defTabSz="187452">
              <a:lnSpc>
                <a:spcPct val="80000"/>
              </a:lnSpc>
              <a:defRPr sz="4100" b="1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WILDFIRE MITIGATION</a:t>
            </a:r>
          </a:p>
          <a:p>
            <a:pPr defTabSz="187452">
              <a:lnSpc>
                <a:spcPct val="80000"/>
              </a:lnSpc>
              <a:defRPr sz="4100" b="1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11" name="Shape 432">
            <a:extLst>
              <a:ext uri="{FF2B5EF4-FFF2-40B4-BE49-F238E27FC236}">
                <a16:creationId xmlns:a16="http://schemas.microsoft.com/office/drawing/2014/main" id="{D160E45A-25CA-4AD0-82F5-7D88D5F6666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629650" y="4786343"/>
            <a:ext cx="4070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596085C7-DAED-4C12-9C5D-40E2E098E721}" type="slidenum">
              <a:rPr lang="en-US" smtClean="0">
                <a:solidFill>
                  <a:schemeClr val="bg1"/>
                </a:solidFill>
              </a:rPr>
              <a:t>1</a:t>
            </a:fld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8728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407" y="2453550"/>
            <a:ext cx="2244757" cy="2006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32"/>
          <p:cNvSpPr txBox="1">
            <a:spLocks noGrp="1"/>
          </p:cNvSpPr>
          <p:nvPr>
            <p:ph type="sldNum" sz="quarter" idx="2"/>
          </p:nvPr>
        </p:nvSpPr>
        <p:spPr>
          <a:xfrm>
            <a:off x="8629650" y="4786343"/>
            <a:ext cx="4070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596085C7-DAED-4C12-9C5D-40E2E098E721}" type="slidenum">
              <a:rPr lang="en-US" smtClean="0"/>
              <a:t>2</a:t>
            </a:fld>
            <a:endParaRPr dirty="0"/>
          </a:p>
        </p:txBody>
      </p:sp>
      <p:sp>
        <p:nvSpPr>
          <p:cNvPr id="458" name="Title 1"/>
          <p:cNvSpPr txBox="1"/>
          <p:nvPr/>
        </p:nvSpPr>
        <p:spPr>
          <a:xfrm>
            <a:off x="355600" y="317500"/>
            <a:ext cx="21082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 defTabSz="292606">
              <a:lnSpc>
                <a:spcPct val="90000"/>
              </a:lnSpc>
              <a:defRPr sz="19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PUBLIC SAFETY POWER SHUTOFF (PSPS) </a:t>
            </a:r>
            <a:r>
              <a:rPr lang="en-US"/>
              <a:t>LESSONS LEARNED</a:t>
            </a:r>
            <a:endParaRPr/>
          </a:p>
        </p:txBody>
      </p:sp>
      <p:sp>
        <p:nvSpPr>
          <p:cNvPr id="459" name="Rectangle 2"/>
          <p:cNvSpPr txBox="1"/>
          <p:nvPr/>
        </p:nvSpPr>
        <p:spPr>
          <a:xfrm>
            <a:off x="317500" y="1587500"/>
            <a:ext cx="21336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Last resort mitigation during extreme weather events to minimize public risk</a:t>
            </a:r>
          </a:p>
        </p:txBody>
      </p:sp>
      <p:sp>
        <p:nvSpPr>
          <p:cNvPr id="460" name="Shape 43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1" name="Shape 438"/>
          <p:cNvSpPr/>
          <p:nvPr/>
        </p:nvSpPr>
        <p:spPr>
          <a:xfrm flipV="1">
            <a:off x="331038" y="15365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02C531D-A1C6-48AA-B8BB-D33161B158C0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30" name="Shape 293">
            <a:extLst>
              <a:ext uri="{FF2B5EF4-FFF2-40B4-BE49-F238E27FC236}">
                <a16:creationId xmlns:a16="http://schemas.microsoft.com/office/drawing/2014/main" id="{491AE552-6683-4C9C-97EB-37A89C61F512}"/>
              </a:ext>
            </a:extLst>
          </p:cNvPr>
          <p:cNvSpPr txBox="1"/>
          <p:nvPr/>
        </p:nvSpPr>
        <p:spPr>
          <a:xfrm>
            <a:off x="3203034" y="652215"/>
            <a:ext cx="5623466" cy="3831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1800"/>
              </a:spcBef>
            </a:pPr>
            <a:r>
              <a:rPr lang="en-US" sz="1600" dirty="0"/>
              <a:t>2019: Historic Year for PSPS in California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Impacted 27,700 SDG&amp;E customers at peak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Zero ignitions of consequence associated with SDG&amp;E equipment</a:t>
            </a:r>
          </a:p>
          <a:p>
            <a:pPr>
              <a:spcBef>
                <a:spcPts val="1800"/>
              </a:spcBef>
            </a:pPr>
            <a:r>
              <a:rPr lang="en-US" sz="1600" dirty="0"/>
              <a:t>Adapting and Acting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Website capabilities scaled up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Building trust with our local communities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Strong partnerships with non-profits will strengthen our community’s ability to minimize the impact of a PSPS event 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Collaboration with public safety agencies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Strategic use of sectionalizing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Hardening efforts help the system withstand extreme weather conditions</a:t>
            </a:r>
          </a:p>
          <a:p>
            <a:pPr lvl="0">
              <a:spcBef>
                <a:spcPts val="1800"/>
              </a:spcBef>
            </a:pPr>
            <a:r>
              <a:rPr lang="en-US" sz="1600" dirty="0"/>
              <a:t>SDG&amp;E’s Goal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Reduce risk while mitigating the impacts of PSPS to customers 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B96D0329-E933-45F4-AA76-275BB51DE47C}"/>
              </a:ext>
            </a:extLst>
          </p:cNvPr>
          <p:cNvSpPr txBox="1"/>
          <p:nvPr/>
        </p:nvSpPr>
        <p:spPr>
          <a:xfrm>
            <a:off x="2857500" y="1587500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D177B397-1639-4C18-9087-31C2ECBC55C5}"/>
              </a:ext>
            </a:extLst>
          </p:cNvPr>
          <p:cNvSpPr txBox="1"/>
          <p:nvPr/>
        </p:nvSpPr>
        <p:spPr>
          <a:xfrm>
            <a:off x="2860675" y="380411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931582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32"/>
          <p:cNvSpPr txBox="1">
            <a:spLocks noGrp="1"/>
          </p:cNvSpPr>
          <p:nvPr>
            <p:ph type="sldNum" sz="quarter" idx="2"/>
          </p:nvPr>
        </p:nvSpPr>
        <p:spPr>
          <a:xfrm>
            <a:off x="8629650" y="4786343"/>
            <a:ext cx="407004" cy="264254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596085C7-DAED-4C12-9C5D-40E2E098E721}" type="slidenum">
              <a:rPr lang="en-US" smtClean="0"/>
              <a:t>3</a:t>
            </a:fld>
            <a:endParaRPr/>
          </a:p>
        </p:txBody>
      </p:sp>
      <p:sp>
        <p:nvSpPr>
          <p:cNvPr id="458" name="Title 1"/>
          <p:cNvSpPr txBox="1"/>
          <p:nvPr/>
        </p:nvSpPr>
        <p:spPr>
          <a:xfrm>
            <a:off x="355600" y="317500"/>
            <a:ext cx="21082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292606">
              <a:lnSpc>
                <a:spcPct val="90000"/>
              </a:lnSpc>
              <a:defRPr sz="19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PUBLIC SAFETY POWER SHUTOFF </a:t>
            </a:r>
            <a:r>
              <a:rPr dirty="0"/>
              <a:t>MITIGATION</a:t>
            </a:r>
          </a:p>
        </p:txBody>
      </p:sp>
      <p:sp>
        <p:nvSpPr>
          <p:cNvPr id="459" name="Rectangle 2"/>
          <p:cNvSpPr txBox="1"/>
          <p:nvPr/>
        </p:nvSpPr>
        <p:spPr>
          <a:xfrm>
            <a:off x="317500" y="1587500"/>
            <a:ext cx="21336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Enhanced strategies to mitigate the customer impacts of PSPS</a:t>
            </a:r>
            <a:endParaRPr dirty="0"/>
          </a:p>
        </p:txBody>
      </p:sp>
      <p:sp>
        <p:nvSpPr>
          <p:cNvPr id="460" name="Shape 43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1" name="Shape 438"/>
          <p:cNvSpPr/>
          <p:nvPr/>
        </p:nvSpPr>
        <p:spPr>
          <a:xfrm flipV="1">
            <a:off x="331038" y="15365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02C531D-A1C6-48AA-B8BB-D33161B158C0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30" name="Shape 293">
            <a:extLst>
              <a:ext uri="{FF2B5EF4-FFF2-40B4-BE49-F238E27FC236}">
                <a16:creationId xmlns:a16="http://schemas.microsoft.com/office/drawing/2014/main" id="{491AE552-6683-4C9C-97EB-37A89C61F512}"/>
              </a:ext>
            </a:extLst>
          </p:cNvPr>
          <p:cNvSpPr txBox="1"/>
          <p:nvPr/>
        </p:nvSpPr>
        <p:spPr>
          <a:xfrm>
            <a:off x="3203034" y="652215"/>
            <a:ext cx="5623466" cy="4770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1800"/>
              </a:spcBef>
            </a:pPr>
            <a:r>
              <a:rPr lang="en-US" sz="1600" dirty="0"/>
              <a:t>Increased Sectionalizing and Situational Awareness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240 remote sectionalizing devices and 190 weather stations (30s reads)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Increased precision - apply PSPS only to highest risk infrastructure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Reduces customer impact </a:t>
            </a:r>
          </a:p>
          <a:p>
            <a:pPr>
              <a:spcBef>
                <a:spcPts val="1800"/>
              </a:spcBef>
            </a:pPr>
            <a:r>
              <a:rPr lang="en-US" sz="1600" dirty="0"/>
              <a:t>PSPS Mitigation Engineering Team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Dedicated team of experts to assess the company’s infrastructure in high wildfire risk areas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Segment-by-segment circuit analysis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dirty="0"/>
              <a:t>Portfolio of mitigations</a:t>
            </a:r>
          </a:p>
          <a:p>
            <a:pPr>
              <a:spcBef>
                <a:spcPts val="1800"/>
              </a:spcBef>
            </a:pPr>
            <a:r>
              <a:rPr lang="en-US" sz="1600" dirty="0"/>
              <a:t>PSPS Mitigation Goals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i="1" dirty="0"/>
              <a:t>Short-term</a:t>
            </a:r>
            <a:r>
              <a:rPr lang="en-US" dirty="0"/>
              <a:t>: Mitigate PSPS impacts through critical infrastructure support 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 i="1" dirty="0"/>
              <a:t>Long-term</a:t>
            </a:r>
            <a:r>
              <a:rPr lang="en-US" dirty="0"/>
              <a:t>: Segment-by-segment review to mitigate PSPS to the greatest number of customers, and customers who experience the greatest frequency of PSPS</a:t>
            </a:r>
          </a:p>
          <a:p>
            <a:pPr>
              <a:spcBef>
                <a:spcPts val="1800"/>
              </a:spcBef>
            </a:pPr>
            <a:endParaRPr lang="en-US" dirty="0"/>
          </a:p>
          <a:p>
            <a:pPr>
              <a:spcBef>
                <a:spcPts val="1800"/>
              </a:spcBef>
            </a:pP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B96D0329-E933-45F4-AA76-275BB51DE47C}"/>
              </a:ext>
            </a:extLst>
          </p:cNvPr>
          <p:cNvSpPr txBox="1"/>
          <p:nvPr/>
        </p:nvSpPr>
        <p:spPr>
          <a:xfrm>
            <a:off x="2857500" y="1835150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D177B397-1639-4C18-9087-31C2ECBC55C5}"/>
              </a:ext>
            </a:extLst>
          </p:cNvPr>
          <p:cNvSpPr txBox="1"/>
          <p:nvPr/>
        </p:nvSpPr>
        <p:spPr>
          <a:xfrm>
            <a:off x="2860675" y="326072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D6178A9-CA24-4F9C-8247-D20891A413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263" y="2571750"/>
            <a:ext cx="2211837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1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32"/>
          <p:cNvSpPr txBox="1">
            <a:spLocks noGrp="1"/>
          </p:cNvSpPr>
          <p:nvPr>
            <p:ph type="sldNum" sz="quarter" idx="2"/>
          </p:nvPr>
        </p:nvSpPr>
        <p:spPr>
          <a:xfrm>
            <a:off x="8629650" y="4786343"/>
            <a:ext cx="4070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596085C7-DAED-4C12-9C5D-40E2E098E721}" type="slidenum">
              <a:rPr lang="en-US" smtClean="0"/>
              <a:t>4</a:t>
            </a:fld>
            <a:endParaRPr/>
          </a:p>
        </p:txBody>
      </p:sp>
      <p:sp>
        <p:nvSpPr>
          <p:cNvPr id="458" name="Title 1"/>
          <p:cNvSpPr txBox="1"/>
          <p:nvPr/>
        </p:nvSpPr>
        <p:spPr>
          <a:xfrm>
            <a:off x="355600" y="317500"/>
            <a:ext cx="21082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 defTabSz="292606">
              <a:lnSpc>
                <a:spcPct val="90000"/>
              </a:lnSpc>
              <a:defRPr sz="19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MAJOR PROGRAMS SUPPORTING PSPS MITIGATION</a:t>
            </a:r>
            <a:endParaRPr/>
          </a:p>
        </p:txBody>
      </p:sp>
      <p:sp>
        <p:nvSpPr>
          <p:cNvPr id="459" name="Rectangle 2"/>
          <p:cNvSpPr txBox="1"/>
          <p:nvPr/>
        </p:nvSpPr>
        <p:spPr>
          <a:xfrm>
            <a:off x="317500" y="1587500"/>
            <a:ext cx="21336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The PSPS Mitigation Engineering Team utilizes a  portfolio of initiatives</a:t>
            </a:r>
            <a:endParaRPr/>
          </a:p>
        </p:txBody>
      </p:sp>
      <p:sp>
        <p:nvSpPr>
          <p:cNvPr id="460" name="Shape 43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1" name="Shape 438"/>
          <p:cNvSpPr/>
          <p:nvPr/>
        </p:nvSpPr>
        <p:spPr>
          <a:xfrm flipV="1">
            <a:off x="331038" y="15365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4BD358-5C42-4515-BA80-E754C106D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466108"/>
              </p:ext>
            </p:extLst>
          </p:nvPr>
        </p:nvGraphicFramePr>
        <p:xfrm>
          <a:off x="2705100" y="1019040"/>
          <a:ext cx="6121400" cy="328014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122263">
                  <a:extLst>
                    <a:ext uri="{9D8B030D-6E8A-4147-A177-3AD203B41FA5}">
                      <a16:colId xmlns:a16="http://schemas.microsoft.com/office/drawing/2014/main" val="2461119695"/>
                    </a:ext>
                  </a:extLst>
                </a:gridCol>
                <a:gridCol w="1435882">
                  <a:extLst>
                    <a:ext uri="{9D8B030D-6E8A-4147-A177-3AD203B41FA5}">
                      <a16:colId xmlns:a16="http://schemas.microsoft.com/office/drawing/2014/main" val="3267350593"/>
                    </a:ext>
                  </a:extLst>
                </a:gridCol>
                <a:gridCol w="1563255">
                  <a:extLst>
                    <a:ext uri="{9D8B030D-6E8A-4147-A177-3AD203B41FA5}">
                      <a16:colId xmlns:a16="http://schemas.microsoft.com/office/drawing/2014/main" val="479540204"/>
                    </a:ext>
                  </a:extLst>
                </a:gridCol>
              </a:tblGrid>
              <a:tr h="405282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Mitigation​</a:t>
                      </a:r>
                    </a:p>
                  </a:txBody>
                  <a:tcPr marL="45720" marR="45720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A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2020 Scope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A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WMP Term Goal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9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275354"/>
                  </a:ext>
                </a:extLst>
              </a:tr>
              <a:tr h="30386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Strategic Undergrounding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miles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 miles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56141"/>
                  </a:ext>
                </a:extLst>
              </a:tr>
              <a:tr h="3137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OH Hardening – includes Covered Conductor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 mile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145 miles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218490"/>
                  </a:ext>
                </a:extLst>
              </a:tr>
              <a:tr h="29446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PSPS Enhancements – Sectionalizing Devices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switches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switches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36243"/>
                  </a:ext>
                </a:extLst>
              </a:tr>
              <a:tr h="271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Protection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substations enabled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substations enabled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394238"/>
                  </a:ext>
                </a:extLst>
              </a:tr>
              <a:tr h="286719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Enhanced Inspections Patrols and Trimming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17,000 @ 25’ clearance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51,000 @ 25’ clearance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741433"/>
                  </a:ext>
                </a:extLst>
              </a:tr>
              <a:tr h="281227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Fuels Management Program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poles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1,500 poles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08152"/>
                  </a:ext>
                </a:extLst>
              </a:tr>
              <a:tr h="2812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 Grids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microgrids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microgrids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857074"/>
                  </a:ext>
                </a:extLst>
              </a:tr>
              <a:tr h="281227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Customer Resiliency Programs 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1,250 generators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4,630 generators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159573"/>
                  </a:ext>
                </a:extLst>
              </a:tr>
              <a:tr h="279946">
                <a:tc vMerge="1">
                  <a:txBody>
                    <a:bodyPr/>
                    <a:lstStyle/>
                    <a:p>
                      <a:pPr algn="l" rtl="0" fontAlgn="ctr"/>
                      <a:endParaRPr lang="en-US" sz="10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solidFill>
                      <a:srgbClr val="E7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generators leased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generators leased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132715"/>
                  </a:ext>
                </a:extLst>
              </a:tr>
              <a:tr h="2812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Whole House Generators</a:t>
                      </a:r>
                    </a:p>
                  </a:txBody>
                  <a:tcPr marL="45720" marR="45720" marT="9144" marB="9144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 generators</a:t>
                      </a:r>
                    </a:p>
                  </a:txBody>
                  <a:tcPr marL="9144" marR="9144" marT="914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 generators</a:t>
                      </a:r>
                    </a:p>
                  </a:txBody>
                  <a:tcPr marL="7854" marR="7854" marT="7854" marB="0" anchor="ctr">
                    <a:lnL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9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266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4CD452DD-C95A-4E51-8BE1-49C19F9303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7" t="37699" r="11153" b="31430"/>
          <a:stretch/>
        </p:blipFill>
        <p:spPr>
          <a:xfrm>
            <a:off x="255567" y="3804151"/>
            <a:ext cx="2218762" cy="68286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685FBC2-8B74-4BDB-A067-89945732574F}"/>
              </a:ext>
            </a:extLst>
          </p:cNvPr>
          <p:cNvGrpSpPr/>
          <p:nvPr/>
        </p:nvGrpSpPr>
        <p:grpSpPr>
          <a:xfrm>
            <a:off x="196939" y="2335952"/>
            <a:ext cx="2377942" cy="646327"/>
            <a:chOff x="196939" y="2174973"/>
            <a:chExt cx="2377942" cy="646327"/>
          </a:xfrm>
        </p:grpSpPr>
        <p:pic>
          <p:nvPicPr>
            <p:cNvPr id="14" name="Picture 9" descr="A picture containing object&#10;&#10;Description generated with very high confidence">
              <a:extLst>
                <a:ext uri="{FF2B5EF4-FFF2-40B4-BE49-F238E27FC236}">
                  <a16:creationId xmlns:a16="http://schemas.microsoft.com/office/drawing/2014/main" id="{668E4651-589B-40F2-A30F-B0AD888C5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1237" b="10476"/>
            <a:stretch/>
          </p:blipFill>
          <p:spPr bwMode="auto">
            <a:xfrm>
              <a:off x="196939" y="2174973"/>
              <a:ext cx="2273300" cy="646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CFC8E1-EFE0-43CA-9852-812B2269DD06}"/>
                </a:ext>
              </a:extLst>
            </p:cNvPr>
            <p:cNvSpPr txBox="1"/>
            <p:nvPr/>
          </p:nvSpPr>
          <p:spPr>
            <a:xfrm>
              <a:off x="1106777" y="2581825"/>
              <a:ext cx="146810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3-layer Covered Conductor</a:t>
              </a:r>
            </a:p>
          </p:txBody>
        </p:sp>
      </p:grpSp>
      <p:pic>
        <p:nvPicPr>
          <p:cNvPr id="12" name="Picture 7" descr="A close up of a sign&#10;&#10;Description generated with high confidence">
            <a:extLst>
              <a:ext uri="{FF2B5EF4-FFF2-40B4-BE49-F238E27FC236}">
                <a16:creationId xmlns:a16="http://schemas.microsoft.com/office/drawing/2014/main" id="{A2F4A59C-01F6-494F-BFC3-5D260C47E3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201" r="32340" b="25951"/>
          <a:stretch/>
        </p:blipFill>
        <p:spPr>
          <a:xfrm>
            <a:off x="249129" y="2978241"/>
            <a:ext cx="2214671" cy="78596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758050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Shape 254"/>
          <p:cNvSpPr txBox="1">
            <a:spLocks noGrp="1"/>
          </p:cNvSpPr>
          <p:nvPr>
            <p:ph type="sldNum" sz="quarter" idx="2"/>
          </p:nvPr>
        </p:nvSpPr>
        <p:spPr>
          <a:xfrm>
            <a:off x="8670239" y="4786343"/>
            <a:ext cx="366415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989872EA-B08C-4B7F-82DA-54A393B6CC18}" type="slidenum">
              <a:rPr lang="en-US" smtClean="0"/>
              <a:t>5</a:t>
            </a:fld>
            <a:endParaRPr/>
          </a:p>
        </p:txBody>
      </p:sp>
      <p:sp>
        <p:nvSpPr>
          <p:cNvPr id="280" name="Shape 257"/>
          <p:cNvSpPr/>
          <p:nvPr/>
        </p:nvSpPr>
        <p:spPr>
          <a:xfrm>
            <a:off x="0" y="914399"/>
            <a:ext cx="7645400" cy="794577"/>
          </a:xfrm>
          <a:prstGeom prst="rect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1" name="Title 1"/>
          <p:cNvSpPr txBox="1"/>
          <p:nvPr/>
        </p:nvSpPr>
        <p:spPr>
          <a:xfrm>
            <a:off x="678862" y="368300"/>
            <a:ext cx="7086600" cy="596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228600">
              <a:defRPr sz="2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2020 </a:t>
            </a:r>
            <a:r>
              <a:t>WILDFIRE MITIGATION PLAN SUMMARY</a:t>
            </a:r>
          </a:p>
        </p:txBody>
      </p:sp>
      <p:sp>
        <p:nvSpPr>
          <p:cNvPr id="282" name="Shape 259"/>
          <p:cNvSpPr/>
          <p:nvPr/>
        </p:nvSpPr>
        <p:spPr>
          <a:xfrm>
            <a:off x="622300" y="20193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3" name="Shape 260"/>
          <p:cNvSpPr txBox="1"/>
          <p:nvPr/>
        </p:nvSpPr>
        <p:spPr>
          <a:xfrm>
            <a:off x="1028700" y="1942716"/>
            <a:ext cx="2866240" cy="1999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Risk Assessment and Mapping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Situational Awareness and Forecasting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Grid Design and System Hardening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Asset Management and Inspections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Vegetation Management and Inspections</a:t>
            </a:r>
          </a:p>
        </p:txBody>
      </p:sp>
      <p:sp>
        <p:nvSpPr>
          <p:cNvPr id="284" name="Shape 261"/>
          <p:cNvSpPr/>
          <p:nvPr/>
        </p:nvSpPr>
        <p:spPr>
          <a:xfrm>
            <a:off x="622300" y="24511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5" name="Shape 262"/>
          <p:cNvSpPr/>
          <p:nvPr/>
        </p:nvSpPr>
        <p:spPr>
          <a:xfrm>
            <a:off x="622300" y="28956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6" name="Shape 263"/>
          <p:cNvSpPr/>
          <p:nvPr/>
        </p:nvSpPr>
        <p:spPr>
          <a:xfrm>
            <a:off x="622300" y="33274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7" name="Shape 264"/>
          <p:cNvSpPr/>
          <p:nvPr/>
        </p:nvSpPr>
        <p:spPr>
          <a:xfrm>
            <a:off x="622300" y="37719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8" name="Shape 265"/>
          <p:cNvSpPr txBox="1"/>
          <p:nvPr/>
        </p:nvSpPr>
        <p:spPr>
          <a:xfrm>
            <a:off x="4838700" y="1942716"/>
            <a:ext cx="3831539" cy="1999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Grid Operations and Protocols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Governance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Resource Allocation Methodology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Emergency Planning and Preparedness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Stakeholder Partnerships and Community Engagement</a:t>
            </a:r>
          </a:p>
        </p:txBody>
      </p:sp>
      <p:sp>
        <p:nvSpPr>
          <p:cNvPr id="289" name="Title 1"/>
          <p:cNvSpPr txBox="1"/>
          <p:nvPr/>
        </p:nvSpPr>
        <p:spPr>
          <a:xfrm>
            <a:off x="711200" y="19939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90" name="Title 1"/>
          <p:cNvSpPr txBox="1"/>
          <p:nvPr/>
        </p:nvSpPr>
        <p:spPr>
          <a:xfrm>
            <a:off x="723900" y="24257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1" name="Title 1"/>
          <p:cNvSpPr txBox="1"/>
          <p:nvPr/>
        </p:nvSpPr>
        <p:spPr>
          <a:xfrm>
            <a:off x="723900" y="28702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92" name="Title 1"/>
          <p:cNvSpPr txBox="1"/>
          <p:nvPr/>
        </p:nvSpPr>
        <p:spPr>
          <a:xfrm>
            <a:off x="711543" y="33020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93" name="Title 1"/>
          <p:cNvSpPr txBox="1"/>
          <p:nvPr/>
        </p:nvSpPr>
        <p:spPr>
          <a:xfrm>
            <a:off x="711543" y="37465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94" name="Shape 271"/>
          <p:cNvSpPr/>
          <p:nvPr/>
        </p:nvSpPr>
        <p:spPr>
          <a:xfrm>
            <a:off x="4432300" y="20320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5" name="Shape 272"/>
          <p:cNvSpPr/>
          <p:nvPr/>
        </p:nvSpPr>
        <p:spPr>
          <a:xfrm>
            <a:off x="4432300" y="24638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6" name="Shape 273"/>
          <p:cNvSpPr/>
          <p:nvPr/>
        </p:nvSpPr>
        <p:spPr>
          <a:xfrm>
            <a:off x="4432300" y="29083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7" name="Shape 274"/>
          <p:cNvSpPr/>
          <p:nvPr/>
        </p:nvSpPr>
        <p:spPr>
          <a:xfrm>
            <a:off x="4432300" y="33401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8" name="Shape 275"/>
          <p:cNvSpPr/>
          <p:nvPr/>
        </p:nvSpPr>
        <p:spPr>
          <a:xfrm>
            <a:off x="4432300" y="3784600"/>
            <a:ext cx="317500" cy="317500"/>
          </a:xfrm>
          <a:prstGeom prst="ellipse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9" name="Title 1"/>
          <p:cNvSpPr txBox="1"/>
          <p:nvPr/>
        </p:nvSpPr>
        <p:spPr>
          <a:xfrm>
            <a:off x="4533900" y="20066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0" name="Title 1"/>
          <p:cNvSpPr txBox="1"/>
          <p:nvPr/>
        </p:nvSpPr>
        <p:spPr>
          <a:xfrm>
            <a:off x="4533900" y="24384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1" name="Title 1"/>
          <p:cNvSpPr txBox="1"/>
          <p:nvPr/>
        </p:nvSpPr>
        <p:spPr>
          <a:xfrm>
            <a:off x="4533900" y="28829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02" name="Title 1"/>
          <p:cNvSpPr txBox="1"/>
          <p:nvPr/>
        </p:nvSpPr>
        <p:spPr>
          <a:xfrm>
            <a:off x="4533900" y="3314700"/>
            <a:ext cx="152400" cy="35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03" name="Title 1"/>
          <p:cNvSpPr txBox="1"/>
          <p:nvPr/>
        </p:nvSpPr>
        <p:spPr>
          <a:xfrm>
            <a:off x="4457700" y="3771900"/>
            <a:ext cx="33020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04" name="Rectangle 2"/>
          <p:cNvSpPr txBox="1"/>
          <p:nvPr/>
        </p:nvSpPr>
        <p:spPr>
          <a:xfrm>
            <a:off x="1028700" y="1066614"/>
            <a:ext cx="642620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400" dirty="0">
                <a:solidFill>
                  <a:schemeClr val="bg1"/>
                </a:solidFill>
              </a:rPr>
              <a:t>SDG&amp;E’s</a:t>
            </a:r>
            <a:r>
              <a:rPr sz="1400" dirty="0">
                <a:solidFill>
                  <a:schemeClr val="bg1"/>
                </a:solidFill>
              </a:rPr>
              <a:t> 2020 Wildfire Mitigation Plan (WMP) includes </a:t>
            </a:r>
            <a:r>
              <a:rPr lang="en-US" sz="1400" dirty="0">
                <a:solidFill>
                  <a:schemeClr val="bg1"/>
                </a:solidFill>
              </a:rPr>
              <a:t>6</a:t>
            </a:r>
            <a:r>
              <a:rPr sz="1400" dirty="0">
                <a:solidFill>
                  <a:schemeClr val="bg1"/>
                </a:solidFill>
              </a:rPr>
              <a:t>5 activities to mitigate wildfire risks. Activities are divided into 10 categories: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hape 284"/>
          <p:cNvSpPr txBox="1">
            <a:spLocks noGrp="1"/>
          </p:cNvSpPr>
          <p:nvPr>
            <p:ph type="sldNum" sz="quarter" idx="2"/>
          </p:nvPr>
        </p:nvSpPr>
        <p:spPr>
          <a:xfrm>
            <a:off x="8667750" y="4786343"/>
            <a:ext cx="3689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EA6B8A6A-CAC8-4876-9BA4-AEC439B1298B}" type="slidenum">
              <a:rPr lang="en-US" smtClean="0"/>
              <a:t>6</a:t>
            </a:fld>
            <a:endParaRPr/>
          </a:p>
        </p:txBody>
      </p:sp>
      <p:sp>
        <p:nvSpPr>
          <p:cNvPr id="310" name="Title 1"/>
          <p:cNvSpPr txBox="1"/>
          <p:nvPr/>
        </p:nvSpPr>
        <p:spPr>
          <a:xfrm>
            <a:off x="342900" y="190500"/>
            <a:ext cx="21336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338326">
              <a:defRPr sz="22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1. RISK ASSESSMENT &amp; MAPPING</a:t>
            </a:r>
            <a:endParaRPr/>
          </a:p>
        </p:txBody>
      </p:sp>
      <p:sp>
        <p:nvSpPr>
          <p:cNvPr id="314" name="Shape 291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15" name="Shape 292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1300289-62AA-4E30-9685-9929A2BFABC5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21" name="Shape 293">
            <a:extLst>
              <a:ext uri="{FF2B5EF4-FFF2-40B4-BE49-F238E27FC236}">
                <a16:creationId xmlns:a16="http://schemas.microsoft.com/office/drawing/2014/main" id="{31E4B9BF-DADE-4D56-9EA9-683250A6633F}"/>
              </a:ext>
            </a:extLst>
          </p:cNvPr>
          <p:cNvSpPr txBox="1"/>
          <p:nvPr/>
        </p:nvSpPr>
        <p:spPr>
          <a:xfrm>
            <a:off x="3203035" y="652215"/>
            <a:ext cx="4717182" cy="2185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1800"/>
              </a:spcBef>
            </a:pPr>
            <a:r>
              <a:rPr lang="en-US" sz="1600" dirty="0"/>
              <a:t>Enhancements to Operational Wildfire Risk Reduction Model (WRRM-Ops)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Single visual and configurable live map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New features and integrations</a:t>
            </a:r>
          </a:p>
          <a:p>
            <a:pPr>
              <a:spcBef>
                <a:spcPts val="2400"/>
              </a:spcBef>
            </a:pPr>
            <a:r>
              <a:rPr lang="en-US" sz="1600" dirty="0"/>
              <a:t>High-Performance Computing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Replace supercomputers in 2022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Work closely with San Diego Supercomputing Center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111453C-D52A-4855-BA0C-63611A07CC2D}"/>
              </a:ext>
            </a:extLst>
          </p:cNvPr>
          <p:cNvSpPr txBox="1"/>
          <p:nvPr/>
        </p:nvSpPr>
        <p:spPr>
          <a:xfrm>
            <a:off x="2857500" y="1627540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44E000-D2A9-4FFF-97FC-52A6BA6F0959}"/>
              </a:ext>
            </a:extLst>
          </p:cNvPr>
          <p:cNvSpPr txBox="1"/>
          <p:nvPr/>
        </p:nvSpPr>
        <p:spPr>
          <a:xfrm>
            <a:off x="285924" y="1413326"/>
            <a:ext cx="2189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D9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Advancement of risk models to support short and long-term decisions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566E5D-84A1-402E-8F83-8E5D85CCEF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57"/>
          <a:stretch/>
        </p:blipFill>
        <p:spPr>
          <a:xfrm>
            <a:off x="285750" y="3215252"/>
            <a:ext cx="2162294" cy="12464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B852C2-53F1-4093-8206-80DBA8BC9CB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63" t="2403"/>
          <a:stretch/>
        </p:blipFill>
        <p:spPr>
          <a:xfrm>
            <a:off x="285750" y="2148240"/>
            <a:ext cx="2162294" cy="104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189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hape 284"/>
          <p:cNvSpPr txBox="1">
            <a:spLocks noGrp="1"/>
          </p:cNvSpPr>
          <p:nvPr>
            <p:ph type="sldNum" sz="quarter" idx="2"/>
          </p:nvPr>
        </p:nvSpPr>
        <p:spPr>
          <a:xfrm>
            <a:off x="8667750" y="4786343"/>
            <a:ext cx="3689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310" name="Title 1"/>
          <p:cNvSpPr txBox="1"/>
          <p:nvPr/>
        </p:nvSpPr>
        <p:spPr>
          <a:xfrm>
            <a:off x="342900" y="190500"/>
            <a:ext cx="21336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 defTabSz="338326">
              <a:defRPr sz="22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2. </a:t>
            </a:r>
            <a:r>
              <a:t>SITUATIONAL AWARENESS &amp; FORECASTING</a:t>
            </a:r>
          </a:p>
        </p:txBody>
      </p:sp>
      <p:sp>
        <p:nvSpPr>
          <p:cNvPr id="311" name="Rectangle 2"/>
          <p:cNvSpPr txBox="1"/>
          <p:nvPr/>
        </p:nvSpPr>
        <p:spPr>
          <a:xfrm>
            <a:off x="317500" y="1409700"/>
            <a:ext cx="213360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Capabilities </a:t>
            </a:r>
            <a:r>
              <a:rPr lang="en-US"/>
              <a:t>s</a:t>
            </a:r>
            <a:r>
              <a:t>upport </a:t>
            </a:r>
            <a:r>
              <a:rPr lang="en-US"/>
              <a:t>i</a:t>
            </a:r>
            <a:r>
              <a:t>nformed </a:t>
            </a:r>
            <a:r>
              <a:rPr lang="en-US"/>
              <a:t>o</a:t>
            </a:r>
            <a:r>
              <a:t>perational </a:t>
            </a:r>
            <a:r>
              <a:rPr lang="en-US"/>
              <a:t>d</a:t>
            </a:r>
            <a:r>
              <a:t>ecision-</a:t>
            </a:r>
            <a:r>
              <a:rPr lang="en-US"/>
              <a:t>m</a:t>
            </a:r>
            <a:r>
              <a:t>aking</a:t>
            </a:r>
          </a:p>
        </p:txBody>
      </p:sp>
      <p:sp>
        <p:nvSpPr>
          <p:cNvPr id="314" name="Shape 291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15" name="Shape 292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28B3C1F-9893-4170-8E5F-264EEFC0770C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6" name="Shape 293">
            <a:extLst>
              <a:ext uri="{FF2B5EF4-FFF2-40B4-BE49-F238E27FC236}">
                <a16:creationId xmlns:a16="http://schemas.microsoft.com/office/drawing/2014/main" id="{12EDC89A-8680-40C1-94AE-1B9B1A15500C}"/>
              </a:ext>
            </a:extLst>
          </p:cNvPr>
          <p:cNvSpPr txBox="1"/>
          <p:nvPr/>
        </p:nvSpPr>
        <p:spPr>
          <a:xfrm>
            <a:off x="3203035" y="652215"/>
            <a:ext cx="5026892" cy="4093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600" dirty="0"/>
              <a:t>Advanced Weather Stations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Grow weather network to 225 stations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Expand network into high-impact wildland urban interfaces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Circuit Risk Index (CRI)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Will be integrated into the PSPS Situational Awareness Dashboard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Quantify risk into a single metric</a:t>
            </a:r>
          </a:p>
          <a:p>
            <a:pPr>
              <a:spcBef>
                <a:spcPts val="2000"/>
              </a:spcBef>
            </a:pPr>
            <a:r>
              <a:rPr lang="fr-FR" sz="1600" dirty="0" err="1"/>
              <a:t>Fire</a:t>
            </a:r>
            <a:r>
              <a:rPr lang="fr-FR" sz="1600" dirty="0"/>
              <a:t> Science &amp; Innovation </a:t>
            </a:r>
            <a:r>
              <a:rPr lang="fr-FR" sz="1600" dirty="0" err="1"/>
              <a:t>Lab</a:t>
            </a:r>
            <a:endParaRPr lang="fr-FR" sz="1600" dirty="0"/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Collaboration of academia, government, and the community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Create forward looking solutions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Advanced Fire Detection Capabilities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Cameras and ignition detection software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Satellite wildfire alert system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C2D0FAF-8F2E-4BD4-A5D7-A32D59B7F883}"/>
              </a:ext>
            </a:extLst>
          </p:cNvPr>
          <p:cNvSpPr txBox="1"/>
          <p:nvPr/>
        </p:nvSpPr>
        <p:spPr>
          <a:xfrm>
            <a:off x="2857500" y="1591404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DAD46FE-4632-4454-B9FA-A34A9601736B}"/>
              </a:ext>
            </a:extLst>
          </p:cNvPr>
          <p:cNvSpPr txBox="1"/>
          <p:nvPr/>
        </p:nvSpPr>
        <p:spPr>
          <a:xfrm>
            <a:off x="2860675" y="2618152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pic>
        <p:nvPicPr>
          <p:cNvPr id="312" name="Picture 8" descr="Picture 8"/>
          <p:cNvPicPr>
            <a:picLocks noChangeAspect="1"/>
          </p:cNvPicPr>
          <p:nvPr/>
        </p:nvPicPr>
        <p:blipFill rotWithShape="1">
          <a:blip r:embed="rId6"/>
          <a:srcRect l="1449" t="8077" r="19311" b="51203"/>
          <a:stretch/>
        </p:blipFill>
        <p:spPr>
          <a:xfrm>
            <a:off x="304800" y="1892808"/>
            <a:ext cx="2082801" cy="563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2" descr="Image result for satellite wildfire alerts">
            <a:extLst>
              <a:ext uri="{FF2B5EF4-FFF2-40B4-BE49-F238E27FC236}">
                <a16:creationId xmlns:a16="http://schemas.microsoft.com/office/drawing/2014/main" id="{703B9E12-491C-4FE4-80A3-EC910DEA19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08"/>
          <a:stretch/>
        </p:blipFill>
        <p:spPr bwMode="auto">
          <a:xfrm>
            <a:off x="317838" y="3721897"/>
            <a:ext cx="2069762" cy="72502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4BA555-F438-449A-ACC7-BD587CFAF0DE}"/>
              </a:ext>
            </a:extLst>
          </p:cNvPr>
          <p:cNvCxnSpPr>
            <a:cxnSpLocks/>
          </p:cNvCxnSpPr>
          <p:nvPr/>
        </p:nvCxnSpPr>
        <p:spPr>
          <a:xfrm flipH="1" flipV="1">
            <a:off x="1383810" y="2528183"/>
            <a:ext cx="169" cy="990223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DEA98F94-C37E-43FD-B9E1-45D1C11DF3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018" y="2487421"/>
            <a:ext cx="2057401" cy="120516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750FF3E-9087-4D70-85B3-B8F61E169417}"/>
              </a:ext>
            </a:extLst>
          </p:cNvPr>
          <p:cNvSpPr txBox="1"/>
          <p:nvPr/>
        </p:nvSpPr>
        <p:spPr>
          <a:xfrm>
            <a:off x="2857500" y="3625473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8689182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Shape 322"/>
          <p:cNvSpPr txBox="1">
            <a:spLocks noGrp="1"/>
          </p:cNvSpPr>
          <p:nvPr>
            <p:ph type="sldNum" sz="quarter" idx="2"/>
          </p:nvPr>
        </p:nvSpPr>
        <p:spPr>
          <a:xfrm>
            <a:off x="8705850" y="4786343"/>
            <a:ext cx="33080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7C2E8BA5-A710-44FA-BF88-389D477E1D68}" type="slidenum">
              <a:rPr lang="en-US" smtClean="0"/>
              <a:t>8</a:t>
            </a:fld>
            <a:endParaRPr/>
          </a:p>
        </p:txBody>
      </p:sp>
      <p:sp>
        <p:nvSpPr>
          <p:cNvPr id="348" name="Title 1"/>
          <p:cNvSpPr txBox="1"/>
          <p:nvPr/>
        </p:nvSpPr>
        <p:spPr>
          <a:xfrm>
            <a:off x="381000" y="190500"/>
            <a:ext cx="21082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>
              <a:defRPr sz="22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3. </a:t>
            </a:r>
            <a:r>
              <a:t>GRID DESIGN &amp; SYSTEM HARDENING</a:t>
            </a:r>
          </a:p>
        </p:txBody>
      </p:sp>
      <p:sp>
        <p:nvSpPr>
          <p:cNvPr id="349" name="Shape 326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2" name="Rectangle 2"/>
          <p:cNvSpPr txBox="1"/>
          <p:nvPr/>
        </p:nvSpPr>
        <p:spPr>
          <a:xfrm>
            <a:off x="317500" y="1409700"/>
            <a:ext cx="213360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Reduce wildfire risk factors and PSPS customer impacts</a:t>
            </a:r>
            <a:endParaRPr/>
          </a:p>
        </p:txBody>
      </p:sp>
      <p:sp>
        <p:nvSpPr>
          <p:cNvPr id="363" name="Shape 340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7D563B6-3CFD-430B-9FC2-1E8A686123F9}"/>
              </a:ext>
            </a:extLst>
          </p:cNvPr>
          <p:cNvSpPr txBox="1"/>
          <p:nvPr/>
        </p:nvSpPr>
        <p:spPr>
          <a:xfrm>
            <a:off x="2857500" y="395883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7" name="Shape 293">
            <a:extLst>
              <a:ext uri="{FF2B5EF4-FFF2-40B4-BE49-F238E27FC236}">
                <a16:creationId xmlns:a16="http://schemas.microsoft.com/office/drawing/2014/main" id="{AC330347-8FCB-4EBB-BBDB-0E0250CE836D}"/>
              </a:ext>
            </a:extLst>
          </p:cNvPr>
          <p:cNvSpPr txBox="1"/>
          <p:nvPr/>
        </p:nvSpPr>
        <p:spPr>
          <a:xfrm>
            <a:off x="3203034" y="451227"/>
            <a:ext cx="5725067" cy="418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600" dirty="0"/>
              <a:t>Strategic Undergrounding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Install additional 135 miles of underground circuits over the next 3 years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Overhead Hardening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102 miles of high-risk distribution assets to be hardened in 2020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Covered conductor use to increase in 2021 and 2022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High-Risk Equipment Replacement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SCADA capacitors, expulsion fuses, hotline clamps, and lightning arrestors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Additional Generator Grant Programs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Two new programs: Expanded and Whole House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Advanced Protection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Plans to enable advanced protection for entire high fire threat district (HFTD)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Private LTE network to provide connectivity to support WMP programs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FA69FB-E78A-4BD1-905A-49431F256F2B}"/>
              </a:ext>
            </a:extLst>
          </p:cNvPr>
          <p:cNvSpPr txBox="1"/>
          <p:nvPr/>
        </p:nvSpPr>
        <p:spPr>
          <a:xfrm>
            <a:off x="2857500" y="113231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3153F46-0D7B-478B-A1FE-1AE96A3116F8}"/>
              </a:ext>
            </a:extLst>
          </p:cNvPr>
          <p:cNvSpPr txBox="1"/>
          <p:nvPr/>
        </p:nvSpPr>
        <p:spPr>
          <a:xfrm>
            <a:off x="2857500" y="2154862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pic>
        <p:nvPicPr>
          <p:cNvPr id="14" name="Picture 15" descr="A picture containing outdoor, red, sitting, orange&#10;&#10;Description generated with very high confidence">
            <a:extLst>
              <a:ext uri="{FF2B5EF4-FFF2-40B4-BE49-F238E27FC236}">
                <a16:creationId xmlns:a16="http://schemas.microsoft.com/office/drawing/2014/main" id="{0E5B072E-BF33-4B56-8132-FC1557BC48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397" b="53712"/>
          <a:stretch/>
        </p:blipFill>
        <p:spPr>
          <a:xfrm>
            <a:off x="357556" y="3651264"/>
            <a:ext cx="2030884" cy="788347"/>
          </a:xfrm>
          <a:prstGeom prst="rect">
            <a:avLst/>
          </a:prstGeom>
          <a:effectLst/>
        </p:spPr>
      </p:pic>
      <p:pic>
        <p:nvPicPr>
          <p:cNvPr id="15" name="Content Placeholder 8" descr="A large ship in the background&#10;&#10;Description automatically generated">
            <a:extLst>
              <a:ext uri="{FF2B5EF4-FFF2-40B4-BE49-F238E27FC236}">
                <a16:creationId xmlns:a16="http://schemas.microsoft.com/office/drawing/2014/main" id="{A6640745-22CC-4FFB-ABC0-BF50E2F770A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366" b="5203"/>
          <a:stretch/>
        </p:blipFill>
        <p:spPr>
          <a:xfrm>
            <a:off x="357556" y="2063842"/>
            <a:ext cx="2030883" cy="1555182"/>
          </a:xfrm>
          <a:prstGeom prst="rect">
            <a:avLst/>
          </a:prstGeom>
          <a:effectLst/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6D2699A-E371-4882-A107-B2CB6CAE1066}"/>
              </a:ext>
            </a:extLst>
          </p:cNvPr>
          <p:cNvSpPr txBox="1"/>
          <p:nvPr/>
        </p:nvSpPr>
        <p:spPr>
          <a:xfrm>
            <a:off x="2857500" y="2897336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304B801-23D6-4213-B2CD-EACEFE1F210F}"/>
              </a:ext>
            </a:extLst>
          </p:cNvPr>
          <p:cNvSpPr txBox="1"/>
          <p:nvPr/>
        </p:nvSpPr>
        <p:spPr>
          <a:xfrm>
            <a:off x="2857500" y="367561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858373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Shape 354"/>
          <p:cNvSpPr txBox="1">
            <a:spLocks noGrp="1"/>
          </p:cNvSpPr>
          <p:nvPr>
            <p:ph type="sldNum" sz="quarter" idx="2"/>
          </p:nvPr>
        </p:nvSpPr>
        <p:spPr>
          <a:xfrm>
            <a:off x="8562975" y="4786343"/>
            <a:ext cx="473679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50F84B57-3762-4742-A4B1-FF6045A42596}" type="slidenum">
              <a:rPr lang="en-US" smtClean="0"/>
              <a:t>9</a:t>
            </a:fld>
            <a:endParaRPr/>
          </a:p>
        </p:txBody>
      </p:sp>
      <p:sp>
        <p:nvSpPr>
          <p:cNvPr id="380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4. </a:t>
            </a:r>
            <a:r>
              <a:t>ASSET MANAGEMENT &amp; INSPECTIONS</a:t>
            </a:r>
          </a:p>
        </p:txBody>
      </p:sp>
      <p:sp>
        <p:nvSpPr>
          <p:cNvPr id="381" name="Shape 358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0" name="Rectangle 2"/>
          <p:cNvSpPr txBox="1"/>
          <p:nvPr/>
        </p:nvSpPr>
        <p:spPr>
          <a:xfrm>
            <a:off x="317500" y="1409700"/>
            <a:ext cx="21336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Adding </a:t>
            </a:r>
            <a:r>
              <a:rPr lang="en-US" u="sng"/>
              <a:t>new</a:t>
            </a:r>
            <a:r>
              <a:t> inspections to identify system issues not visible to the naked eye</a:t>
            </a:r>
          </a:p>
        </p:txBody>
      </p:sp>
      <p:sp>
        <p:nvSpPr>
          <p:cNvPr id="391" name="Shape 368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8DAD2AE-4CFA-4854-AC95-F6887D869EB6}"/>
              </a:ext>
            </a:extLst>
          </p:cNvPr>
          <p:cNvSpPr txBox="1"/>
          <p:nvPr/>
        </p:nvSpPr>
        <p:spPr>
          <a:xfrm>
            <a:off x="2857500" y="36509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22" name="Shape 293">
            <a:extLst>
              <a:ext uri="{FF2B5EF4-FFF2-40B4-BE49-F238E27FC236}">
                <a16:creationId xmlns:a16="http://schemas.microsoft.com/office/drawing/2014/main" id="{CAB8DE3D-3C3A-4583-9D57-705C96EE4DB4}"/>
              </a:ext>
            </a:extLst>
          </p:cNvPr>
          <p:cNvSpPr txBox="1"/>
          <p:nvPr/>
        </p:nvSpPr>
        <p:spPr>
          <a:xfrm>
            <a:off x="3203034" y="431078"/>
            <a:ext cx="5609928" cy="4355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600" dirty="0"/>
              <a:t>Maintenance Inspections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Corrective Maintenance Program – Transmission and Distribution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HFTD Tier 3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Substation 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Infrared Inspections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Early detection of potential issues on electrical connections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Distribution pilot in 2020 prior to fire season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Drone Assessments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All Distribution HFTD Tier 3 by end of 2020, and HFTD Tier 2 by end of 2022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Pre-PSPS Event HFTD Patrols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Transmission Infrared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Distribution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Vegetation Management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9DA7EC6-0453-42A3-A901-088446D5E3EC}"/>
              </a:ext>
            </a:extLst>
          </p:cNvPr>
          <p:cNvSpPr txBox="1"/>
          <p:nvPr/>
        </p:nvSpPr>
        <p:spPr>
          <a:xfrm>
            <a:off x="2857500" y="163935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D3C24CE-C732-4830-9113-E6452BAA46FF}"/>
              </a:ext>
            </a:extLst>
          </p:cNvPr>
          <p:cNvSpPr txBox="1"/>
          <p:nvPr/>
        </p:nvSpPr>
        <p:spPr>
          <a:xfrm>
            <a:off x="2857500" y="264482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4C5FBC-8D1B-46A5-9682-E4BD4A0B2A61}"/>
              </a:ext>
            </a:extLst>
          </p:cNvPr>
          <p:cNvGrpSpPr/>
          <p:nvPr/>
        </p:nvGrpSpPr>
        <p:grpSpPr>
          <a:xfrm>
            <a:off x="342900" y="2209800"/>
            <a:ext cx="2034761" cy="2204886"/>
            <a:chOff x="342900" y="2209800"/>
            <a:chExt cx="2034761" cy="2204886"/>
          </a:xfrm>
        </p:grpSpPr>
        <p:pic>
          <p:nvPicPr>
            <p:cNvPr id="392" name="Picture 9" descr="Picture 9"/>
            <p:cNvPicPr>
              <a:picLocks noChangeAspect="1"/>
            </p:cNvPicPr>
            <p:nvPr/>
          </p:nvPicPr>
          <p:blipFill>
            <a:blip r:embed="rId6"/>
            <a:srcRect t="17500" r="886" b="885"/>
            <a:stretch>
              <a:fillRect/>
            </a:stretch>
          </p:blipFill>
          <p:spPr>
            <a:xfrm>
              <a:off x="350299" y="2937544"/>
              <a:ext cx="2019301" cy="82919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93" name="Picture 10" descr="Picture 10"/>
            <p:cNvPicPr>
              <a:picLocks noChangeAspect="1"/>
            </p:cNvPicPr>
            <p:nvPr/>
          </p:nvPicPr>
          <p:blipFill>
            <a:blip r:embed="rId7"/>
            <a:srcRect t="1298" b="15611"/>
            <a:stretch>
              <a:fillRect/>
            </a:stretch>
          </p:blipFill>
          <p:spPr>
            <a:xfrm>
              <a:off x="350022" y="3603629"/>
              <a:ext cx="2027639" cy="81105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94" name="Picture 7" descr="Picture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7924" y="2209800"/>
              <a:ext cx="1049722" cy="7493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95" name="Picture 8" descr="Picture 8"/>
            <p:cNvPicPr>
              <a:picLocks noChangeAspect="1"/>
            </p:cNvPicPr>
            <p:nvPr/>
          </p:nvPicPr>
          <p:blipFill>
            <a:blip r:embed="rId9"/>
            <a:srcRect l="2144"/>
            <a:stretch>
              <a:fillRect/>
            </a:stretch>
          </p:blipFill>
          <p:spPr>
            <a:xfrm>
              <a:off x="1328475" y="2211483"/>
              <a:ext cx="1041401" cy="74930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96" name="Shape 373"/>
            <p:cNvSpPr/>
            <p:nvPr/>
          </p:nvSpPr>
          <p:spPr>
            <a:xfrm>
              <a:off x="647700" y="2819400"/>
              <a:ext cx="1371600" cy="13970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97" name="TextBox 11"/>
            <p:cNvSpPr txBox="1"/>
            <p:nvPr/>
          </p:nvSpPr>
          <p:spPr>
            <a:xfrm>
              <a:off x="673100" y="2806700"/>
              <a:ext cx="1371600" cy="1651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>
                <a:defRPr sz="600" b="1">
                  <a:solidFill>
                    <a:srgbClr val="FD9A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12kV Cutout, 485°F above ambient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B77E408-CCDD-4A55-A512-3C30C7E855D1}"/>
                </a:ext>
              </a:extLst>
            </p:cNvPr>
            <p:cNvCxnSpPr/>
            <p:nvPr/>
          </p:nvCxnSpPr>
          <p:spPr>
            <a:xfrm>
              <a:off x="350299" y="3603629"/>
              <a:ext cx="201930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86494C6-3DD2-4850-B4FC-8BF6936CB28B}"/>
                </a:ext>
              </a:extLst>
            </p:cNvPr>
            <p:cNvCxnSpPr/>
            <p:nvPr/>
          </p:nvCxnSpPr>
          <p:spPr>
            <a:xfrm>
              <a:off x="342900" y="2950562"/>
              <a:ext cx="201930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52C68E98-C191-4446-85A7-D650CD9CBA41}"/>
              </a:ext>
            </a:extLst>
          </p:cNvPr>
          <p:cNvSpPr txBox="1"/>
          <p:nvPr/>
        </p:nvSpPr>
        <p:spPr>
          <a:xfrm>
            <a:off x="2857500" y="3398370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1313536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hape 383"/>
          <p:cNvSpPr txBox="1">
            <a:spLocks noGrp="1"/>
          </p:cNvSpPr>
          <p:nvPr>
            <p:ph type="sldNum" sz="quarter" idx="2"/>
          </p:nvPr>
        </p:nvSpPr>
        <p:spPr>
          <a:xfrm>
            <a:off x="8677275" y="4786343"/>
            <a:ext cx="359379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C26CE374-1820-4B23-B0DD-07923BBB7A4D}" type="slidenum">
              <a:rPr lang="en-US" smtClean="0"/>
              <a:t>10</a:t>
            </a:fld>
            <a:endParaRPr/>
          </a:p>
        </p:txBody>
      </p:sp>
      <p:sp>
        <p:nvSpPr>
          <p:cNvPr id="409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5. </a:t>
            </a:r>
            <a:r>
              <a:t>VEGETATION MANAGEMENT &amp; INSPECTIONS</a:t>
            </a:r>
          </a:p>
        </p:txBody>
      </p:sp>
      <p:sp>
        <p:nvSpPr>
          <p:cNvPr id="410" name="Shape 38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9" name="Rectangle 2"/>
          <p:cNvSpPr txBox="1"/>
          <p:nvPr/>
        </p:nvSpPr>
        <p:spPr>
          <a:xfrm>
            <a:off x="317500" y="1409700"/>
            <a:ext cx="213360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Enhancing and expanding vegetation management</a:t>
            </a:r>
          </a:p>
        </p:txBody>
      </p:sp>
      <p:sp>
        <p:nvSpPr>
          <p:cNvPr id="420" name="Shape 397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B560695-32E9-4997-BB91-73918FF21064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9" name="Shape 293">
            <a:extLst>
              <a:ext uri="{FF2B5EF4-FFF2-40B4-BE49-F238E27FC236}">
                <a16:creationId xmlns:a16="http://schemas.microsoft.com/office/drawing/2014/main" id="{50423808-4F1D-4087-9863-B852900F2342}"/>
              </a:ext>
            </a:extLst>
          </p:cNvPr>
          <p:cNvSpPr txBox="1"/>
          <p:nvPr/>
        </p:nvSpPr>
        <p:spPr>
          <a:xfrm>
            <a:off x="3203034" y="652215"/>
            <a:ext cx="4950469" cy="3385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600"/>
              <a:t>Fuels Management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Aligned priorities with fire agencies and local fire safe councils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>
                <a:sym typeface="Calibri"/>
              </a:rPr>
              <a:t>Expand community partnerships and collaboration with governmental sectors</a:t>
            </a:r>
          </a:p>
          <a:p>
            <a:pPr>
              <a:spcBef>
                <a:spcPts val="2400"/>
              </a:spcBef>
            </a:pPr>
            <a:r>
              <a:rPr lang="en-US" sz="1600"/>
              <a:t>LiDAR Inspections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Augments and enhances the inspection activity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Piloting mobile phone app that utilizes LiDAR data within routine tree inspection activity</a:t>
            </a:r>
          </a:p>
          <a:p>
            <a:pPr>
              <a:spcBef>
                <a:spcPts val="2400"/>
              </a:spcBef>
            </a:pPr>
            <a:r>
              <a:rPr lang="en-US" sz="1600"/>
              <a:t>Enhanced Trim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Trimming five species of trees to a 25-foot clearance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Targeting approximately 81,000 trees within the HFTD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A34B603-9765-49F9-9C5A-149F69722728}"/>
              </a:ext>
            </a:extLst>
          </p:cNvPr>
          <p:cNvSpPr txBox="1"/>
          <p:nvPr/>
        </p:nvSpPr>
        <p:spPr>
          <a:xfrm>
            <a:off x="2857500" y="181221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E6F725F-7E58-49F5-8B26-6DDF2EB13320}"/>
              </a:ext>
            </a:extLst>
          </p:cNvPr>
          <p:cNvSpPr txBox="1"/>
          <p:nvPr/>
        </p:nvSpPr>
        <p:spPr>
          <a:xfrm>
            <a:off x="2857500" y="310302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F2C454-95E3-4D54-8AD1-D9F33AEC7526}"/>
              </a:ext>
            </a:extLst>
          </p:cNvPr>
          <p:cNvGrpSpPr/>
          <p:nvPr/>
        </p:nvGrpSpPr>
        <p:grpSpPr>
          <a:xfrm>
            <a:off x="317500" y="2118918"/>
            <a:ext cx="2070101" cy="2283365"/>
            <a:chOff x="317500" y="2098137"/>
            <a:chExt cx="2070101" cy="2283365"/>
          </a:xfrm>
        </p:grpSpPr>
        <p:pic>
          <p:nvPicPr>
            <p:cNvPr id="421" name="image15.jpeg" descr="image15.jpeg"/>
            <p:cNvPicPr>
              <a:picLocks noChangeAspect="1"/>
            </p:cNvPicPr>
            <p:nvPr/>
          </p:nvPicPr>
          <p:blipFill>
            <a:blip r:embed="rId6"/>
            <a:srcRect t="43018" r="2484"/>
            <a:stretch>
              <a:fillRect/>
            </a:stretch>
          </p:blipFill>
          <p:spPr>
            <a:xfrm>
              <a:off x="331246" y="2098137"/>
              <a:ext cx="2055792" cy="19682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22" name="Picture 9" descr="Picture 9"/>
            <p:cNvPicPr>
              <a:picLocks noChangeAspect="1"/>
            </p:cNvPicPr>
            <p:nvPr/>
          </p:nvPicPr>
          <p:blipFill>
            <a:blip r:embed="rId7"/>
            <a:srcRect l="757" t="5039" r="6060" b="6265"/>
            <a:stretch>
              <a:fillRect/>
            </a:stretch>
          </p:blipFill>
          <p:spPr>
            <a:xfrm>
              <a:off x="330199" y="3636433"/>
              <a:ext cx="1041402" cy="74506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23" name="Content Placeholder 7" descr="Content Placeholder 7"/>
            <p:cNvPicPr>
              <a:picLocks noChangeAspect="1"/>
            </p:cNvPicPr>
            <p:nvPr/>
          </p:nvPicPr>
          <p:blipFill>
            <a:blip r:embed="rId8"/>
            <a:srcRect l="3030" t="10078" r="14039" b="10298"/>
            <a:stretch>
              <a:fillRect/>
            </a:stretch>
          </p:blipFill>
          <p:spPr>
            <a:xfrm>
              <a:off x="1358899" y="3639118"/>
              <a:ext cx="1028702" cy="74238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BEC809B-62A7-4224-85CF-754F3E3267B0}"/>
                </a:ext>
              </a:extLst>
            </p:cNvPr>
            <p:cNvCxnSpPr/>
            <p:nvPr/>
          </p:nvCxnSpPr>
          <p:spPr>
            <a:xfrm>
              <a:off x="317500" y="3636433"/>
              <a:ext cx="2069538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65CCA90-5B8B-4BB4-8BEB-134AE7B363E9}"/>
                </a:ext>
              </a:extLst>
            </p:cNvPr>
            <p:cNvCxnSpPr/>
            <p:nvPr/>
          </p:nvCxnSpPr>
          <p:spPr>
            <a:xfrm flipV="1">
              <a:off x="1358899" y="3636433"/>
              <a:ext cx="0" cy="74506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99822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9869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hape 383"/>
          <p:cNvSpPr txBox="1">
            <a:spLocks noGrp="1"/>
          </p:cNvSpPr>
          <p:nvPr>
            <p:ph type="sldNum" sz="quarter" idx="2"/>
          </p:nvPr>
        </p:nvSpPr>
        <p:spPr>
          <a:xfrm>
            <a:off x="8677275" y="4786343"/>
            <a:ext cx="359379" cy="264254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C26CE374-1820-4B23-B0DD-07923BBB7A4D}" type="slidenum">
              <a:rPr lang="en-US" smtClean="0"/>
              <a:t>11</a:t>
            </a:fld>
            <a:endParaRPr/>
          </a:p>
        </p:txBody>
      </p:sp>
      <p:sp>
        <p:nvSpPr>
          <p:cNvPr id="409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6. GRID OPERATIONS </a:t>
            </a:r>
            <a:br>
              <a:rPr lang="en-US"/>
            </a:br>
            <a:r>
              <a:rPr lang="en-US"/>
              <a:t>&amp; PROTOCOLS</a:t>
            </a:r>
            <a:endParaRPr/>
          </a:p>
        </p:txBody>
      </p:sp>
      <p:sp>
        <p:nvSpPr>
          <p:cNvPr id="410" name="Shape 38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9" name="Rectangle 2"/>
          <p:cNvSpPr txBox="1"/>
          <p:nvPr/>
        </p:nvSpPr>
        <p:spPr>
          <a:xfrm>
            <a:off x="317500" y="1409700"/>
            <a:ext cx="2133600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In elevated or extreme conditions, SDG&amp;E implements operating protocols to help reduce risk of ignitions </a:t>
            </a:r>
          </a:p>
        </p:txBody>
      </p:sp>
      <p:sp>
        <p:nvSpPr>
          <p:cNvPr id="420" name="Shape 397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863EB97-5B2F-412D-A942-7388466E389A}"/>
              </a:ext>
            </a:extLst>
          </p:cNvPr>
          <p:cNvSpPr txBox="1"/>
          <p:nvPr/>
        </p:nvSpPr>
        <p:spPr>
          <a:xfrm>
            <a:off x="2861245" y="409652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21" name="Shape 293">
            <a:extLst>
              <a:ext uri="{FF2B5EF4-FFF2-40B4-BE49-F238E27FC236}">
                <a16:creationId xmlns:a16="http://schemas.microsoft.com/office/drawing/2014/main" id="{C36982FB-EBE7-4109-A60B-87AB01B5D243}"/>
              </a:ext>
            </a:extLst>
          </p:cNvPr>
          <p:cNvSpPr txBox="1"/>
          <p:nvPr/>
        </p:nvSpPr>
        <p:spPr>
          <a:xfrm>
            <a:off x="3199249" y="497226"/>
            <a:ext cx="5551353" cy="404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2000"/>
              </a:spcBef>
            </a:pPr>
            <a:r>
              <a:rPr lang="en-US" sz="1600" dirty="0"/>
              <a:t>Special Work Procedures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Operating conditions dictate the types of work that we perform under normal, elevated, extreme or red flag warning (RFW) conditions today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Recloser Protocols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Enabling of sensitive settings for automated reclosers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PSPS Protocols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Hardened transmission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Segment-by-segment assessment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Wind speeds (95th and 99th percentile)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Upgrade to our customer notification system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Fire Suppression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Wildfire infrastructure protection teams, aviation firefighting program, and industrial fire brigade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1445280-DDC8-498A-AE5F-96D4955E80D1}"/>
              </a:ext>
            </a:extLst>
          </p:cNvPr>
          <p:cNvSpPr txBox="1"/>
          <p:nvPr/>
        </p:nvSpPr>
        <p:spPr>
          <a:xfrm>
            <a:off x="2861245" y="1357089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29AB1EC-A674-496E-8B9B-003D151D8EE6}"/>
              </a:ext>
            </a:extLst>
          </p:cNvPr>
          <p:cNvSpPr txBox="1"/>
          <p:nvPr/>
        </p:nvSpPr>
        <p:spPr>
          <a:xfrm>
            <a:off x="2861245" y="2140194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C756918-8AF5-4FA7-A873-9EE34D3CD8B7}"/>
              </a:ext>
            </a:extLst>
          </p:cNvPr>
          <p:cNvSpPr txBox="1"/>
          <p:nvPr/>
        </p:nvSpPr>
        <p:spPr>
          <a:xfrm>
            <a:off x="2861245" y="365103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4</a:t>
            </a:r>
            <a:endParaRPr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22A8912-B7A8-46A9-944A-615B8DC08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46" y="3501364"/>
            <a:ext cx="2245566" cy="9965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8634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hape 383"/>
          <p:cNvSpPr txBox="1">
            <a:spLocks noGrp="1"/>
          </p:cNvSpPr>
          <p:nvPr>
            <p:ph type="sldNum" sz="quarter" idx="2"/>
          </p:nvPr>
        </p:nvSpPr>
        <p:spPr>
          <a:xfrm>
            <a:off x="8677275" y="4786343"/>
            <a:ext cx="359379" cy="264254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C26CE374-1820-4B23-B0DD-07923BBB7A4D}" type="slidenum">
              <a:rPr lang="en-US" smtClean="0"/>
              <a:t>12</a:t>
            </a:fld>
            <a:endParaRPr/>
          </a:p>
        </p:txBody>
      </p:sp>
      <p:sp>
        <p:nvSpPr>
          <p:cNvPr id="409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7. DATA GOVERNANCE</a:t>
            </a:r>
            <a:endParaRPr/>
          </a:p>
        </p:txBody>
      </p:sp>
      <p:sp>
        <p:nvSpPr>
          <p:cNvPr id="410" name="Shape 38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9" name="Rectangle 2"/>
          <p:cNvSpPr txBox="1"/>
          <p:nvPr/>
        </p:nvSpPr>
        <p:spPr>
          <a:xfrm>
            <a:off x="317500" y="1409700"/>
            <a:ext cx="213360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Centralizing data for enhanced access and analytics, and to identify opportunities for automation</a:t>
            </a:r>
          </a:p>
        </p:txBody>
      </p:sp>
      <p:sp>
        <p:nvSpPr>
          <p:cNvPr id="420" name="Shape 397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B0889C-1941-492D-AEEF-E0F8351B9655}"/>
              </a:ext>
            </a:extLst>
          </p:cNvPr>
          <p:cNvSpPr txBox="1"/>
          <p:nvPr/>
        </p:nvSpPr>
        <p:spPr>
          <a:xfrm>
            <a:off x="2857500" y="596871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6" name="Shape 293">
            <a:extLst>
              <a:ext uri="{FF2B5EF4-FFF2-40B4-BE49-F238E27FC236}">
                <a16:creationId xmlns:a16="http://schemas.microsoft.com/office/drawing/2014/main" id="{DB7E46F1-A936-4E3D-88D3-F258E966B0DD}"/>
              </a:ext>
            </a:extLst>
          </p:cNvPr>
          <p:cNvSpPr txBox="1"/>
          <p:nvPr/>
        </p:nvSpPr>
        <p:spPr>
          <a:xfrm>
            <a:off x="3203034" y="652215"/>
            <a:ext cx="4950469" cy="2492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2400"/>
              </a:spcBef>
            </a:pPr>
            <a:r>
              <a:rPr lang="en-US" sz="1600"/>
              <a:t>Centralized Data Repository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Integration of data throughout the asset life cycle</a:t>
            </a:r>
          </a:p>
          <a:p>
            <a:pPr>
              <a:spcBef>
                <a:spcPts val="2400"/>
              </a:spcBef>
            </a:pPr>
            <a:r>
              <a:rPr lang="en-US" sz="1600"/>
              <a:t>Asset Health Index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/>
              <a:t>Score and track the condition and performance of an asset</a:t>
            </a:r>
          </a:p>
          <a:p>
            <a:pPr>
              <a:spcBef>
                <a:spcPts val="2400"/>
              </a:spcBef>
            </a:pPr>
            <a:r>
              <a:rPr lang="fr-FR" sz="1600"/>
              <a:t>Ignition Management Program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fr-FR"/>
              <a:t>Root cause analyses on ignitions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fr-FR"/>
              <a:t>Detect patterns or correlations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79E0A5B-4A95-43FB-92DC-931B3309F760}"/>
              </a:ext>
            </a:extLst>
          </p:cNvPr>
          <p:cNvSpPr txBox="1"/>
          <p:nvPr/>
        </p:nvSpPr>
        <p:spPr>
          <a:xfrm>
            <a:off x="2857499" y="1370669"/>
            <a:ext cx="294869" cy="549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3E71330-254B-44D3-904F-32D54E271C5D}"/>
              </a:ext>
            </a:extLst>
          </p:cNvPr>
          <p:cNvSpPr txBox="1"/>
          <p:nvPr/>
        </p:nvSpPr>
        <p:spPr>
          <a:xfrm>
            <a:off x="2890567" y="220190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CB44E1-374A-4325-A88F-F9B786AAF267}"/>
              </a:ext>
            </a:extLst>
          </p:cNvPr>
          <p:cNvGrpSpPr/>
          <p:nvPr/>
        </p:nvGrpSpPr>
        <p:grpSpPr>
          <a:xfrm>
            <a:off x="274966" y="2353038"/>
            <a:ext cx="2113473" cy="2113473"/>
            <a:chOff x="296791" y="2353038"/>
            <a:chExt cx="2113473" cy="211347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9EB0C52-458A-4E3A-A869-7445F66B695F}"/>
                </a:ext>
              </a:extLst>
            </p:cNvPr>
            <p:cNvSpPr/>
            <p:nvPr/>
          </p:nvSpPr>
          <p:spPr>
            <a:xfrm>
              <a:off x="296791" y="2353038"/>
              <a:ext cx="2113473" cy="2113473"/>
            </a:xfrm>
            <a:prstGeom prst="ellipse">
              <a:avLst/>
            </a:prstGeom>
            <a:solidFill>
              <a:srgbClr val="FD9A00"/>
            </a:solidFill>
            <a:ln w="38100" cap="flat" cmpd="sng" algn="ctr">
              <a:noFill/>
              <a:prstDash val="solid"/>
            </a:ln>
            <a:effectLst/>
          </p:spPr>
          <p:txBody>
            <a:bodyPr lIns="91428" tIns="45714" rIns="91428" bIns="45714" rtlCol="0" anchor="ctr"/>
            <a:lstStyle/>
            <a:p>
              <a:pPr marL="0" marR="0" lvl="0" indent="0" algn="ctr" defTabSz="8152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885CAFA-59E1-4D67-A328-7B753147F485}"/>
                </a:ext>
              </a:extLst>
            </p:cNvPr>
            <p:cNvGrpSpPr/>
            <p:nvPr/>
          </p:nvGrpSpPr>
          <p:grpSpPr>
            <a:xfrm>
              <a:off x="764428" y="2594767"/>
              <a:ext cx="356383" cy="319087"/>
              <a:chOff x="787350" y="2730100"/>
              <a:chExt cx="819150" cy="733424"/>
            </a:xfrm>
          </p:grpSpPr>
          <p:sp>
            <p:nvSpPr>
              <p:cNvPr id="23" name="Freeform 37">
                <a:extLst>
                  <a:ext uri="{FF2B5EF4-FFF2-40B4-BE49-F238E27FC236}">
                    <a16:creationId xmlns:a16="http://schemas.microsoft.com/office/drawing/2014/main" id="{33D413D6-1FE4-4EA0-88E2-F1CE4230F1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9438" y="2730100"/>
                <a:ext cx="434975" cy="293687"/>
              </a:xfrm>
              <a:custGeom>
                <a:avLst/>
                <a:gdLst>
                  <a:gd name="T0" fmla="*/ 116 w 116"/>
                  <a:gd name="T1" fmla="*/ 53 h 78"/>
                  <a:gd name="T2" fmla="*/ 116 w 116"/>
                  <a:gd name="T3" fmla="*/ 25 h 78"/>
                  <a:gd name="T4" fmla="*/ 91 w 116"/>
                  <a:gd name="T5" fmla="*/ 0 h 78"/>
                  <a:gd name="T6" fmla="*/ 25 w 116"/>
                  <a:gd name="T7" fmla="*/ 0 h 78"/>
                  <a:gd name="T8" fmla="*/ 0 w 116"/>
                  <a:gd name="T9" fmla="*/ 25 h 78"/>
                  <a:gd name="T10" fmla="*/ 0 w 116"/>
                  <a:gd name="T11" fmla="*/ 53 h 78"/>
                  <a:gd name="T12" fmla="*/ 25 w 116"/>
                  <a:gd name="T13" fmla="*/ 78 h 78"/>
                  <a:gd name="T14" fmla="*/ 91 w 116"/>
                  <a:gd name="T15" fmla="*/ 78 h 78"/>
                  <a:gd name="T16" fmla="*/ 116 w 116"/>
                  <a:gd name="T17" fmla="*/ 53 h 78"/>
                  <a:gd name="T18" fmla="*/ 84 w 116"/>
                  <a:gd name="T19" fmla="*/ 25 h 78"/>
                  <a:gd name="T20" fmla="*/ 88 w 116"/>
                  <a:gd name="T21" fmla="*/ 26 h 78"/>
                  <a:gd name="T22" fmla="*/ 89 w 116"/>
                  <a:gd name="T23" fmla="*/ 29 h 78"/>
                  <a:gd name="T24" fmla="*/ 88 w 116"/>
                  <a:gd name="T25" fmla="*/ 33 h 78"/>
                  <a:gd name="T26" fmla="*/ 84 w 116"/>
                  <a:gd name="T27" fmla="*/ 34 h 78"/>
                  <a:gd name="T28" fmla="*/ 30 w 116"/>
                  <a:gd name="T29" fmla="*/ 34 h 78"/>
                  <a:gd name="T30" fmla="*/ 27 w 116"/>
                  <a:gd name="T31" fmla="*/ 33 h 78"/>
                  <a:gd name="T32" fmla="*/ 25 w 116"/>
                  <a:gd name="T33" fmla="*/ 29 h 78"/>
                  <a:gd name="T34" fmla="*/ 27 w 116"/>
                  <a:gd name="T35" fmla="*/ 26 h 78"/>
                  <a:gd name="T36" fmla="*/ 30 w 116"/>
                  <a:gd name="T37" fmla="*/ 25 h 78"/>
                  <a:gd name="T38" fmla="*/ 84 w 116"/>
                  <a:gd name="T39" fmla="*/ 25 h 78"/>
                  <a:gd name="T40" fmla="*/ 88 w 116"/>
                  <a:gd name="T41" fmla="*/ 50 h 78"/>
                  <a:gd name="T42" fmla="*/ 89 w 116"/>
                  <a:gd name="T43" fmla="*/ 53 h 78"/>
                  <a:gd name="T44" fmla="*/ 88 w 116"/>
                  <a:gd name="T45" fmla="*/ 57 h 78"/>
                  <a:gd name="T46" fmla="*/ 84 w 116"/>
                  <a:gd name="T47" fmla="*/ 58 h 78"/>
                  <a:gd name="T48" fmla="*/ 30 w 116"/>
                  <a:gd name="T49" fmla="*/ 58 h 78"/>
                  <a:gd name="T50" fmla="*/ 27 w 116"/>
                  <a:gd name="T51" fmla="*/ 57 h 78"/>
                  <a:gd name="T52" fmla="*/ 25 w 116"/>
                  <a:gd name="T53" fmla="*/ 53 h 78"/>
                  <a:gd name="T54" fmla="*/ 27 w 116"/>
                  <a:gd name="T55" fmla="*/ 50 h 78"/>
                  <a:gd name="T56" fmla="*/ 30 w 116"/>
                  <a:gd name="T57" fmla="*/ 49 h 78"/>
                  <a:gd name="T58" fmla="*/ 84 w 116"/>
                  <a:gd name="T59" fmla="*/ 49 h 78"/>
                  <a:gd name="T60" fmla="*/ 88 w 116"/>
                  <a:gd name="T61" fmla="*/ 5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6" h="78">
                    <a:moveTo>
                      <a:pt x="116" y="53"/>
                    </a:moveTo>
                    <a:cubicBezTo>
                      <a:pt x="116" y="25"/>
                      <a:pt x="116" y="25"/>
                      <a:pt x="116" y="25"/>
                    </a:cubicBezTo>
                    <a:cubicBezTo>
                      <a:pt x="116" y="8"/>
                      <a:pt x="107" y="0"/>
                      <a:pt x="9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8" y="0"/>
                      <a:pt x="0" y="8"/>
                      <a:pt x="0" y="25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70"/>
                      <a:pt x="8" y="78"/>
                      <a:pt x="25" y="78"/>
                    </a:cubicBezTo>
                    <a:cubicBezTo>
                      <a:pt x="91" y="78"/>
                      <a:pt x="91" y="78"/>
                      <a:pt x="91" y="78"/>
                    </a:cubicBezTo>
                    <a:cubicBezTo>
                      <a:pt x="107" y="78"/>
                      <a:pt x="116" y="70"/>
                      <a:pt x="116" y="53"/>
                    </a:cubicBezTo>
                    <a:close/>
                    <a:moveTo>
                      <a:pt x="84" y="25"/>
                    </a:moveTo>
                    <a:cubicBezTo>
                      <a:pt x="86" y="25"/>
                      <a:pt x="87" y="25"/>
                      <a:pt x="88" y="26"/>
                    </a:cubicBezTo>
                    <a:cubicBezTo>
                      <a:pt x="89" y="27"/>
                      <a:pt x="89" y="28"/>
                      <a:pt x="89" y="29"/>
                    </a:cubicBezTo>
                    <a:cubicBezTo>
                      <a:pt x="89" y="31"/>
                      <a:pt x="89" y="32"/>
                      <a:pt x="88" y="33"/>
                    </a:cubicBezTo>
                    <a:cubicBezTo>
                      <a:pt x="87" y="34"/>
                      <a:pt x="86" y="34"/>
                      <a:pt x="84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9" y="34"/>
                      <a:pt x="28" y="34"/>
                      <a:pt x="27" y="33"/>
                    </a:cubicBezTo>
                    <a:cubicBezTo>
                      <a:pt x="26" y="32"/>
                      <a:pt x="25" y="31"/>
                      <a:pt x="25" y="29"/>
                    </a:cubicBezTo>
                    <a:cubicBezTo>
                      <a:pt x="25" y="28"/>
                      <a:pt x="26" y="27"/>
                      <a:pt x="27" y="26"/>
                    </a:cubicBezTo>
                    <a:cubicBezTo>
                      <a:pt x="28" y="25"/>
                      <a:pt x="29" y="25"/>
                      <a:pt x="30" y="25"/>
                    </a:cubicBezTo>
                    <a:cubicBezTo>
                      <a:pt x="84" y="25"/>
                      <a:pt x="84" y="25"/>
                      <a:pt x="84" y="25"/>
                    </a:cubicBezTo>
                    <a:close/>
                    <a:moveTo>
                      <a:pt x="88" y="50"/>
                    </a:moveTo>
                    <a:cubicBezTo>
                      <a:pt x="89" y="51"/>
                      <a:pt x="89" y="52"/>
                      <a:pt x="89" y="53"/>
                    </a:cubicBezTo>
                    <a:cubicBezTo>
                      <a:pt x="89" y="55"/>
                      <a:pt x="89" y="56"/>
                      <a:pt x="88" y="57"/>
                    </a:cubicBezTo>
                    <a:cubicBezTo>
                      <a:pt x="87" y="58"/>
                      <a:pt x="86" y="58"/>
                      <a:pt x="84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29" y="58"/>
                      <a:pt x="28" y="58"/>
                      <a:pt x="27" y="57"/>
                    </a:cubicBezTo>
                    <a:cubicBezTo>
                      <a:pt x="26" y="56"/>
                      <a:pt x="25" y="55"/>
                      <a:pt x="25" y="53"/>
                    </a:cubicBezTo>
                    <a:cubicBezTo>
                      <a:pt x="25" y="52"/>
                      <a:pt x="26" y="51"/>
                      <a:pt x="27" y="50"/>
                    </a:cubicBezTo>
                    <a:cubicBezTo>
                      <a:pt x="28" y="49"/>
                      <a:pt x="29" y="49"/>
                      <a:pt x="30" y="49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6" y="49"/>
                      <a:pt x="87" y="49"/>
                      <a:pt x="88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/>
              </a:p>
            </p:txBody>
          </p:sp>
          <p:sp>
            <p:nvSpPr>
              <p:cNvPr id="24" name="Freeform 38">
                <a:extLst>
                  <a:ext uri="{FF2B5EF4-FFF2-40B4-BE49-F238E27FC236}">
                    <a16:creationId xmlns:a16="http://schemas.microsoft.com/office/drawing/2014/main" id="{651613B2-5816-4B53-84BF-AC353EDB1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125" y="3053950"/>
                <a:ext cx="609600" cy="211137"/>
              </a:xfrm>
              <a:custGeom>
                <a:avLst/>
                <a:gdLst>
                  <a:gd name="T0" fmla="*/ 85 w 162"/>
                  <a:gd name="T1" fmla="*/ 4 h 56"/>
                  <a:gd name="T2" fmla="*/ 84 w 162"/>
                  <a:gd name="T3" fmla="*/ 1 h 56"/>
                  <a:gd name="T4" fmla="*/ 81 w 162"/>
                  <a:gd name="T5" fmla="*/ 0 h 56"/>
                  <a:gd name="T6" fmla="*/ 79 w 162"/>
                  <a:gd name="T7" fmla="*/ 1 h 56"/>
                  <a:gd name="T8" fmla="*/ 77 w 162"/>
                  <a:gd name="T9" fmla="*/ 4 h 56"/>
                  <a:gd name="T10" fmla="*/ 77 w 162"/>
                  <a:gd name="T11" fmla="*/ 17 h 56"/>
                  <a:gd name="T12" fmla="*/ 21 w 162"/>
                  <a:gd name="T13" fmla="*/ 17 h 56"/>
                  <a:gd name="T14" fmla="*/ 6 w 162"/>
                  <a:gd name="T15" fmla="*/ 22 h 56"/>
                  <a:gd name="T16" fmla="*/ 6 w 162"/>
                  <a:gd name="T17" fmla="*/ 23 h 56"/>
                  <a:gd name="T18" fmla="*/ 0 w 162"/>
                  <a:gd name="T19" fmla="*/ 36 h 56"/>
                  <a:gd name="T20" fmla="*/ 0 w 162"/>
                  <a:gd name="T21" fmla="*/ 37 h 56"/>
                  <a:gd name="T22" fmla="*/ 0 w 162"/>
                  <a:gd name="T23" fmla="*/ 52 h 56"/>
                  <a:gd name="T24" fmla="*/ 1 w 162"/>
                  <a:gd name="T25" fmla="*/ 55 h 56"/>
                  <a:gd name="T26" fmla="*/ 4 w 162"/>
                  <a:gd name="T27" fmla="*/ 56 h 56"/>
                  <a:gd name="T28" fmla="*/ 7 w 162"/>
                  <a:gd name="T29" fmla="*/ 55 h 56"/>
                  <a:gd name="T30" fmla="*/ 8 w 162"/>
                  <a:gd name="T31" fmla="*/ 52 h 56"/>
                  <a:gd name="T32" fmla="*/ 8 w 162"/>
                  <a:gd name="T33" fmla="*/ 37 h 56"/>
                  <a:gd name="T34" fmla="*/ 8 w 162"/>
                  <a:gd name="T35" fmla="*/ 36 h 56"/>
                  <a:gd name="T36" fmla="*/ 8 w 162"/>
                  <a:gd name="T37" fmla="*/ 36 h 56"/>
                  <a:gd name="T38" fmla="*/ 11 w 162"/>
                  <a:gd name="T39" fmla="*/ 28 h 56"/>
                  <a:gd name="T40" fmla="*/ 12 w 162"/>
                  <a:gd name="T41" fmla="*/ 28 h 56"/>
                  <a:gd name="T42" fmla="*/ 21 w 162"/>
                  <a:gd name="T43" fmla="*/ 24 h 56"/>
                  <a:gd name="T44" fmla="*/ 77 w 162"/>
                  <a:gd name="T45" fmla="*/ 24 h 56"/>
                  <a:gd name="T46" fmla="*/ 77 w 162"/>
                  <a:gd name="T47" fmla="*/ 52 h 56"/>
                  <a:gd name="T48" fmla="*/ 79 w 162"/>
                  <a:gd name="T49" fmla="*/ 55 h 56"/>
                  <a:gd name="T50" fmla="*/ 81 w 162"/>
                  <a:gd name="T51" fmla="*/ 56 h 56"/>
                  <a:gd name="T52" fmla="*/ 84 w 162"/>
                  <a:gd name="T53" fmla="*/ 55 h 56"/>
                  <a:gd name="T54" fmla="*/ 85 w 162"/>
                  <a:gd name="T55" fmla="*/ 52 h 56"/>
                  <a:gd name="T56" fmla="*/ 85 w 162"/>
                  <a:gd name="T57" fmla="*/ 24 h 56"/>
                  <a:gd name="T58" fmla="*/ 142 w 162"/>
                  <a:gd name="T59" fmla="*/ 24 h 56"/>
                  <a:gd name="T60" fmla="*/ 151 w 162"/>
                  <a:gd name="T61" fmla="*/ 28 h 56"/>
                  <a:gd name="T62" fmla="*/ 151 w 162"/>
                  <a:gd name="T63" fmla="*/ 28 h 56"/>
                  <a:gd name="T64" fmla="*/ 154 w 162"/>
                  <a:gd name="T65" fmla="*/ 36 h 56"/>
                  <a:gd name="T66" fmla="*/ 154 w 162"/>
                  <a:gd name="T67" fmla="*/ 37 h 56"/>
                  <a:gd name="T68" fmla="*/ 155 w 162"/>
                  <a:gd name="T69" fmla="*/ 52 h 56"/>
                  <a:gd name="T70" fmla="*/ 156 w 162"/>
                  <a:gd name="T71" fmla="*/ 55 h 56"/>
                  <a:gd name="T72" fmla="*/ 159 w 162"/>
                  <a:gd name="T73" fmla="*/ 56 h 56"/>
                  <a:gd name="T74" fmla="*/ 161 w 162"/>
                  <a:gd name="T75" fmla="*/ 55 h 56"/>
                  <a:gd name="T76" fmla="*/ 162 w 162"/>
                  <a:gd name="T77" fmla="*/ 52 h 56"/>
                  <a:gd name="T78" fmla="*/ 162 w 162"/>
                  <a:gd name="T79" fmla="*/ 37 h 56"/>
                  <a:gd name="T80" fmla="*/ 162 w 162"/>
                  <a:gd name="T81" fmla="*/ 36 h 56"/>
                  <a:gd name="T82" fmla="*/ 156 w 162"/>
                  <a:gd name="T83" fmla="*/ 23 h 56"/>
                  <a:gd name="T84" fmla="*/ 156 w 162"/>
                  <a:gd name="T85" fmla="*/ 22 h 56"/>
                  <a:gd name="T86" fmla="*/ 142 w 162"/>
                  <a:gd name="T87" fmla="*/ 17 h 56"/>
                  <a:gd name="T88" fmla="*/ 85 w 162"/>
                  <a:gd name="T89" fmla="*/ 17 h 56"/>
                  <a:gd name="T90" fmla="*/ 85 w 162"/>
                  <a:gd name="T91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56">
                    <a:moveTo>
                      <a:pt x="85" y="4"/>
                    </a:moveTo>
                    <a:cubicBezTo>
                      <a:pt x="85" y="3"/>
                      <a:pt x="85" y="2"/>
                      <a:pt x="84" y="1"/>
                    </a:cubicBezTo>
                    <a:cubicBezTo>
                      <a:pt x="83" y="1"/>
                      <a:pt x="82" y="0"/>
                      <a:pt x="81" y="0"/>
                    </a:cubicBezTo>
                    <a:cubicBezTo>
                      <a:pt x="80" y="0"/>
                      <a:pt x="79" y="1"/>
                      <a:pt x="79" y="1"/>
                    </a:cubicBezTo>
                    <a:cubicBezTo>
                      <a:pt x="78" y="2"/>
                      <a:pt x="77" y="3"/>
                      <a:pt x="77" y="4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0" y="19"/>
                      <a:pt x="6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3" y="26"/>
                      <a:pt x="1" y="31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1" y="55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5" y="56"/>
                      <a:pt x="6" y="55"/>
                      <a:pt x="7" y="55"/>
                    </a:cubicBezTo>
                    <a:cubicBezTo>
                      <a:pt x="7" y="54"/>
                      <a:pt x="8" y="53"/>
                      <a:pt x="8" y="5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3"/>
                      <a:pt x="9" y="30"/>
                      <a:pt x="11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4" y="25"/>
                      <a:pt x="17" y="24"/>
                      <a:pt x="21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3"/>
                      <a:pt x="78" y="54"/>
                      <a:pt x="79" y="55"/>
                    </a:cubicBezTo>
                    <a:cubicBezTo>
                      <a:pt x="79" y="55"/>
                      <a:pt x="80" y="56"/>
                      <a:pt x="81" y="56"/>
                    </a:cubicBezTo>
                    <a:cubicBezTo>
                      <a:pt x="82" y="56"/>
                      <a:pt x="83" y="55"/>
                      <a:pt x="84" y="55"/>
                    </a:cubicBezTo>
                    <a:cubicBezTo>
                      <a:pt x="85" y="54"/>
                      <a:pt x="85" y="53"/>
                      <a:pt x="85" y="52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145" y="24"/>
                      <a:pt x="148" y="25"/>
                      <a:pt x="151" y="28"/>
                    </a:cubicBezTo>
                    <a:cubicBezTo>
                      <a:pt x="151" y="28"/>
                      <a:pt x="151" y="28"/>
                      <a:pt x="151" y="28"/>
                    </a:cubicBezTo>
                    <a:cubicBezTo>
                      <a:pt x="153" y="30"/>
                      <a:pt x="154" y="33"/>
                      <a:pt x="154" y="36"/>
                    </a:cubicBezTo>
                    <a:cubicBezTo>
                      <a:pt x="154" y="36"/>
                      <a:pt x="154" y="36"/>
                      <a:pt x="154" y="37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5" y="53"/>
                      <a:pt x="155" y="54"/>
                      <a:pt x="156" y="55"/>
                    </a:cubicBezTo>
                    <a:cubicBezTo>
                      <a:pt x="157" y="55"/>
                      <a:pt x="158" y="56"/>
                      <a:pt x="159" y="56"/>
                    </a:cubicBezTo>
                    <a:cubicBezTo>
                      <a:pt x="160" y="56"/>
                      <a:pt x="161" y="55"/>
                      <a:pt x="161" y="55"/>
                    </a:cubicBezTo>
                    <a:cubicBezTo>
                      <a:pt x="162" y="54"/>
                      <a:pt x="162" y="53"/>
                      <a:pt x="162" y="52"/>
                    </a:cubicBezTo>
                    <a:cubicBezTo>
                      <a:pt x="162" y="37"/>
                      <a:pt x="162" y="37"/>
                      <a:pt x="162" y="37"/>
                    </a:cubicBezTo>
                    <a:cubicBezTo>
                      <a:pt x="162" y="36"/>
                      <a:pt x="162" y="36"/>
                      <a:pt x="162" y="36"/>
                    </a:cubicBezTo>
                    <a:cubicBezTo>
                      <a:pt x="162" y="31"/>
                      <a:pt x="160" y="26"/>
                      <a:pt x="156" y="23"/>
                    </a:cubicBezTo>
                    <a:cubicBezTo>
                      <a:pt x="156" y="22"/>
                      <a:pt x="156" y="22"/>
                      <a:pt x="156" y="22"/>
                    </a:cubicBezTo>
                    <a:cubicBezTo>
                      <a:pt x="152" y="19"/>
                      <a:pt x="147" y="17"/>
                      <a:pt x="142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/>
              </a:p>
            </p:txBody>
          </p:sp>
          <p:sp>
            <p:nvSpPr>
              <p:cNvPr id="25" name="Freeform 39">
                <a:extLst>
                  <a:ext uri="{FF2B5EF4-FFF2-40B4-BE49-F238E27FC236}">
                    <a16:creationId xmlns:a16="http://schemas.microsoft.com/office/drawing/2014/main" id="{95CABE01-BE56-4128-878E-295120583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038" y="3287312"/>
                <a:ext cx="239712" cy="176212"/>
              </a:xfrm>
              <a:custGeom>
                <a:avLst/>
                <a:gdLst>
                  <a:gd name="T0" fmla="*/ 64 w 64"/>
                  <a:gd name="T1" fmla="*/ 32 h 47"/>
                  <a:gd name="T2" fmla="*/ 64 w 64"/>
                  <a:gd name="T3" fmla="*/ 15 h 47"/>
                  <a:gd name="T4" fmla="*/ 49 w 64"/>
                  <a:gd name="T5" fmla="*/ 0 h 47"/>
                  <a:gd name="T6" fmla="*/ 15 w 64"/>
                  <a:gd name="T7" fmla="*/ 0 h 47"/>
                  <a:gd name="T8" fmla="*/ 0 w 64"/>
                  <a:gd name="T9" fmla="*/ 15 h 47"/>
                  <a:gd name="T10" fmla="*/ 0 w 64"/>
                  <a:gd name="T11" fmla="*/ 32 h 47"/>
                  <a:gd name="T12" fmla="*/ 15 w 64"/>
                  <a:gd name="T13" fmla="*/ 47 h 47"/>
                  <a:gd name="T14" fmla="*/ 49 w 64"/>
                  <a:gd name="T15" fmla="*/ 47 h 47"/>
                  <a:gd name="T16" fmla="*/ 64 w 64"/>
                  <a:gd name="T17" fmla="*/ 3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7">
                    <a:moveTo>
                      <a:pt x="64" y="32"/>
                    </a:move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5"/>
                      <a:pt x="59" y="0"/>
                      <a:pt x="4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5" y="0"/>
                      <a:pt x="0" y="5"/>
                      <a:pt x="0" y="1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42"/>
                      <a:pt x="5" y="47"/>
                      <a:pt x="15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9" y="47"/>
                      <a:pt x="64" y="42"/>
                      <a:pt x="64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/>
              </a:p>
            </p:txBody>
          </p:sp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B56A3A7A-4A01-42ED-8EB0-2448718D6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9963" y="3287312"/>
                <a:ext cx="236537" cy="176212"/>
              </a:xfrm>
              <a:custGeom>
                <a:avLst/>
                <a:gdLst>
                  <a:gd name="T0" fmla="*/ 0 w 63"/>
                  <a:gd name="T1" fmla="*/ 15 h 47"/>
                  <a:gd name="T2" fmla="*/ 0 w 63"/>
                  <a:gd name="T3" fmla="*/ 32 h 47"/>
                  <a:gd name="T4" fmla="*/ 15 w 63"/>
                  <a:gd name="T5" fmla="*/ 47 h 47"/>
                  <a:gd name="T6" fmla="*/ 49 w 63"/>
                  <a:gd name="T7" fmla="*/ 47 h 47"/>
                  <a:gd name="T8" fmla="*/ 63 w 63"/>
                  <a:gd name="T9" fmla="*/ 32 h 47"/>
                  <a:gd name="T10" fmla="*/ 63 w 63"/>
                  <a:gd name="T11" fmla="*/ 15 h 47"/>
                  <a:gd name="T12" fmla="*/ 49 w 63"/>
                  <a:gd name="T13" fmla="*/ 0 h 47"/>
                  <a:gd name="T14" fmla="*/ 15 w 63"/>
                  <a:gd name="T15" fmla="*/ 0 h 47"/>
                  <a:gd name="T16" fmla="*/ 0 w 63"/>
                  <a:gd name="T17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47">
                    <a:moveTo>
                      <a:pt x="0" y="15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42"/>
                      <a:pt x="5" y="47"/>
                      <a:pt x="15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8" y="47"/>
                      <a:pt x="63" y="42"/>
                      <a:pt x="63" y="3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5"/>
                      <a:pt x="58" y="0"/>
                      <a:pt x="4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5" y="0"/>
                      <a:pt x="0" y="5"/>
                      <a:pt x="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/>
              </a:p>
            </p:txBody>
          </p:sp>
          <p:sp>
            <p:nvSpPr>
              <p:cNvPr id="27" name="Freeform 45">
                <a:extLst>
                  <a:ext uri="{FF2B5EF4-FFF2-40B4-BE49-F238E27FC236}">
                    <a16:creationId xmlns:a16="http://schemas.microsoft.com/office/drawing/2014/main" id="{26B4968B-1592-4543-BC94-07439449D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350" y="3287312"/>
                <a:ext cx="241300" cy="176212"/>
              </a:xfrm>
              <a:custGeom>
                <a:avLst/>
                <a:gdLst>
                  <a:gd name="T0" fmla="*/ 0 w 64"/>
                  <a:gd name="T1" fmla="*/ 15 h 47"/>
                  <a:gd name="T2" fmla="*/ 0 w 64"/>
                  <a:gd name="T3" fmla="*/ 32 h 47"/>
                  <a:gd name="T4" fmla="*/ 15 w 64"/>
                  <a:gd name="T5" fmla="*/ 47 h 47"/>
                  <a:gd name="T6" fmla="*/ 49 w 64"/>
                  <a:gd name="T7" fmla="*/ 47 h 47"/>
                  <a:gd name="T8" fmla="*/ 64 w 64"/>
                  <a:gd name="T9" fmla="*/ 32 h 47"/>
                  <a:gd name="T10" fmla="*/ 64 w 64"/>
                  <a:gd name="T11" fmla="*/ 15 h 47"/>
                  <a:gd name="T12" fmla="*/ 49 w 64"/>
                  <a:gd name="T13" fmla="*/ 0 h 47"/>
                  <a:gd name="T14" fmla="*/ 15 w 64"/>
                  <a:gd name="T15" fmla="*/ 0 h 47"/>
                  <a:gd name="T16" fmla="*/ 0 w 64"/>
                  <a:gd name="T17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7">
                    <a:moveTo>
                      <a:pt x="0" y="15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42"/>
                      <a:pt x="5" y="47"/>
                      <a:pt x="15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9" y="47"/>
                      <a:pt x="64" y="42"/>
                      <a:pt x="64" y="32"/>
                    </a:cubicBez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5"/>
                      <a:pt x="59" y="0"/>
                      <a:pt x="4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5" y="0"/>
                      <a:pt x="0" y="5"/>
                      <a:pt x="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/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21588E2-3EDC-4E17-8CB1-261870B9F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711" y="3051783"/>
              <a:ext cx="356383" cy="29066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2FA9EEA-98A9-47A9-89CA-7EC1158F6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382" y="3893596"/>
              <a:ext cx="320474" cy="29066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992CF9F-9D66-412B-A525-0EFCA8C3C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926" y="3027929"/>
              <a:ext cx="744135" cy="74413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C8FEF92-29E9-41D6-A33F-13CC695F9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313" y="3480374"/>
              <a:ext cx="383178" cy="275293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DD445DB-8B1D-4C84-B459-44255932F354}"/>
                </a:ext>
              </a:extLst>
            </p:cNvPr>
            <p:cNvCxnSpPr/>
            <p:nvPr/>
          </p:nvCxnSpPr>
          <p:spPr>
            <a:xfrm flipV="1">
              <a:off x="1102856" y="3553003"/>
              <a:ext cx="244054" cy="6501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BCEB212-7468-44AB-826B-C250ABFC31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4883" y="3772065"/>
              <a:ext cx="171035" cy="23769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AA9CCA9-5F34-4A26-BACC-E04E9AA9D229}"/>
                </a:ext>
              </a:extLst>
            </p:cNvPr>
            <p:cNvCxnSpPr>
              <a:cxnSpLocks/>
            </p:cNvCxnSpPr>
            <p:nvPr/>
          </p:nvCxnSpPr>
          <p:spPr>
            <a:xfrm>
              <a:off x="1077456" y="3205724"/>
              <a:ext cx="244054" cy="6501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813C109-7EE4-4D7C-94C9-926861F4D27C}"/>
                </a:ext>
              </a:extLst>
            </p:cNvPr>
            <p:cNvCxnSpPr>
              <a:cxnSpLocks/>
            </p:cNvCxnSpPr>
            <p:nvPr/>
          </p:nvCxnSpPr>
          <p:spPr>
            <a:xfrm>
              <a:off x="1197491" y="2784267"/>
              <a:ext cx="171035" cy="23769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662887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hape 383"/>
          <p:cNvSpPr txBox="1">
            <a:spLocks noGrp="1"/>
          </p:cNvSpPr>
          <p:nvPr>
            <p:ph type="sldNum" sz="quarter" idx="2"/>
          </p:nvPr>
        </p:nvSpPr>
        <p:spPr>
          <a:xfrm>
            <a:off x="8677275" y="4786343"/>
            <a:ext cx="359379" cy="264254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C26CE374-1820-4B23-B0DD-07923BBB7A4D}" type="slidenum">
              <a:rPr lang="en-US" smtClean="0"/>
              <a:t>13</a:t>
            </a:fld>
            <a:endParaRPr/>
          </a:p>
        </p:txBody>
      </p:sp>
      <p:sp>
        <p:nvSpPr>
          <p:cNvPr id="409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8. RESOURCE ALLOCATION METHODOLOGY</a:t>
            </a:r>
            <a:endParaRPr/>
          </a:p>
        </p:txBody>
      </p:sp>
      <p:sp>
        <p:nvSpPr>
          <p:cNvPr id="410" name="Shape 38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9" name="Rectangle 2"/>
          <p:cNvSpPr txBox="1"/>
          <p:nvPr/>
        </p:nvSpPr>
        <p:spPr>
          <a:xfrm>
            <a:off x="317500" y="1409700"/>
            <a:ext cx="213360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Risk-informed resource allocation will continue to evolve and build on newly developed methodologies</a:t>
            </a:r>
          </a:p>
        </p:txBody>
      </p:sp>
      <p:sp>
        <p:nvSpPr>
          <p:cNvPr id="420" name="Shape 397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9F1CCBF-6BE3-4E34-9949-00741E3380C2}"/>
              </a:ext>
            </a:extLst>
          </p:cNvPr>
          <p:cNvSpPr txBox="1"/>
          <p:nvPr/>
        </p:nvSpPr>
        <p:spPr>
          <a:xfrm>
            <a:off x="2857500" y="59477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8D37B40-3432-4103-8D1C-1C943D1EF349}"/>
              </a:ext>
            </a:extLst>
          </p:cNvPr>
          <p:cNvSpPr txBox="1"/>
          <p:nvPr/>
        </p:nvSpPr>
        <p:spPr>
          <a:xfrm>
            <a:off x="2857500" y="1623994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E189014-513D-4284-AAAA-2213501D705F}"/>
              </a:ext>
            </a:extLst>
          </p:cNvPr>
          <p:cNvSpPr txBox="1"/>
          <p:nvPr/>
        </p:nvSpPr>
        <p:spPr>
          <a:xfrm>
            <a:off x="2857500" y="2894797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sp>
        <p:nvSpPr>
          <p:cNvPr id="26" name="Shape 293">
            <a:extLst>
              <a:ext uri="{FF2B5EF4-FFF2-40B4-BE49-F238E27FC236}">
                <a16:creationId xmlns:a16="http://schemas.microsoft.com/office/drawing/2014/main" id="{889C3A1F-09EE-45DA-ABCD-F2844F203251}"/>
              </a:ext>
            </a:extLst>
          </p:cNvPr>
          <p:cNvSpPr txBox="1"/>
          <p:nvPr/>
        </p:nvSpPr>
        <p:spPr>
          <a:xfrm>
            <a:off x="3203034" y="652283"/>
            <a:ext cx="5175008" cy="3462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2400"/>
              </a:spcBef>
            </a:pPr>
            <a:r>
              <a:rPr lang="en-US" sz="1600" dirty="0"/>
              <a:t>Risk-informed planning process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Enterprise Risk Management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Capital Planning Process</a:t>
            </a:r>
          </a:p>
          <a:p>
            <a:pPr>
              <a:spcBef>
                <a:spcPts val="2400"/>
              </a:spcBef>
            </a:pPr>
            <a:r>
              <a:rPr lang="en-US" sz="1600" dirty="0"/>
              <a:t>Decision support tools 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fr-FR" dirty="0"/>
              <a:t>Enterprise </a:t>
            </a:r>
            <a:r>
              <a:rPr lang="fr-FR" dirty="0" err="1"/>
              <a:t>tools</a:t>
            </a:r>
            <a:r>
              <a:rPr lang="fr-FR" dirty="0"/>
              <a:t> for </a:t>
            </a:r>
            <a:r>
              <a:rPr lang="fr-FR" dirty="0" err="1"/>
              <a:t>funding</a:t>
            </a:r>
            <a:r>
              <a:rPr lang="fr-FR" dirty="0"/>
              <a:t> allocation building on </a:t>
            </a:r>
            <a:r>
              <a:rPr lang="fr-FR" dirty="0" err="1"/>
              <a:t>methodology</a:t>
            </a:r>
            <a:r>
              <a:rPr lang="fr-FR" dirty="0"/>
              <a:t> </a:t>
            </a:r>
            <a:r>
              <a:rPr lang="fr-FR" dirty="0" err="1"/>
              <a:t>developed</a:t>
            </a:r>
            <a:r>
              <a:rPr lang="fr-FR" dirty="0"/>
              <a:t> in the </a:t>
            </a:r>
            <a:r>
              <a:rPr lang="fr-FR" dirty="0" err="1"/>
              <a:t>Safety</a:t>
            </a:r>
            <a:r>
              <a:rPr lang="fr-FR" dirty="0"/>
              <a:t> Model </a:t>
            </a:r>
            <a:r>
              <a:rPr lang="fr-FR" dirty="0" err="1"/>
              <a:t>Assessment</a:t>
            </a:r>
            <a:r>
              <a:rPr lang="fr-FR" dirty="0"/>
              <a:t> </a:t>
            </a:r>
            <a:r>
              <a:rPr lang="fr-FR" dirty="0" err="1"/>
              <a:t>Proceeding</a:t>
            </a:r>
            <a:r>
              <a:rPr lang="fr-FR" dirty="0"/>
              <a:t> (S-MAP)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fr-FR" dirty="0" err="1"/>
              <a:t>Utilization</a:t>
            </a:r>
            <a:r>
              <a:rPr lang="fr-FR" dirty="0"/>
              <a:t> of more </a:t>
            </a:r>
            <a:r>
              <a:rPr lang="fr-FR" dirty="0" err="1"/>
              <a:t>granular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fr-FR" dirty="0"/>
          </a:p>
          <a:p>
            <a:pPr>
              <a:spcBef>
                <a:spcPts val="2400"/>
              </a:spcBef>
            </a:pPr>
            <a:r>
              <a:rPr lang="en-US" sz="1600" dirty="0"/>
              <a:t>Other supporting initiatives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Wildfire Mitigation Personnel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PSPS Mitigation Engineering Team</a:t>
            </a:r>
            <a:endParaRPr lang="fr-FR" dirty="0"/>
          </a:p>
          <a:p>
            <a:pPr>
              <a:spcBef>
                <a:spcPts val="600"/>
              </a:spcBef>
            </a:pPr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A68CD4-F8EF-4F74-86EE-6BBC257E0FE1}"/>
              </a:ext>
            </a:extLst>
          </p:cNvPr>
          <p:cNvGrpSpPr/>
          <p:nvPr/>
        </p:nvGrpSpPr>
        <p:grpSpPr>
          <a:xfrm>
            <a:off x="278440" y="2416841"/>
            <a:ext cx="2118575" cy="2118575"/>
            <a:chOff x="278440" y="2416841"/>
            <a:chExt cx="2118575" cy="2118575"/>
          </a:xfrm>
        </p:grpSpPr>
        <p:pic>
          <p:nvPicPr>
            <p:cNvPr id="3" name="Graphic 2" descr="Scales of justice">
              <a:extLst>
                <a:ext uri="{FF2B5EF4-FFF2-40B4-BE49-F238E27FC236}">
                  <a16:creationId xmlns:a16="http://schemas.microsoft.com/office/drawing/2014/main" id="{C932510D-B866-40A8-8F6C-61B3405C9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78440" y="2416841"/>
              <a:ext cx="2118575" cy="211857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2DD710D-44C5-4755-AF95-362BFD604A2F}"/>
                </a:ext>
              </a:extLst>
            </p:cNvPr>
            <p:cNvSpPr txBox="1"/>
            <p:nvPr/>
          </p:nvSpPr>
          <p:spPr>
            <a:xfrm flipH="1">
              <a:off x="1579502" y="3594120"/>
              <a:ext cx="7785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Cost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14DCB0-2B7A-4CB5-9A56-E50FB866A309}"/>
                </a:ext>
              </a:extLst>
            </p:cNvPr>
            <p:cNvSpPr txBox="1"/>
            <p:nvPr/>
          </p:nvSpPr>
          <p:spPr>
            <a:xfrm flipH="1">
              <a:off x="319265" y="3594119"/>
              <a:ext cx="7785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Risk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42135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hape 383"/>
          <p:cNvSpPr txBox="1">
            <a:spLocks noGrp="1"/>
          </p:cNvSpPr>
          <p:nvPr>
            <p:ph type="sldNum" sz="quarter" idx="2"/>
          </p:nvPr>
        </p:nvSpPr>
        <p:spPr>
          <a:xfrm>
            <a:off x="8677275" y="4786343"/>
            <a:ext cx="359379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C26CE374-1820-4B23-B0DD-07923BBB7A4D}" type="slidenum">
              <a:rPr lang="en-US" smtClean="0"/>
              <a:t>14</a:t>
            </a:fld>
            <a:endParaRPr/>
          </a:p>
        </p:txBody>
      </p:sp>
      <p:sp>
        <p:nvSpPr>
          <p:cNvPr id="409" name="Title 1"/>
          <p:cNvSpPr txBox="1"/>
          <p:nvPr/>
        </p:nvSpPr>
        <p:spPr>
          <a:xfrm>
            <a:off x="330200" y="190500"/>
            <a:ext cx="21209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 defTabSz="443483">
              <a:defRPr sz="21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9. EMERGENCY PLANNING &amp; PREPAREDNESS</a:t>
            </a:r>
            <a:endParaRPr/>
          </a:p>
        </p:txBody>
      </p:sp>
      <p:sp>
        <p:nvSpPr>
          <p:cNvPr id="410" name="Shape 387"/>
          <p:cNvSpPr/>
          <p:nvPr/>
        </p:nvSpPr>
        <p:spPr>
          <a:xfrm>
            <a:off x="190500" y="152400"/>
            <a:ext cx="2349500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9" name="Rectangle 2"/>
          <p:cNvSpPr txBox="1"/>
          <p:nvPr/>
        </p:nvSpPr>
        <p:spPr>
          <a:xfrm>
            <a:off x="317500" y="1409700"/>
            <a:ext cx="2133600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/>
              <a:t>Help protect the safety of SDG&amp;E’s customers, its personnel and the communities it serves</a:t>
            </a:r>
          </a:p>
        </p:txBody>
      </p:sp>
      <p:sp>
        <p:nvSpPr>
          <p:cNvPr id="420" name="Shape 397"/>
          <p:cNvSpPr/>
          <p:nvPr/>
        </p:nvSpPr>
        <p:spPr>
          <a:xfrm flipV="1">
            <a:off x="331038" y="13460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1D2BA3B-0892-4D30-A81D-A0B370E2B679}"/>
              </a:ext>
            </a:extLst>
          </p:cNvPr>
          <p:cNvSpPr txBox="1"/>
          <p:nvPr/>
        </p:nvSpPr>
        <p:spPr>
          <a:xfrm>
            <a:off x="2830093" y="503348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25" name="Shape 293">
            <a:extLst>
              <a:ext uri="{FF2B5EF4-FFF2-40B4-BE49-F238E27FC236}">
                <a16:creationId xmlns:a16="http://schemas.microsoft.com/office/drawing/2014/main" id="{69AD15DB-2D5D-4783-8A10-8D6D4FAEB02B}"/>
              </a:ext>
            </a:extLst>
          </p:cNvPr>
          <p:cNvSpPr txBox="1"/>
          <p:nvPr/>
        </p:nvSpPr>
        <p:spPr>
          <a:xfrm>
            <a:off x="3166854" y="602563"/>
            <a:ext cx="5761248" cy="3600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2000"/>
              </a:spcBef>
            </a:pPr>
            <a:r>
              <a:rPr lang="en-US" sz="1600" dirty="0"/>
              <a:t>Emergency Operations Center (EOC) Upgrades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Expansion and update of the EOC facility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Enhance planning, coordination, program development and communications 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Emergency Management Operations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Emergency management response in alignment with national emergency response standards (FEMA)</a:t>
            </a:r>
            <a:endParaRPr lang="en-US" dirty="0">
              <a:highlight>
                <a:srgbClr val="FFFF00"/>
              </a:highlight>
            </a:endParaRP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After-Action Review program</a:t>
            </a:r>
            <a:endParaRPr lang="en-US" sz="1600" dirty="0">
              <a:highlight>
                <a:srgbClr val="FFFF00"/>
              </a:highlight>
            </a:endParaRPr>
          </a:p>
          <a:p>
            <a:pPr>
              <a:spcBef>
                <a:spcPts val="2000"/>
              </a:spcBef>
            </a:pPr>
            <a:r>
              <a:rPr lang="en-US" sz="1600" dirty="0"/>
              <a:t>Customer Support During Emergencies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Customer communications and protections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Coordination with Public Safety Partners</a:t>
            </a:r>
          </a:p>
          <a:p>
            <a:pPr marL="285750" indent="-285750">
              <a:spcBef>
                <a:spcPts val="600"/>
              </a:spcBef>
              <a:buBlip>
                <a:blip r:embed="rId5"/>
              </a:buBlip>
            </a:pPr>
            <a:r>
              <a:rPr lang="en-US" dirty="0"/>
              <a:t>Year-round partnership engagement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01A669-0F4D-4E1F-9CF4-CEA5BACA5011}"/>
              </a:ext>
            </a:extLst>
          </p:cNvPr>
          <p:cNvSpPr txBox="1"/>
          <p:nvPr/>
        </p:nvSpPr>
        <p:spPr>
          <a:xfrm>
            <a:off x="2830093" y="152723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7EE7DF0-341E-47E6-A85B-367F3D72DA20}"/>
              </a:ext>
            </a:extLst>
          </p:cNvPr>
          <p:cNvSpPr txBox="1"/>
          <p:nvPr/>
        </p:nvSpPr>
        <p:spPr>
          <a:xfrm>
            <a:off x="2830093" y="2730799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3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083CEDD-0886-4AF4-AAB3-4A56F05AB1F4}"/>
              </a:ext>
            </a:extLst>
          </p:cNvPr>
          <p:cNvSpPr txBox="1"/>
          <p:nvPr/>
        </p:nvSpPr>
        <p:spPr>
          <a:xfrm>
            <a:off x="2830093" y="3490549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4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6CF90D-2351-4FFC-8168-0C7E11BEA6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46"/>
          <a:stretch/>
        </p:blipFill>
        <p:spPr>
          <a:xfrm>
            <a:off x="305623" y="2971289"/>
            <a:ext cx="2133601" cy="148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9435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4162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Shape 405"/>
          <p:cNvSpPr txBox="1">
            <a:spLocks noGrp="1"/>
          </p:cNvSpPr>
          <p:nvPr>
            <p:ph type="sldNum" sz="quarter" idx="2"/>
          </p:nvPr>
        </p:nvSpPr>
        <p:spPr>
          <a:xfrm>
            <a:off x="8686800" y="4786343"/>
            <a:ext cx="34985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46A1F382-1E42-4353-A64C-478E83D098F2}" type="slidenum">
              <a:rPr lang="en-US" smtClean="0"/>
              <a:t>15</a:t>
            </a:fld>
            <a:endParaRPr dirty="0"/>
          </a:p>
        </p:txBody>
      </p:sp>
      <p:sp>
        <p:nvSpPr>
          <p:cNvPr id="431" name="Title 1"/>
          <p:cNvSpPr txBox="1"/>
          <p:nvPr/>
        </p:nvSpPr>
        <p:spPr>
          <a:xfrm>
            <a:off x="281722" y="101600"/>
            <a:ext cx="2349500" cy="161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>
              <a:defRPr sz="22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2000"/>
              <a:t>10. </a:t>
            </a:r>
            <a:r>
              <a:rPr sz="2000"/>
              <a:t>STAKEHOLDER PARTNERSHIP &amp; COMMUNITY</a:t>
            </a:r>
          </a:p>
          <a:p>
            <a:pPr>
              <a:defRPr sz="22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/>
              <a:t>ENGAGEMENT</a:t>
            </a:r>
          </a:p>
        </p:txBody>
      </p:sp>
      <p:sp>
        <p:nvSpPr>
          <p:cNvPr id="432" name="Shape 409"/>
          <p:cNvSpPr/>
          <p:nvPr/>
        </p:nvSpPr>
        <p:spPr>
          <a:xfrm>
            <a:off x="190500" y="152400"/>
            <a:ext cx="2533382" cy="4406900"/>
          </a:xfrm>
          <a:prstGeom prst="rect">
            <a:avLst/>
          </a:prstGeom>
          <a:ln w="12700">
            <a:solidFill>
              <a:srgbClr val="FD9A00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5" name="Rectangle 2"/>
          <p:cNvSpPr txBox="1"/>
          <p:nvPr/>
        </p:nvSpPr>
        <p:spPr>
          <a:xfrm>
            <a:off x="317500" y="1752600"/>
            <a:ext cx="2133600" cy="61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Work alongside community partners to support our customers</a:t>
            </a:r>
          </a:p>
        </p:txBody>
      </p:sp>
      <p:sp>
        <p:nvSpPr>
          <p:cNvPr id="446" name="Shape 423"/>
          <p:cNvSpPr/>
          <p:nvPr/>
        </p:nvSpPr>
        <p:spPr>
          <a:xfrm flipV="1">
            <a:off x="331038" y="1688929"/>
            <a:ext cx="2057401" cy="173"/>
          </a:xfrm>
          <a:prstGeom prst="line">
            <a:avLst/>
          </a:prstGeom>
          <a:ln w="6350">
            <a:solidFill>
              <a:srgbClr val="FD9A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3399"/>
                </a:solidFill>
              </a:defRPr>
            </a:pPr>
            <a:endParaRPr/>
          </a:p>
        </p:txBody>
      </p:sp>
      <p:pic>
        <p:nvPicPr>
          <p:cNvPr id="449" name="Picture 7" descr="Picture 7"/>
          <p:cNvPicPr>
            <a:picLocks noChangeAspect="1"/>
          </p:cNvPicPr>
          <p:nvPr/>
        </p:nvPicPr>
        <p:blipFill>
          <a:blip r:embed="rId5"/>
          <a:srcRect l="8515" t="3606" r="8306" b="4664"/>
          <a:stretch>
            <a:fillRect/>
          </a:stretch>
        </p:blipFill>
        <p:spPr>
          <a:xfrm>
            <a:off x="342898" y="2427972"/>
            <a:ext cx="2050160" cy="1498602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TextBox 5"/>
          <p:cNvSpPr txBox="1"/>
          <p:nvPr/>
        </p:nvSpPr>
        <p:spPr>
          <a:xfrm>
            <a:off x="706119" y="3934522"/>
            <a:ext cx="1778002" cy="545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800" i="1">
                <a:solidFill>
                  <a:srgbClr val="34343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SDG&amp;E’s 30-minute documentary titled “Everything in our Power” provides behind-the-scenes insight into our wildfire safety efforts.</a:t>
            </a:r>
          </a:p>
        </p:txBody>
      </p:sp>
      <p:sp>
        <p:nvSpPr>
          <p:cNvPr id="451" name="Shape 428"/>
          <p:cNvSpPr/>
          <p:nvPr/>
        </p:nvSpPr>
        <p:spPr>
          <a:xfrm>
            <a:off x="355600" y="3986931"/>
            <a:ext cx="317502" cy="26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7" y="0"/>
                </a:moveTo>
                <a:cubicBezTo>
                  <a:pt x="249" y="0"/>
                  <a:pt x="0" y="296"/>
                  <a:pt x="0" y="663"/>
                </a:cubicBezTo>
                <a:lnTo>
                  <a:pt x="0" y="20939"/>
                </a:lnTo>
                <a:cubicBezTo>
                  <a:pt x="0" y="21306"/>
                  <a:pt x="249" y="21600"/>
                  <a:pt x="557" y="21600"/>
                </a:cubicBezTo>
                <a:lnTo>
                  <a:pt x="21045" y="21600"/>
                </a:lnTo>
                <a:cubicBezTo>
                  <a:pt x="21353" y="21600"/>
                  <a:pt x="21600" y="21306"/>
                  <a:pt x="21600" y="20939"/>
                </a:cubicBezTo>
                <a:lnTo>
                  <a:pt x="21600" y="657"/>
                </a:lnTo>
                <a:cubicBezTo>
                  <a:pt x="21600" y="297"/>
                  <a:pt x="21353" y="0"/>
                  <a:pt x="21045" y="0"/>
                </a:cubicBezTo>
                <a:lnTo>
                  <a:pt x="557" y="0"/>
                </a:lnTo>
                <a:close/>
                <a:moveTo>
                  <a:pt x="1733" y="1317"/>
                </a:moveTo>
                <a:lnTo>
                  <a:pt x="3352" y="1317"/>
                </a:lnTo>
                <a:lnTo>
                  <a:pt x="3352" y="3246"/>
                </a:lnTo>
                <a:lnTo>
                  <a:pt x="1733" y="3246"/>
                </a:lnTo>
                <a:lnTo>
                  <a:pt x="1733" y="1317"/>
                </a:lnTo>
                <a:close/>
                <a:moveTo>
                  <a:pt x="5863" y="1317"/>
                </a:moveTo>
                <a:lnTo>
                  <a:pt x="7482" y="1317"/>
                </a:lnTo>
                <a:lnTo>
                  <a:pt x="7482" y="3246"/>
                </a:lnTo>
                <a:lnTo>
                  <a:pt x="5863" y="3246"/>
                </a:lnTo>
                <a:lnTo>
                  <a:pt x="5863" y="1317"/>
                </a:lnTo>
                <a:close/>
                <a:moveTo>
                  <a:pt x="9993" y="1317"/>
                </a:moveTo>
                <a:lnTo>
                  <a:pt x="11612" y="1317"/>
                </a:lnTo>
                <a:lnTo>
                  <a:pt x="11612" y="3246"/>
                </a:lnTo>
                <a:lnTo>
                  <a:pt x="9993" y="3246"/>
                </a:lnTo>
                <a:lnTo>
                  <a:pt x="9993" y="1317"/>
                </a:lnTo>
                <a:close/>
                <a:moveTo>
                  <a:pt x="14123" y="1317"/>
                </a:moveTo>
                <a:lnTo>
                  <a:pt x="15742" y="1317"/>
                </a:lnTo>
                <a:lnTo>
                  <a:pt x="15742" y="3246"/>
                </a:lnTo>
                <a:lnTo>
                  <a:pt x="14123" y="3246"/>
                </a:lnTo>
                <a:lnTo>
                  <a:pt x="14123" y="1317"/>
                </a:lnTo>
                <a:close/>
                <a:moveTo>
                  <a:pt x="18253" y="1317"/>
                </a:moveTo>
                <a:lnTo>
                  <a:pt x="19872" y="1317"/>
                </a:lnTo>
                <a:lnTo>
                  <a:pt x="19872" y="3246"/>
                </a:lnTo>
                <a:lnTo>
                  <a:pt x="18253" y="3246"/>
                </a:lnTo>
                <a:lnTo>
                  <a:pt x="18253" y="1317"/>
                </a:lnTo>
                <a:close/>
                <a:moveTo>
                  <a:pt x="1733" y="4563"/>
                </a:moveTo>
                <a:lnTo>
                  <a:pt x="19872" y="4563"/>
                </a:lnTo>
                <a:lnTo>
                  <a:pt x="19872" y="17031"/>
                </a:lnTo>
                <a:lnTo>
                  <a:pt x="1733" y="17031"/>
                </a:lnTo>
                <a:lnTo>
                  <a:pt x="1733" y="4563"/>
                </a:lnTo>
                <a:close/>
                <a:moveTo>
                  <a:pt x="1733" y="18348"/>
                </a:moveTo>
                <a:lnTo>
                  <a:pt x="3352" y="18348"/>
                </a:lnTo>
                <a:lnTo>
                  <a:pt x="3352" y="20276"/>
                </a:lnTo>
                <a:lnTo>
                  <a:pt x="1733" y="20276"/>
                </a:lnTo>
                <a:lnTo>
                  <a:pt x="1733" y="18348"/>
                </a:lnTo>
                <a:close/>
                <a:moveTo>
                  <a:pt x="5863" y="18348"/>
                </a:moveTo>
                <a:lnTo>
                  <a:pt x="7482" y="18348"/>
                </a:lnTo>
                <a:lnTo>
                  <a:pt x="7482" y="20276"/>
                </a:lnTo>
                <a:lnTo>
                  <a:pt x="5863" y="20276"/>
                </a:lnTo>
                <a:lnTo>
                  <a:pt x="5863" y="18348"/>
                </a:lnTo>
                <a:close/>
                <a:moveTo>
                  <a:pt x="9993" y="18348"/>
                </a:moveTo>
                <a:lnTo>
                  <a:pt x="11612" y="18348"/>
                </a:lnTo>
                <a:lnTo>
                  <a:pt x="11612" y="20276"/>
                </a:lnTo>
                <a:lnTo>
                  <a:pt x="9993" y="20276"/>
                </a:lnTo>
                <a:lnTo>
                  <a:pt x="9993" y="18348"/>
                </a:lnTo>
                <a:close/>
                <a:moveTo>
                  <a:pt x="14123" y="18348"/>
                </a:moveTo>
                <a:lnTo>
                  <a:pt x="15742" y="18348"/>
                </a:lnTo>
                <a:lnTo>
                  <a:pt x="15742" y="20276"/>
                </a:lnTo>
                <a:lnTo>
                  <a:pt x="14123" y="20276"/>
                </a:lnTo>
                <a:lnTo>
                  <a:pt x="14123" y="18348"/>
                </a:lnTo>
                <a:close/>
                <a:moveTo>
                  <a:pt x="18253" y="18348"/>
                </a:moveTo>
                <a:lnTo>
                  <a:pt x="19872" y="18348"/>
                </a:lnTo>
                <a:lnTo>
                  <a:pt x="19872" y="20276"/>
                </a:lnTo>
                <a:lnTo>
                  <a:pt x="18253" y="20276"/>
                </a:lnTo>
                <a:lnTo>
                  <a:pt x="18253" y="18348"/>
                </a:lnTo>
                <a:close/>
              </a:path>
            </a:pathLst>
          </a:custGeom>
          <a:solidFill>
            <a:srgbClr val="4D4D4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ACFA7C7-E167-4069-8B5A-D586E9FA67D0}"/>
              </a:ext>
            </a:extLst>
          </p:cNvPr>
          <p:cNvSpPr txBox="1"/>
          <p:nvPr/>
        </p:nvSpPr>
        <p:spPr>
          <a:xfrm>
            <a:off x="2937739" y="596871"/>
            <a:ext cx="279400" cy="591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7" name="Shape 293">
            <a:extLst>
              <a:ext uri="{FF2B5EF4-FFF2-40B4-BE49-F238E27FC236}">
                <a16:creationId xmlns:a16="http://schemas.microsoft.com/office/drawing/2014/main" id="{98E8AB0B-8C34-4E25-B9F5-997282C8D987}"/>
              </a:ext>
            </a:extLst>
          </p:cNvPr>
          <p:cNvSpPr txBox="1"/>
          <p:nvPr/>
        </p:nvSpPr>
        <p:spPr>
          <a:xfrm>
            <a:off x="3270518" y="697149"/>
            <a:ext cx="5542444" cy="3359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spcBef>
                <a:spcPts val="2400"/>
              </a:spcBef>
            </a:pPr>
            <a:r>
              <a:rPr lang="en-US" sz="1600"/>
              <a:t>Community Outreach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>
                <a:sym typeface="Calibri"/>
              </a:rPr>
              <a:t>Support nonprofit organizations whose programs promote </a:t>
            </a:r>
            <a:br>
              <a:rPr lang="en-US">
                <a:sym typeface="Calibri"/>
              </a:rPr>
            </a:br>
            <a:r>
              <a:rPr lang="en-US">
                <a:sym typeface="Calibri"/>
              </a:rPr>
              <a:t>emergency preparedness and safety</a:t>
            </a:r>
            <a:endParaRPr lang="en-US"/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Continue to host open houses and fair events</a:t>
            </a:r>
          </a:p>
          <a:p>
            <a:pPr>
              <a:spcBef>
                <a:spcPts val="2000"/>
              </a:spcBef>
            </a:pPr>
            <a:r>
              <a:rPr lang="en-US" sz="1600"/>
              <a:t>Best Practice Sharing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Knowledge sharing tours of the EOC and weather center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Best practice sharing with other utilities and countries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Several events planned for 2020</a:t>
            </a:r>
          </a:p>
          <a:p>
            <a:pPr>
              <a:spcBef>
                <a:spcPts val="2000"/>
              </a:spcBef>
            </a:pPr>
            <a:r>
              <a:rPr lang="en-US" sz="1600"/>
              <a:t>Cooperation with First Responders 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Fire Coordination is a direct link between SDG&amp;E and First Responders</a:t>
            </a:r>
          </a:p>
          <a:p>
            <a:pPr marL="285750" indent="-285750">
              <a:spcBef>
                <a:spcPts val="600"/>
              </a:spcBef>
              <a:buBlip>
                <a:blip r:embed="rId6"/>
              </a:buBlip>
            </a:pPr>
            <a:r>
              <a:rPr lang="en-US"/>
              <a:t>Year-round engagement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0317C2D-79B9-4EAD-ADCA-75CC08711E99}"/>
              </a:ext>
            </a:extLst>
          </p:cNvPr>
          <p:cNvSpPr txBox="1"/>
          <p:nvPr/>
        </p:nvSpPr>
        <p:spPr>
          <a:xfrm>
            <a:off x="2937739" y="1812835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B9A7360-1FDB-4A84-A338-6D1BD8E3DF04}"/>
              </a:ext>
            </a:extLst>
          </p:cNvPr>
          <p:cNvSpPr txBox="1"/>
          <p:nvPr/>
        </p:nvSpPr>
        <p:spPr>
          <a:xfrm>
            <a:off x="2937739" y="3097823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0A22FA2-C201-4949-AF0D-B17A577F71E9}"/>
              </a:ext>
            </a:extLst>
          </p:cNvPr>
          <p:cNvSpPr txBox="1"/>
          <p:nvPr/>
        </p:nvSpPr>
        <p:spPr>
          <a:xfrm>
            <a:off x="2937739" y="3666224"/>
            <a:ext cx="279400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3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40269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6301"/>
            <a:ext cx="9144000" cy="457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503" y="158750"/>
            <a:ext cx="774599" cy="438121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hape 257"/>
          <p:cNvSpPr/>
          <p:nvPr/>
        </p:nvSpPr>
        <p:spPr>
          <a:xfrm>
            <a:off x="0" y="914399"/>
            <a:ext cx="7645400" cy="794577"/>
          </a:xfrm>
          <a:prstGeom prst="rect">
            <a:avLst/>
          </a:prstGeom>
          <a:solidFill>
            <a:srgbClr val="FD9A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1" name="Title 1"/>
          <p:cNvSpPr txBox="1"/>
          <p:nvPr/>
        </p:nvSpPr>
        <p:spPr>
          <a:xfrm>
            <a:off x="678862" y="368300"/>
            <a:ext cx="7086600" cy="596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228600">
              <a:defRPr sz="2500" b="1">
                <a:solidFill>
                  <a:srgbClr val="FD9A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2020 WMP CONCLUSION</a:t>
            </a:r>
            <a:endParaRPr dirty="0"/>
          </a:p>
        </p:txBody>
      </p:sp>
      <p:sp>
        <p:nvSpPr>
          <p:cNvPr id="283" name="Shape 260"/>
          <p:cNvSpPr txBox="1"/>
          <p:nvPr/>
        </p:nvSpPr>
        <p:spPr>
          <a:xfrm>
            <a:off x="1028700" y="1893254"/>
            <a:ext cx="6229350" cy="2595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Lessons learned from 2019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Situational awareness improved by advanced weather stations and artificial intelligence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System hardening is leveraging increased undergrounding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New LTE communication network will enhance system protection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Enhanced strategies to mitigate the customer impacts of PSPS</a:t>
            </a:r>
          </a:p>
          <a:p>
            <a:pPr>
              <a:lnSpc>
                <a:spcPct val="160000"/>
              </a:lnSpc>
              <a:spcBef>
                <a:spcPts val="1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Increased collaboration with community partners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0D5479-7EC5-491D-BDBC-45E9B16D266D}"/>
              </a:ext>
            </a:extLst>
          </p:cNvPr>
          <p:cNvGrpSpPr/>
          <p:nvPr/>
        </p:nvGrpSpPr>
        <p:grpSpPr>
          <a:xfrm>
            <a:off x="622300" y="1918062"/>
            <a:ext cx="317500" cy="355600"/>
            <a:chOff x="622300" y="1993900"/>
            <a:chExt cx="317500" cy="355600"/>
          </a:xfrm>
        </p:grpSpPr>
        <p:sp>
          <p:nvSpPr>
            <p:cNvPr id="282" name="Shape 259"/>
            <p:cNvSpPr/>
            <p:nvPr/>
          </p:nvSpPr>
          <p:spPr>
            <a:xfrm>
              <a:off x="622300" y="2019300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89" name="Title 1"/>
            <p:cNvSpPr txBox="1"/>
            <p:nvPr/>
          </p:nvSpPr>
          <p:spPr>
            <a:xfrm>
              <a:off x="711200" y="1993900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5FE509-7550-4490-A00B-3A6A639EF801}"/>
              </a:ext>
            </a:extLst>
          </p:cNvPr>
          <p:cNvGrpSpPr/>
          <p:nvPr/>
        </p:nvGrpSpPr>
        <p:grpSpPr>
          <a:xfrm>
            <a:off x="622300" y="2367446"/>
            <a:ext cx="317500" cy="355600"/>
            <a:chOff x="622300" y="2425700"/>
            <a:chExt cx="317500" cy="355600"/>
          </a:xfrm>
        </p:grpSpPr>
        <p:sp>
          <p:nvSpPr>
            <p:cNvPr id="284" name="Shape 261"/>
            <p:cNvSpPr/>
            <p:nvPr/>
          </p:nvSpPr>
          <p:spPr>
            <a:xfrm>
              <a:off x="622300" y="2451100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0" name="Title 1"/>
            <p:cNvSpPr txBox="1"/>
            <p:nvPr/>
          </p:nvSpPr>
          <p:spPr>
            <a:xfrm>
              <a:off x="723900" y="2425700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75BD0D4-E821-4CAC-94DF-9E55D2A0674E}"/>
              </a:ext>
            </a:extLst>
          </p:cNvPr>
          <p:cNvGrpSpPr/>
          <p:nvPr/>
        </p:nvGrpSpPr>
        <p:grpSpPr>
          <a:xfrm>
            <a:off x="622300" y="2820738"/>
            <a:ext cx="317500" cy="355600"/>
            <a:chOff x="622300" y="2870200"/>
            <a:chExt cx="317500" cy="355600"/>
          </a:xfrm>
        </p:grpSpPr>
        <p:sp>
          <p:nvSpPr>
            <p:cNvPr id="285" name="Shape 262"/>
            <p:cNvSpPr/>
            <p:nvPr/>
          </p:nvSpPr>
          <p:spPr>
            <a:xfrm>
              <a:off x="622300" y="2891204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1" name="Title 1"/>
            <p:cNvSpPr txBox="1"/>
            <p:nvPr/>
          </p:nvSpPr>
          <p:spPr>
            <a:xfrm>
              <a:off x="723900" y="2870200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8599CA2-0AD1-4831-9AF4-C603E302AF19}"/>
              </a:ext>
            </a:extLst>
          </p:cNvPr>
          <p:cNvGrpSpPr/>
          <p:nvPr/>
        </p:nvGrpSpPr>
        <p:grpSpPr>
          <a:xfrm>
            <a:off x="622300" y="3252538"/>
            <a:ext cx="317500" cy="355600"/>
            <a:chOff x="622300" y="3302000"/>
            <a:chExt cx="317500" cy="355600"/>
          </a:xfrm>
        </p:grpSpPr>
        <p:sp>
          <p:nvSpPr>
            <p:cNvPr id="286" name="Shape 263"/>
            <p:cNvSpPr/>
            <p:nvPr/>
          </p:nvSpPr>
          <p:spPr>
            <a:xfrm>
              <a:off x="622300" y="3327400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2" name="Title 1"/>
            <p:cNvSpPr txBox="1"/>
            <p:nvPr/>
          </p:nvSpPr>
          <p:spPr>
            <a:xfrm>
              <a:off x="711543" y="3302000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04CF35-EE53-4515-BD3D-CFEB19417B34}"/>
              </a:ext>
            </a:extLst>
          </p:cNvPr>
          <p:cNvGrpSpPr/>
          <p:nvPr/>
        </p:nvGrpSpPr>
        <p:grpSpPr>
          <a:xfrm>
            <a:off x="622300" y="3705830"/>
            <a:ext cx="317500" cy="355600"/>
            <a:chOff x="622300" y="3750896"/>
            <a:chExt cx="317500" cy="355600"/>
          </a:xfrm>
        </p:grpSpPr>
        <p:sp>
          <p:nvSpPr>
            <p:cNvPr id="287" name="Shape 264"/>
            <p:cNvSpPr/>
            <p:nvPr/>
          </p:nvSpPr>
          <p:spPr>
            <a:xfrm>
              <a:off x="622300" y="3771900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3" name="Title 1"/>
            <p:cNvSpPr txBox="1"/>
            <p:nvPr/>
          </p:nvSpPr>
          <p:spPr>
            <a:xfrm>
              <a:off x="715939" y="3750896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304" name="Rectangle 2"/>
          <p:cNvSpPr txBox="1"/>
          <p:nvPr/>
        </p:nvSpPr>
        <p:spPr>
          <a:xfrm>
            <a:off x="1028700" y="1066614"/>
            <a:ext cx="642620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200"/>
              </a:spcBef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400" dirty="0">
                <a:solidFill>
                  <a:schemeClr val="bg1"/>
                </a:solidFill>
              </a:rPr>
              <a:t>SDG&amp;E’s 2020 WMP includes 65 activities to reduce wildfire risk while mitigating the impacts of PSPS to customers</a:t>
            </a:r>
            <a:endParaRPr sz="14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8C66CB-5E09-4BDE-8E8F-F1AFB68B06A3}"/>
              </a:ext>
            </a:extLst>
          </p:cNvPr>
          <p:cNvGrpSpPr/>
          <p:nvPr/>
        </p:nvGrpSpPr>
        <p:grpSpPr>
          <a:xfrm>
            <a:off x="626208" y="4146422"/>
            <a:ext cx="317500" cy="355600"/>
            <a:chOff x="635000" y="4182696"/>
            <a:chExt cx="317500" cy="355600"/>
          </a:xfrm>
        </p:grpSpPr>
        <p:sp>
          <p:nvSpPr>
            <p:cNvPr id="30" name="Shape 271">
              <a:extLst>
                <a:ext uri="{FF2B5EF4-FFF2-40B4-BE49-F238E27FC236}">
                  <a16:creationId xmlns:a16="http://schemas.microsoft.com/office/drawing/2014/main" id="{716FEE8C-2A17-42A5-A0EC-F6885BFA9FCF}"/>
                </a:ext>
              </a:extLst>
            </p:cNvPr>
            <p:cNvSpPr/>
            <p:nvPr/>
          </p:nvSpPr>
          <p:spPr>
            <a:xfrm>
              <a:off x="635000" y="4212492"/>
              <a:ext cx="317500" cy="317500"/>
            </a:xfrm>
            <a:prstGeom prst="ellipse">
              <a:avLst/>
            </a:prstGeom>
            <a:solidFill>
              <a:srgbClr val="FD9A00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F6D72B44-AD15-49A0-A2A6-92F111AF0EDA}"/>
                </a:ext>
              </a:extLst>
            </p:cNvPr>
            <p:cNvSpPr txBox="1"/>
            <p:nvPr/>
          </p:nvSpPr>
          <p:spPr>
            <a:xfrm>
              <a:off x="727808" y="4182696"/>
              <a:ext cx="152400" cy="3556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 anchor="ctr">
              <a:normAutofit/>
            </a:bodyPr>
            <a:lstStyle>
              <a:lvl1pPr>
                <a:defRPr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sp>
        <p:nvSpPr>
          <p:cNvPr id="39" name="Shape 405">
            <a:extLst>
              <a:ext uri="{FF2B5EF4-FFF2-40B4-BE49-F238E27FC236}">
                <a16:creationId xmlns:a16="http://schemas.microsoft.com/office/drawing/2014/main" id="{C2FA9536-ACF0-403E-AD50-49DE396DED8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686800" y="4786343"/>
            <a:ext cx="349854" cy="2642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46A1F382-1E42-4353-A64C-478E83D098F2}" type="slidenum">
              <a:rPr lang="en-US" smtClean="0"/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392117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193D5"/>
      </a:accent1>
      <a:accent2>
        <a:srgbClr val="41AEE0"/>
      </a:accent2>
      <a:accent3>
        <a:srgbClr val="80C9EA"/>
      </a:accent3>
      <a:accent4>
        <a:srgbClr val="BFE4F4"/>
      </a:accent4>
      <a:accent5>
        <a:srgbClr val="8C8A8C"/>
      </a:accent5>
      <a:accent6>
        <a:srgbClr val="B3B1B3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399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2F9CD4F097CB4EA7B9945E6BDC6DA7" ma:contentTypeVersion="12" ma:contentTypeDescription="Create a new document." ma:contentTypeScope="" ma:versionID="1925c5ec5e465b78860b889686b444ce">
  <xsd:schema xmlns:xsd="http://www.w3.org/2001/XMLSchema" xmlns:xs="http://www.w3.org/2001/XMLSchema" xmlns:p="http://schemas.microsoft.com/office/2006/metadata/properties" xmlns:ns3="1a128ecf-b55d-4bc7-970b-0cf25319f7f6" xmlns:ns4="5d37121d-b2b7-4f44-9370-30c11e36351e" targetNamespace="http://schemas.microsoft.com/office/2006/metadata/properties" ma:root="true" ma:fieldsID="231127a6fa0dfe01464b46beaa1a3afa" ns3:_="" ns4:_="">
    <xsd:import namespace="1a128ecf-b55d-4bc7-970b-0cf25319f7f6"/>
    <xsd:import namespace="5d37121d-b2b7-4f44-9370-30c11e3635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128ecf-b55d-4bc7-970b-0cf25319f7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37121d-b2b7-4f44-9370-30c11e36351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1545A6-41BF-45C5-8F00-58F3D3CD40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A639D6-D5F9-4CE4-826B-18BB6D387D2C}">
  <ds:schemaRefs>
    <ds:schemaRef ds:uri="1a128ecf-b55d-4bc7-970b-0cf25319f7f6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5d37121d-b2b7-4f44-9370-30c11e36351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950F54C-F2EB-4365-B333-6CA2638A7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128ecf-b55d-4bc7-970b-0cf25319f7f6"/>
    <ds:schemaRef ds:uri="5d37121d-b2b7-4f44-9370-30c11e3635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1168</Words>
  <Application>Microsoft Office PowerPoint</Application>
  <PresentationFormat>On-screen Show (16:9)</PresentationFormat>
  <Paragraphs>285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 Black</vt:lpstr>
      <vt:lpstr>Arial</vt:lpstr>
      <vt:lpstr>Calibri Light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2020.02.18_2020 WMP Worshop</dc:title>
  <dc:creator>Newell, Penney</dc:creator>
  <cp:lastModifiedBy>Raagas, Kirstie</cp:lastModifiedBy>
  <cp:revision>134</cp:revision>
  <cp:lastPrinted>2020-01-29T20:43:31Z</cp:lastPrinted>
  <dcterms:modified xsi:type="dcterms:W3CDTF">2020-02-14T05:08:11Z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0x010100D62F9CD4F097CB4EA7B9945E6BDC6DA7</vt:lpwstr>
  </property>
</Properties>
</file>