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17"/>
  </p:notesMasterIdLst>
  <p:sldIdLst>
    <p:sldId id="256" r:id="rId2"/>
    <p:sldId id="274" r:id="rId3"/>
    <p:sldId id="266" r:id="rId4"/>
    <p:sldId id="275" r:id="rId5"/>
    <p:sldId id="280" r:id="rId6"/>
    <p:sldId id="283" r:id="rId7"/>
    <p:sldId id="284" r:id="rId8"/>
    <p:sldId id="285" r:id="rId9"/>
    <p:sldId id="282" r:id="rId10"/>
    <p:sldId id="279" r:id="rId11"/>
    <p:sldId id="268" r:id="rId12"/>
    <p:sldId id="267" r:id="rId13"/>
    <p:sldId id="270" r:id="rId14"/>
    <p:sldId id="272" r:id="rId15"/>
    <p:sldId id="281" r:id="rId16"/>
  </p:sldIdLst>
  <p:sldSz cx="9144000" cy="6858000" type="screen4x3"/>
  <p:notesSz cx="6858000" cy="9144000"/>
  <p:defaultText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rreth, Allen" initials="BA" lastIdx="1" clrIdx="0">
    <p:extLst>
      <p:ext uri="{19B8F6BF-5375-455C-9EA6-DF929625EA0E}">
        <p15:presenceInfo xmlns:p15="http://schemas.microsoft.com/office/powerpoint/2012/main" userId="Berreth, Alle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940" autoAdjust="0"/>
    <p:restoredTop sz="69045" autoAdjust="0"/>
  </p:normalViewPr>
  <p:slideViewPr>
    <p:cSldViewPr snapToGrid="0" snapToObjects="1">
      <p:cViewPr varScale="1">
        <p:scale>
          <a:sx n="75" d="100"/>
          <a:sy n="75" d="100"/>
        </p:scale>
        <p:origin x="69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385069-1AF3-43ED-81B8-A4A7B4EA011B}" type="doc">
      <dgm:prSet loTypeId="urn:microsoft.com/office/officeart/2005/8/layout/chevron1" loCatId="process" qsTypeId="urn:microsoft.com/office/officeart/2005/8/quickstyle/simple1" qsCatId="simple" csTypeId="urn:microsoft.com/office/officeart/2005/8/colors/accent1_2" csCatId="accent1" phldr="1"/>
      <dgm:spPr/>
    </dgm:pt>
    <dgm:pt modelId="{DF54AB7D-7F1A-4A1D-AD11-ACC04A32FF3E}">
      <dgm:prSet phldrT="[Text]"/>
      <dgm:spPr/>
      <dgm:t>
        <a:bodyPr/>
        <a:lstStyle/>
        <a:p>
          <a:r>
            <a:rPr lang="en-US" dirty="0" smtClean="0"/>
            <a:t>Greater Resilience/Fewer Fault Events</a:t>
          </a:r>
          <a:endParaRPr lang="en-US" dirty="0"/>
        </a:p>
      </dgm:t>
    </dgm:pt>
    <dgm:pt modelId="{06D479CA-7A4E-4450-8F7E-C33718630624}" type="parTrans" cxnId="{46E8FE32-CE72-4154-BAA9-6C54B5750833}">
      <dgm:prSet/>
      <dgm:spPr/>
      <dgm:t>
        <a:bodyPr/>
        <a:lstStyle/>
        <a:p>
          <a:endParaRPr lang="en-US"/>
        </a:p>
      </dgm:t>
    </dgm:pt>
    <dgm:pt modelId="{05CFDE27-9559-4095-B42C-FD72A880855D}" type="sibTrans" cxnId="{46E8FE32-CE72-4154-BAA9-6C54B5750833}">
      <dgm:prSet/>
      <dgm:spPr/>
      <dgm:t>
        <a:bodyPr/>
        <a:lstStyle/>
        <a:p>
          <a:endParaRPr lang="en-US"/>
        </a:p>
      </dgm:t>
    </dgm:pt>
    <dgm:pt modelId="{DC2AF005-00C8-4238-AA5D-F5B1A12B1B34}">
      <dgm:prSet phldrT="[Text]"/>
      <dgm:spPr/>
      <dgm:t>
        <a:bodyPr/>
        <a:lstStyle/>
        <a:p>
          <a:r>
            <a:rPr lang="en-US" dirty="0" smtClean="0"/>
            <a:t>Rapid Fault Response</a:t>
          </a:r>
          <a:endParaRPr lang="en-US" dirty="0"/>
        </a:p>
      </dgm:t>
    </dgm:pt>
    <dgm:pt modelId="{AAB263C5-8BF9-452D-AE3F-F441CD150FAD}" type="parTrans" cxnId="{2ADC9C35-1FDB-414E-AA86-B18291BDC2C2}">
      <dgm:prSet/>
      <dgm:spPr/>
      <dgm:t>
        <a:bodyPr/>
        <a:lstStyle/>
        <a:p>
          <a:endParaRPr lang="en-US"/>
        </a:p>
      </dgm:t>
    </dgm:pt>
    <dgm:pt modelId="{9F5C994B-3F4F-4EE3-BE92-E27C4ED7DC26}" type="sibTrans" cxnId="{2ADC9C35-1FDB-414E-AA86-B18291BDC2C2}">
      <dgm:prSet/>
      <dgm:spPr/>
      <dgm:t>
        <a:bodyPr/>
        <a:lstStyle/>
        <a:p>
          <a:endParaRPr lang="en-US"/>
        </a:p>
      </dgm:t>
    </dgm:pt>
    <dgm:pt modelId="{78020F9B-0198-4328-91DE-586B2AB5D79A}">
      <dgm:prSet phldrT="[Text]"/>
      <dgm:spPr/>
      <dgm:t>
        <a:bodyPr/>
        <a:lstStyle/>
        <a:p>
          <a:r>
            <a:rPr lang="en-US" dirty="0" smtClean="0"/>
            <a:t>Prompt &amp; Strategic Operations</a:t>
          </a:r>
          <a:endParaRPr lang="en-US" dirty="0"/>
        </a:p>
      </dgm:t>
    </dgm:pt>
    <dgm:pt modelId="{ADC56FD3-8A0D-41CE-993B-B4F920DC73EB}" type="parTrans" cxnId="{57FBA519-E431-4726-8CE9-1AEB11C23537}">
      <dgm:prSet/>
      <dgm:spPr/>
      <dgm:t>
        <a:bodyPr/>
        <a:lstStyle/>
        <a:p>
          <a:endParaRPr lang="en-US"/>
        </a:p>
      </dgm:t>
    </dgm:pt>
    <dgm:pt modelId="{00D48607-5C56-4AA7-ACE2-B4B7052A26C7}" type="sibTrans" cxnId="{57FBA519-E431-4726-8CE9-1AEB11C23537}">
      <dgm:prSet/>
      <dgm:spPr/>
      <dgm:t>
        <a:bodyPr/>
        <a:lstStyle/>
        <a:p>
          <a:endParaRPr lang="en-US"/>
        </a:p>
      </dgm:t>
    </dgm:pt>
    <dgm:pt modelId="{EB02C660-B441-4E26-8E6E-91FC3AEE61E2}" type="pres">
      <dgm:prSet presAssocID="{A9385069-1AF3-43ED-81B8-A4A7B4EA011B}" presName="Name0" presStyleCnt="0">
        <dgm:presLayoutVars>
          <dgm:dir/>
          <dgm:animLvl val="lvl"/>
          <dgm:resizeHandles val="exact"/>
        </dgm:presLayoutVars>
      </dgm:prSet>
      <dgm:spPr/>
    </dgm:pt>
    <dgm:pt modelId="{F5CB9D07-B492-4C7F-9224-E1F5B08A2D47}" type="pres">
      <dgm:prSet presAssocID="{DF54AB7D-7F1A-4A1D-AD11-ACC04A32FF3E}" presName="parTxOnly" presStyleLbl="node1" presStyleIdx="0" presStyleCnt="3" custLinFactY="-8820" custLinFactNeighborX="821" custLinFactNeighborY="-100000">
        <dgm:presLayoutVars>
          <dgm:chMax val="0"/>
          <dgm:chPref val="0"/>
          <dgm:bulletEnabled val="1"/>
        </dgm:presLayoutVars>
      </dgm:prSet>
      <dgm:spPr/>
      <dgm:t>
        <a:bodyPr/>
        <a:lstStyle/>
        <a:p>
          <a:endParaRPr lang="en-US"/>
        </a:p>
      </dgm:t>
    </dgm:pt>
    <dgm:pt modelId="{6E3D8CD6-08F1-4265-B5B5-E4B226B78086}" type="pres">
      <dgm:prSet presAssocID="{05CFDE27-9559-4095-B42C-FD72A880855D}" presName="parTxOnlySpace" presStyleCnt="0"/>
      <dgm:spPr/>
    </dgm:pt>
    <dgm:pt modelId="{D7165330-3530-4ADC-A1ED-BD0BF0D2043B}" type="pres">
      <dgm:prSet presAssocID="{DC2AF005-00C8-4238-AA5D-F5B1A12B1B34}" presName="parTxOnly" presStyleLbl="node1" presStyleIdx="1" presStyleCnt="3" custLinFactY="-8820" custLinFactNeighborX="821" custLinFactNeighborY="-100000">
        <dgm:presLayoutVars>
          <dgm:chMax val="0"/>
          <dgm:chPref val="0"/>
          <dgm:bulletEnabled val="1"/>
        </dgm:presLayoutVars>
      </dgm:prSet>
      <dgm:spPr/>
      <dgm:t>
        <a:bodyPr/>
        <a:lstStyle/>
        <a:p>
          <a:endParaRPr lang="en-US"/>
        </a:p>
      </dgm:t>
    </dgm:pt>
    <dgm:pt modelId="{2780A045-0230-4DE8-8CF1-D9FFBC365B3A}" type="pres">
      <dgm:prSet presAssocID="{9F5C994B-3F4F-4EE3-BE92-E27C4ED7DC26}" presName="parTxOnlySpace" presStyleCnt="0"/>
      <dgm:spPr/>
    </dgm:pt>
    <dgm:pt modelId="{0C33AA16-ED4C-424F-ACCB-8C796BADE16C}" type="pres">
      <dgm:prSet presAssocID="{78020F9B-0198-4328-91DE-586B2AB5D79A}" presName="parTxOnly" presStyleLbl="node1" presStyleIdx="2" presStyleCnt="3" custLinFactY="-8820" custLinFactNeighborX="821" custLinFactNeighborY="-100000">
        <dgm:presLayoutVars>
          <dgm:chMax val="0"/>
          <dgm:chPref val="0"/>
          <dgm:bulletEnabled val="1"/>
        </dgm:presLayoutVars>
      </dgm:prSet>
      <dgm:spPr/>
      <dgm:t>
        <a:bodyPr/>
        <a:lstStyle/>
        <a:p>
          <a:endParaRPr lang="en-US"/>
        </a:p>
      </dgm:t>
    </dgm:pt>
  </dgm:ptLst>
  <dgm:cxnLst>
    <dgm:cxn modelId="{46E8FE32-CE72-4154-BAA9-6C54B5750833}" srcId="{A9385069-1AF3-43ED-81B8-A4A7B4EA011B}" destId="{DF54AB7D-7F1A-4A1D-AD11-ACC04A32FF3E}" srcOrd="0" destOrd="0" parTransId="{06D479CA-7A4E-4450-8F7E-C33718630624}" sibTransId="{05CFDE27-9559-4095-B42C-FD72A880855D}"/>
    <dgm:cxn modelId="{D1D39DBB-4058-484F-9B12-7D664963C5AE}" type="presOf" srcId="{DC2AF005-00C8-4238-AA5D-F5B1A12B1B34}" destId="{D7165330-3530-4ADC-A1ED-BD0BF0D2043B}" srcOrd="0" destOrd="0" presId="urn:microsoft.com/office/officeart/2005/8/layout/chevron1"/>
    <dgm:cxn modelId="{8988C1E8-AC2C-4064-AEB4-375A5BE5853B}" type="presOf" srcId="{78020F9B-0198-4328-91DE-586B2AB5D79A}" destId="{0C33AA16-ED4C-424F-ACCB-8C796BADE16C}" srcOrd="0" destOrd="0" presId="urn:microsoft.com/office/officeart/2005/8/layout/chevron1"/>
    <dgm:cxn modelId="{BDB7DB06-6E47-49E0-8484-389D5C301DEE}" type="presOf" srcId="{DF54AB7D-7F1A-4A1D-AD11-ACC04A32FF3E}" destId="{F5CB9D07-B492-4C7F-9224-E1F5B08A2D47}" srcOrd="0" destOrd="0" presId="urn:microsoft.com/office/officeart/2005/8/layout/chevron1"/>
    <dgm:cxn modelId="{2ADC9C35-1FDB-414E-AA86-B18291BDC2C2}" srcId="{A9385069-1AF3-43ED-81B8-A4A7B4EA011B}" destId="{DC2AF005-00C8-4238-AA5D-F5B1A12B1B34}" srcOrd="1" destOrd="0" parTransId="{AAB263C5-8BF9-452D-AE3F-F441CD150FAD}" sibTransId="{9F5C994B-3F4F-4EE3-BE92-E27C4ED7DC26}"/>
    <dgm:cxn modelId="{F850761C-F21D-4D10-8AB8-05938648EACC}" type="presOf" srcId="{A9385069-1AF3-43ED-81B8-A4A7B4EA011B}" destId="{EB02C660-B441-4E26-8E6E-91FC3AEE61E2}" srcOrd="0" destOrd="0" presId="urn:microsoft.com/office/officeart/2005/8/layout/chevron1"/>
    <dgm:cxn modelId="{57FBA519-E431-4726-8CE9-1AEB11C23537}" srcId="{A9385069-1AF3-43ED-81B8-A4A7B4EA011B}" destId="{78020F9B-0198-4328-91DE-586B2AB5D79A}" srcOrd="2" destOrd="0" parTransId="{ADC56FD3-8A0D-41CE-993B-B4F920DC73EB}" sibTransId="{00D48607-5C56-4AA7-ACE2-B4B7052A26C7}"/>
    <dgm:cxn modelId="{51B67FCF-5F88-4D6B-8565-00FF0A77560C}" type="presParOf" srcId="{EB02C660-B441-4E26-8E6E-91FC3AEE61E2}" destId="{F5CB9D07-B492-4C7F-9224-E1F5B08A2D47}" srcOrd="0" destOrd="0" presId="urn:microsoft.com/office/officeart/2005/8/layout/chevron1"/>
    <dgm:cxn modelId="{3ACDD73D-87C5-4801-804B-3E014312D37F}" type="presParOf" srcId="{EB02C660-B441-4E26-8E6E-91FC3AEE61E2}" destId="{6E3D8CD6-08F1-4265-B5B5-E4B226B78086}" srcOrd="1" destOrd="0" presId="urn:microsoft.com/office/officeart/2005/8/layout/chevron1"/>
    <dgm:cxn modelId="{76228FDA-D1D6-4BE4-ACC8-8CFBF57FAB0E}" type="presParOf" srcId="{EB02C660-B441-4E26-8E6E-91FC3AEE61E2}" destId="{D7165330-3530-4ADC-A1ED-BD0BF0D2043B}" srcOrd="2" destOrd="0" presId="urn:microsoft.com/office/officeart/2005/8/layout/chevron1"/>
    <dgm:cxn modelId="{C255C4ED-2EC7-4921-8788-E5B0A0C53467}" type="presParOf" srcId="{EB02C660-B441-4E26-8E6E-91FC3AEE61E2}" destId="{2780A045-0230-4DE8-8CF1-D9FFBC365B3A}" srcOrd="3" destOrd="0" presId="urn:microsoft.com/office/officeart/2005/8/layout/chevron1"/>
    <dgm:cxn modelId="{BEC0B551-7017-4A02-A490-49BB7FAB3449}" type="presParOf" srcId="{EB02C660-B441-4E26-8E6E-91FC3AEE61E2}" destId="{0C33AA16-ED4C-424F-ACCB-8C796BADE16C}"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481AD4-2A35-AA49-A753-199E3A924442}" type="datetimeFigureOut">
              <a:rPr lang="en-US" smtClean="0"/>
              <a:t>2/17/2020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92F98C-D5E9-8A4D-8E29-B1F419A5A3A4}" type="slidenum">
              <a:rPr lang="en-US" smtClean="0"/>
              <a:t>‹#›</a:t>
            </a:fld>
            <a:endParaRPr lang="en-US"/>
          </a:p>
        </p:txBody>
      </p:sp>
    </p:spTree>
    <p:extLst>
      <p:ext uri="{BB962C8B-B14F-4D97-AF65-F5344CB8AC3E}">
        <p14:creationId xmlns:p14="http://schemas.microsoft.com/office/powerpoint/2010/main" val="1913134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Choose from three different title slide designs by selecting “New Slide.”  These slides are suitable for business</a:t>
            </a:r>
            <a:r>
              <a:rPr lang="en-US" baseline="0" dirty="0" smtClean="0"/>
              <a:t> and community</a:t>
            </a:r>
            <a:r>
              <a:rPr lang="en-US" dirty="0" smtClean="0"/>
              <a:t> presentations.</a:t>
            </a:r>
          </a:p>
          <a:p>
            <a:endParaRPr lang="en-US" dirty="0"/>
          </a:p>
        </p:txBody>
      </p:sp>
      <p:sp>
        <p:nvSpPr>
          <p:cNvPr id="4" name="Slide Number Placeholder 3"/>
          <p:cNvSpPr>
            <a:spLocks noGrp="1"/>
          </p:cNvSpPr>
          <p:nvPr>
            <p:ph type="sldNum" sz="quarter" idx="10"/>
          </p:nvPr>
        </p:nvSpPr>
        <p:spPr/>
        <p:txBody>
          <a:bodyPr/>
          <a:lstStyle/>
          <a:p>
            <a:fld id="{8192F98C-D5E9-8A4D-8E29-B1F419A5A3A4}" type="slidenum">
              <a:rPr lang="en-US" smtClean="0"/>
              <a:t>1</a:t>
            </a:fld>
            <a:endParaRPr lang="en-US"/>
          </a:p>
        </p:txBody>
      </p:sp>
    </p:spTree>
    <p:extLst>
      <p:ext uri="{BB962C8B-B14F-4D97-AF65-F5344CB8AC3E}">
        <p14:creationId xmlns:p14="http://schemas.microsoft.com/office/powerpoint/2010/main" val="31505022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Choose from different slide layouts by selecting “New Slide”</a:t>
            </a:r>
          </a:p>
          <a:p>
            <a:endParaRPr lang="en-US" dirty="0"/>
          </a:p>
        </p:txBody>
      </p:sp>
      <p:sp>
        <p:nvSpPr>
          <p:cNvPr id="4" name="Slide Number Placeholder 3"/>
          <p:cNvSpPr>
            <a:spLocks noGrp="1"/>
          </p:cNvSpPr>
          <p:nvPr>
            <p:ph type="sldNum" sz="quarter" idx="10"/>
          </p:nvPr>
        </p:nvSpPr>
        <p:spPr/>
        <p:txBody>
          <a:bodyPr/>
          <a:lstStyle/>
          <a:p>
            <a:fld id="{8192F98C-D5E9-8A4D-8E29-B1F419A5A3A4}" type="slidenum">
              <a:rPr lang="en-US" smtClean="0"/>
              <a:t>2</a:t>
            </a:fld>
            <a:endParaRPr lang="en-US"/>
          </a:p>
        </p:txBody>
      </p:sp>
    </p:spTree>
    <p:extLst>
      <p:ext uri="{BB962C8B-B14F-4D97-AF65-F5344CB8AC3E}">
        <p14:creationId xmlns:p14="http://schemas.microsoft.com/office/powerpoint/2010/main" val="1679708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C2D6032-E596-974D-BF61-442185445F86}" type="slidenum">
              <a:rPr lang="en-US" smtClean="0"/>
              <a:t>3</a:t>
            </a:fld>
            <a:endParaRPr lang="en-US" dirty="0"/>
          </a:p>
        </p:txBody>
      </p:sp>
    </p:spTree>
    <p:extLst>
      <p:ext uri="{BB962C8B-B14F-4D97-AF65-F5344CB8AC3E}">
        <p14:creationId xmlns:p14="http://schemas.microsoft.com/office/powerpoint/2010/main" val="730111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mtClean="0"/>
              <a:t>Choose from different slide layouts by selecting “New Slide”</a:t>
            </a:r>
          </a:p>
          <a:p>
            <a:endParaRPr lang="en-US"/>
          </a:p>
        </p:txBody>
      </p:sp>
      <p:sp>
        <p:nvSpPr>
          <p:cNvPr id="4" name="Slide Number Placeholder 3"/>
          <p:cNvSpPr>
            <a:spLocks noGrp="1"/>
          </p:cNvSpPr>
          <p:nvPr>
            <p:ph type="sldNum" sz="quarter" idx="10"/>
          </p:nvPr>
        </p:nvSpPr>
        <p:spPr/>
        <p:txBody>
          <a:bodyPr/>
          <a:lstStyle/>
          <a:p>
            <a:fld id="{8192F98C-D5E9-8A4D-8E29-B1F419A5A3A4}" type="slidenum">
              <a:rPr lang="en-US" smtClean="0"/>
              <a:t>4</a:t>
            </a:fld>
            <a:endParaRPr lang="en-US"/>
          </a:p>
        </p:txBody>
      </p:sp>
    </p:spTree>
    <p:extLst>
      <p:ext uri="{BB962C8B-B14F-4D97-AF65-F5344CB8AC3E}">
        <p14:creationId xmlns:p14="http://schemas.microsoft.com/office/powerpoint/2010/main" val="40934718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C2D6032-E596-974D-BF61-442185445F86}" type="slidenum">
              <a:rPr lang="en-US" smtClean="0"/>
              <a:t>9</a:t>
            </a:fld>
            <a:endParaRPr lang="en-US" dirty="0"/>
          </a:p>
        </p:txBody>
      </p:sp>
    </p:spTree>
    <p:extLst>
      <p:ext uri="{BB962C8B-B14F-4D97-AF65-F5344CB8AC3E}">
        <p14:creationId xmlns:p14="http://schemas.microsoft.com/office/powerpoint/2010/main" val="3537054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C2D6032-E596-974D-BF61-442185445F86}" type="slidenum">
              <a:rPr lang="en-US" smtClean="0"/>
              <a:t>11</a:t>
            </a:fld>
            <a:endParaRPr lang="en-US" dirty="0"/>
          </a:p>
        </p:txBody>
      </p:sp>
    </p:spTree>
    <p:extLst>
      <p:ext uri="{BB962C8B-B14F-4D97-AF65-F5344CB8AC3E}">
        <p14:creationId xmlns:p14="http://schemas.microsoft.com/office/powerpoint/2010/main" val="36451376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C2D6032-E596-974D-BF61-442185445F86}" type="slidenum">
              <a:rPr lang="en-US" smtClean="0"/>
              <a:t>12</a:t>
            </a:fld>
            <a:endParaRPr lang="en-US" dirty="0"/>
          </a:p>
        </p:txBody>
      </p:sp>
    </p:spTree>
    <p:extLst>
      <p:ext uri="{BB962C8B-B14F-4D97-AF65-F5344CB8AC3E}">
        <p14:creationId xmlns:p14="http://schemas.microsoft.com/office/powerpoint/2010/main" val="32732820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C2D6032-E596-974D-BF61-442185445F86}" type="slidenum">
              <a:rPr lang="en-US" smtClean="0"/>
              <a:t>13</a:t>
            </a:fld>
            <a:endParaRPr lang="en-US" dirty="0"/>
          </a:p>
        </p:txBody>
      </p:sp>
    </p:spTree>
    <p:extLst>
      <p:ext uri="{BB962C8B-B14F-4D97-AF65-F5344CB8AC3E}">
        <p14:creationId xmlns:p14="http://schemas.microsoft.com/office/powerpoint/2010/main" val="15674219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Aft>
                <a:spcPts val="225"/>
              </a:spcAft>
              <a:buNone/>
            </a:pPr>
            <a:r>
              <a:rPr lang="en-US" sz="1350" dirty="0" smtClean="0">
                <a:ea typeface="Times New Roman" panose="02020603050405020304" pitchFamily="18" charset="0"/>
                <a:cs typeface="Times New Roman" panose="02020603050405020304" pitchFamily="18" charset="0"/>
              </a:rPr>
              <a:t>PacifiCorp developed an operating procedure that documents the process for a proactive de-energization event:</a:t>
            </a:r>
          </a:p>
          <a:p>
            <a:pPr marL="300038">
              <a:spcAft>
                <a:spcPts val="225"/>
              </a:spcAft>
              <a:buFont typeface="+mj-lt"/>
              <a:buAutoNum type="arabicPeriod"/>
            </a:pPr>
            <a:r>
              <a:rPr lang="en-US" sz="1350" dirty="0" smtClean="0">
                <a:ea typeface="Times New Roman" panose="02020603050405020304" pitchFamily="18" charset="0"/>
                <a:cs typeface="Times New Roman" panose="02020603050405020304" pitchFamily="18" charset="0"/>
              </a:rPr>
              <a:t>Utilizing automated weather systems monitoring, an alert is generated when thresholds are exceeded (wind, temperature, humidity, precipitation, and cumulative moisture deficiency), and a proactive de-energization event is triggered.</a:t>
            </a:r>
          </a:p>
          <a:p>
            <a:pPr marL="300038">
              <a:spcAft>
                <a:spcPts val="225"/>
              </a:spcAft>
              <a:buFont typeface="+mj-lt"/>
              <a:buAutoNum type="arabicPeriod"/>
            </a:pPr>
            <a:r>
              <a:rPr lang="en-US" sz="1350" dirty="0" smtClean="0">
                <a:ea typeface="Times New Roman" panose="02020603050405020304" pitchFamily="18" charset="0"/>
                <a:cs typeface="Times New Roman" panose="02020603050405020304" pitchFamily="18" charset="0"/>
              </a:rPr>
              <a:t>When an event is triggered, a Proactive De-energization Event Plan is prepared which contains the timing details, area, and forecasted duration of the event.</a:t>
            </a:r>
          </a:p>
          <a:p>
            <a:pPr marL="300038">
              <a:buFont typeface="+mj-lt"/>
              <a:buAutoNum type="arabicPeriod"/>
            </a:pPr>
            <a:r>
              <a:rPr lang="en-US" sz="1350" dirty="0" smtClean="0">
                <a:ea typeface="Times New Roman" panose="02020603050405020304" pitchFamily="18" charset="0"/>
                <a:cs typeface="Times New Roman" panose="02020603050405020304" pitchFamily="18" charset="0"/>
              </a:rPr>
              <a:t>Notifications are then made to internal departments for next steps:</a:t>
            </a:r>
          </a:p>
          <a:p>
            <a:pPr marL="471488" lvl="1" indent="-128588"/>
            <a:r>
              <a:rPr lang="en-US" sz="1350" dirty="0" smtClean="0">
                <a:ea typeface="Times New Roman" panose="02020603050405020304" pitchFamily="18" charset="0"/>
                <a:cs typeface="Times New Roman" panose="02020603050405020304" pitchFamily="18" charset="0"/>
              </a:rPr>
              <a:t>Customer Service for customer notification (48 hours notice is desired)</a:t>
            </a:r>
          </a:p>
          <a:p>
            <a:pPr marL="471488" lvl="1" indent="-128588"/>
            <a:r>
              <a:rPr lang="en-US" sz="1350" dirty="0" smtClean="0">
                <a:ea typeface="Times New Roman" panose="02020603050405020304" pitchFamily="18" charset="0"/>
                <a:cs typeface="Times New Roman" panose="02020603050405020304" pitchFamily="18" charset="0"/>
              </a:rPr>
              <a:t>Emergency Management for local emergency services notification</a:t>
            </a:r>
          </a:p>
          <a:p>
            <a:pPr marL="471488" lvl="1" indent="-128588"/>
            <a:r>
              <a:rPr lang="en-US" sz="1350" dirty="0" smtClean="0">
                <a:ea typeface="Times New Roman" panose="02020603050405020304" pitchFamily="18" charset="0"/>
                <a:cs typeface="Times New Roman" panose="02020603050405020304" pitchFamily="18" charset="0"/>
              </a:rPr>
              <a:t>Regulation for notification to </a:t>
            </a:r>
            <a:r>
              <a:rPr lang="en-US" sz="1350" spc="-15" dirty="0" smtClean="0">
                <a:ea typeface="Times New Roman" panose="02020603050405020304" pitchFamily="18" charset="0"/>
                <a:cs typeface="Times New Roman" panose="02020603050405020304" pitchFamily="18" charset="0"/>
              </a:rPr>
              <a:t>the director of the CPUC safety and enforcement division (SED).</a:t>
            </a:r>
          </a:p>
          <a:p>
            <a:pPr marL="471488" lvl="1" indent="-128588"/>
            <a:r>
              <a:rPr lang="en-US" sz="1350" dirty="0" smtClean="0">
                <a:ea typeface="Times New Roman" panose="02020603050405020304" pitchFamily="18" charset="0"/>
                <a:cs typeface="Times New Roman" panose="02020603050405020304" pitchFamily="18" charset="0"/>
              </a:rPr>
              <a:t>Local Operations for required switching / line patrolling</a:t>
            </a:r>
          </a:p>
          <a:p>
            <a:pPr marL="471488" lvl="1" indent="-128588">
              <a:spcAft>
                <a:spcPts val="225"/>
              </a:spcAft>
            </a:pPr>
            <a:r>
              <a:rPr lang="en-US" sz="1350" dirty="0" smtClean="0">
                <a:ea typeface="Times New Roman" panose="02020603050405020304" pitchFamily="18" charset="0"/>
                <a:cs typeface="Times New Roman" panose="02020603050405020304" pitchFamily="18" charset="0"/>
              </a:rPr>
              <a:t>Regional Business Manager for preparation of customer care centers and large customer contact</a:t>
            </a:r>
          </a:p>
          <a:p>
            <a:pPr marL="300038">
              <a:spcAft>
                <a:spcPts val="450"/>
              </a:spcAft>
              <a:buFont typeface="+mj-lt"/>
              <a:buAutoNum type="arabicPeriod"/>
            </a:pPr>
            <a:r>
              <a:rPr lang="en-US" sz="1350" dirty="0" smtClean="0">
                <a:ea typeface="Times New Roman" panose="02020603050405020304" pitchFamily="18" charset="0"/>
                <a:cs typeface="Times New Roman" panose="02020603050405020304" pitchFamily="18" charset="0"/>
              </a:rPr>
              <a:t>Conditions are continuously monitored and when thresholds are no longer exceeded, lines are patrolled and re-energized.</a:t>
            </a:r>
          </a:p>
          <a:p>
            <a:pPr marL="0" indent="0">
              <a:spcAft>
                <a:spcPts val="225"/>
              </a:spcAft>
              <a:buNone/>
            </a:pPr>
            <a:r>
              <a:rPr lang="en-US" sz="1350" i="1" dirty="0" smtClean="0">
                <a:ea typeface="Times New Roman" panose="02020603050405020304" pitchFamily="18" charset="0"/>
                <a:cs typeface="Times New Roman" panose="02020603050405020304" pitchFamily="18" charset="0"/>
              </a:rPr>
              <a:t>As experience with proactive de-energization is gained, the company expects to evolve the plan incorporating lessons learned to improve the process</a:t>
            </a:r>
            <a:r>
              <a:rPr lang="en-US" sz="975" i="1" dirty="0" smtClean="0">
                <a:ea typeface="Times New Roman" panose="02020603050405020304" pitchFamily="18" charset="0"/>
                <a:cs typeface="Times New Roman" panose="02020603050405020304" pitchFamily="18" charset="0"/>
              </a:rPr>
              <a:t>.</a:t>
            </a:r>
            <a:endParaRPr lang="en-US" dirty="0" smtClean="0"/>
          </a:p>
          <a:p>
            <a:endParaRPr lang="en-US" dirty="0"/>
          </a:p>
        </p:txBody>
      </p:sp>
      <p:sp>
        <p:nvSpPr>
          <p:cNvPr id="4" name="Slide Number Placeholder 3"/>
          <p:cNvSpPr>
            <a:spLocks noGrp="1"/>
          </p:cNvSpPr>
          <p:nvPr>
            <p:ph type="sldNum" sz="quarter" idx="10"/>
          </p:nvPr>
        </p:nvSpPr>
        <p:spPr/>
        <p:txBody>
          <a:bodyPr/>
          <a:lstStyle/>
          <a:p>
            <a:fld id="{3C2D6032-E596-974D-BF61-442185445F86}" type="slidenum">
              <a:rPr lang="en-US" smtClean="0"/>
              <a:t>14</a:t>
            </a:fld>
            <a:endParaRPr lang="en-US" dirty="0"/>
          </a:p>
        </p:txBody>
      </p:sp>
    </p:spTree>
    <p:extLst>
      <p:ext uri="{BB962C8B-B14F-4D97-AF65-F5344CB8AC3E}">
        <p14:creationId xmlns:p14="http://schemas.microsoft.com/office/powerpoint/2010/main" val="27984131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mtClean="0"/>
              <a:t>Choose from different slide layouts by selecting “New Slide”</a:t>
            </a:r>
          </a:p>
          <a:p>
            <a:endParaRPr lang="en-US"/>
          </a:p>
        </p:txBody>
      </p:sp>
      <p:sp>
        <p:nvSpPr>
          <p:cNvPr id="4" name="Slide Number Placeholder 3"/>
          <p:cNvSpPr>
            <a:spLocks noGrp="1"/>
          </p:cNvSpPr>
          <p:nvPr>
            <p:ph type="sldNum" sz="quarter" idx="10"/>
          </p:nvPr>
        </p:nvSpPr>
        <p:spPr/>
        <p:txBody>
          <a:bodyPr/>
          <a:lstStyle/>
          <a:p>
            <a:fld id="{8192F98C-D5E9-8A4D-8E29-B1F419A5A3A4}" type="slidenum">
              <a:rPr lang="en-US" smtClean="0"/>
              <a:t>15</a:t>
            </a:fld>
            <a:endParaRPr lang="en-US"/>
          </a:p>
        </p:txBody>
      </p:sp>
    </p:spTree>
    <p:extLst>
      <p:ext uri="{BB962C8B-B14F-4D97-AF65-F5344CB8AC3E}">
        <p14:creationId xmlns:p14="http://schemas.microsoft.com/office/powerpoint/2010/main" val="21054695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Image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5892E72A-B0A5-C14D-A8ED-0BD769BD9048}"/>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4" name="Title Placeholder 1">
            <a:extLst>
              <a:ext uri="{FF2B5EF4-FFF2-40B4-BE49-F238E27FC236}">
                <a16:creationId xmlns:a16="http://schemas.microsoft.com/office/drawing/2014/main" xmlns="" id="{C470708A-3B80-754D-8D7E-75BC5AB870A0}"/>
              </a:ext>
            </a:extLst>
          </p:cNvPr>
          <p:cNvSpPr>
            <a:spLocks noGrp="1"/>
          </p:cNvSpPr>
          <p:nvPr>
            <p:ph type="title"/>
          </p:nvPr>
        </p:nvSpPr>
        <p:spPr>
          <a:xfrm>
            <a:off x="0" y="2112841"/>
            <a:ext cx="9144001" cy="1325563"/>
          </a:xfrm>
          <a:prstGeom prst="rect">
            <a:avLst/>
          </a:prstGeom>
        </p:spPr>
        <p:txBody>
          <a:bodyPr vert="horz" lIns="91440" tIns="45720" rIns="91440" bIns="45720" rtlCol="0" anchor="ctr">
            <a:normAutofit/>
          </a:bodyPr>
          <a:lstStyle>
            <a:lvl1pPr algn="ctr">
              <a:defRPr sz="4805" b="0" i="0">
                <a:latin typeface="+mn-lt"/>
              </a:defRPr>
            </a:lvl1pPr>
          </a:lstStyle>
          <a:p>
            <a:r>
              <a:rPr lang="en-US" dirty="0"/>
              <a:t>Click to edit Master title style</a:t>
            </a:r>
          </a:p>
        </p:txBody>
      </p:sp>
    </p:spTree>
    <p:extLst>
      <p:ext uri="{BB962C8B-B14F-4D97-AF65-F5344CB8AC3E}">
        <p14:creationId xmlns:p14="http://schemas.microsoft.com/office/powerpoint/2010/main" val="777080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Whit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D665258E-52B7-D241-BEFA-5988D0F8D383}"/>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4" name="Title Placeholder 1">
            <a:extLst>
              <a:ext uri="{FF2B5EF4-FFF2-40B4-BE49-F238E27FC236}">
                <a16:creationId xmlns:a16="http://schemas.microsoft.com/office/drawing/2014/main" xmlns="" id="{C470708A-3B80-754D-8D7E-75BC5AB870A0}"/>
              </a:ext>
            </a:extLst>
          </p:cNvPr>
          <p:cNvSpPr>
            <a:spLocks noGrp="1"/>
          </p:cNvSpPr>
          <p:nvPr>
            <p:ph type="title"/>
          </p:nvPr>
        </p:nvSpPr>
        <p:spPr>
          <a:xfrm>
            <a:off x="0" y="2775622"/>
            <a:ext cx="9144001" cy="1325563"/>
          </a:xfrm>
          <a:prstGeom prst="rect">
            <a:avLst/>
          </a:prstGeom>
        </p:spPr>
        <p:txBody>
          <a:bodyPr vert="horz" lIns="91440" tIns="45720" rIns="91440" bIns="45720" rtlCol="0" anchor="ctr">
            <a:normAutofit/>
          </a:bodyPr>
          <a:lstStyle>
            <a:lvl1pPr algn="ctr">
              <a:defRPr sz="4805" b="0" i="0">
                <a:latin typeface="+mn-lt"/>
              </a:defRPr>
            </a:lvl1pPr>
          </a:lstStyle>
          <a:p>
            <a:r>
              <a:rPr lang="en-US" dirty="0"/>
              <a:t>Click to edit Master title style</a:t>
            </a:r>
          </a:p>
        </p:txBody>
      </p:sp>
    </p:spTree>
    <p:extLst>
      <p:ext uri="{BB962C8B-B14F-4D97-AF65-F5344CB8AC3E}">
        <p14:creationId xmlns:p14="http://schemas.microsoft.com/office/powerpoint/2010/main" val="3804060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DFB249C1-06DC-8846-A21D-B0C80CD821FD}"/>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4" name="Title Placeholder 1">
            <a:extLst>
              <a:ext uri="{FF2B5EF4-FFF2-40B4-BE49-F238E27FC236}">
                <a16:creationId xmlns:a16="http://schemas.microsoft.com/office/drawing/2014/main" xmlns="" id="{C470708A-3B80-754D-8D7E-75BC5AB870A0}"/>
              </a:ext>
            </a:extLst>
          </p:cNvPr>
          <p:cNvSpPr>
            <a:spLocks noGrp="1"/>
          </p:cNvSpPr>
          <p:nvPr>
            <p:ph type="title"/>
          </p:nvPr>
        </p:nvSpPr>
        <p:spPr>
          <a:xfrm>
            <a:off x="0" y="2803124"/>
            <a:ext cx="9144001" cy="1325563"/>
          </a:xfrm>
          <a:prstGeom prst="rect">
            <a:avLst/>
          </a:prstGeom>
        </p:spPr>
        <p:txBody>
          <a:bodyPr vert="horz" lIns="91440" tIns="45720" rIns="91440" bIns="45720" rtlCol="0" anchor="ctr">
            <a:normAutofit/>
          </a:bodyPr>
          <a:lstStyle>
            <a:lvl1pPr algn="ctr">
              <a:defRPr sz="4805" b="0" i="0">
                <a:solidFill>
                  <a:schemeClr val="bg1"/>
                </a:solidFill>
                <a:latin typeface="+mn-lt"/>
              </a:defRPr>
            </a:lvl1pPr>
          </a:lstStyle>
          <a:p>
            <a:r>
              <a:rPr lang="en-US" dirty="0"/>
              <a:t>Click to edit Master title style</a:t>
            </a:r>
          </a:p>
        </p:txBody>
      </p:sp>
    </p:spTree>
    <p:extLst>
      <p:ext uri="{BB962C8B-B14F-4D97-AF65-F5344CB8AC3E}">
        <p14:creationId xmlns:p14="http://schemas.microsoft.com/office/powerpoint/2010/main" val="4189910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AACF5F18-14BB-8A40-877D-BA32E7A95A21}"/>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10" name="Content Placeholder 2">
            <a:extLst>
              <a:ext uri="{FF2B5EF4-FFF2-40B4-BE49-F238E27FC236}">
                <a16:creationId xmlns:a16="http://schemas.microsoft.com/office/drawing/2014/main" xmlns="" id="{574D9C3F-D8A7-2F47-AEBE-5109E2DFF824}"/>
              </a:ext>
            </a:extLst>
          </p:cNvPr>
          <p:cNvSpPr>
            <a:spLocks noGrp="1"/>
          </p:cNvSpPr>
          <p:nvPr>
            <p:ph idx="1"/>
          </p:nvPr>
        </p:nvSpPr>
        <p:spPr>
          <a:xfrm>
            <a:off x="516749" y="1504322"/>
            <a:ext cx="3931223" cy="4351338"/>
          </a:xfrm>
        </p:spPr>
        <p:txBody>
          <a:bodyPr>
            <a:normAutofit/>
          </a:bodyPr>
          <a:lstStyle>
            <a:lvl1pPr>
              <a:defRPr sz="1747"/>
            </a:lvl1pPr>
            <a:lvl2pPr>
              <a:defRPr sz="1456"/>
            </a:lvl2pPr>
            <a:lvl3pPr>
              <a:defRPr sz="1310"/>
            </a:lvl3pPr>
            <a:lvl4pPr>
              <a:defRPr sz="1165"/>
            </a:lvl4pPr>
            <a:lvl5pPr>
              <a:defRPr sz="1165"/>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2">
            <a:extLst>
              <a:ext uri="{FF2B5EF4-FFF2-40B4-BE49-F238E27FC236}">
                <a16:creationId xmlns:a16="http://schemas.microsoft.com/office/drawing/2014/main" xmlns="" id="{574D9C3F-D8A7-2F47-AEBE-5109E2DFF824}"/>
              </a:ext>
            </a:extLst>
          </p:cNvPr>
          <p:cNvSpPr>
            <a:spLocks noGrp="1"/>
          </p:cNvSpPr>
          <p:nvPr>
            <p:ph idx="11"/>
          </p:nvPr>
        </p:nvSpPr>
        <p:spPr>
          <a:xfrm>
            <a:off x="4705829" y="1509773"/>
            <a:ext cx="3931223" cy="4351338"/>
          </a:xfrm>
        </p:spPr>
        <p:txBody>
          <a:bodyPr>
            <a:normAutofit/>
          </a:bodyPr>
          <a:lstStyle>
            <a:lvl1pPr>
              <a:defRPr sz="1747"/>
            </a:lvl1pPr>
            <a:lvl2pPr>
              <a:defRPr sz="1456"/>
            </a:lvl2pPr>
            <a:lvl3pPr>
              <a:defRPr sz="1310"/>
            </a:lvl3pPr>
            <a:lvl4pPr>
              <a:defRPr sz="1165"/>
            </a:lvl4pPr>
            <a:lvl5pPr>
              <a:defRPr sz="1165"/>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Placeholder 1">
            <a:extLst>
              <a:ext uri="{FF2B5EF4-FFF2-40B4-BE49-F238E27FC236}">
                <a16:creationId xmlns:a16="http://schemas.microsoft.com/office/drawing/2014/main" xmlns="" id="{C470708A-3B80-754D-8D7E-75BC5AB870A0}"/>
              </a:ext>
            </a:extLst>
          </p:cNvPr>
          <p:cNvSpPr>
            <a:spLocks noGrp="1"/>
          </p:cNvSpPr>
          <p:nvPr>
            <p:ph type="title"/>
          </p:nvPr>
        </p:nvSpPr>
        <p:spPr>
          <a:xfrm>
            <a:off x="3999049" y="431578"/>
            <a:ext cx="4638003" cy="1072745"/>
          </a:xfrm>
          <a:prstGeom prst="rect">
            <a:avLst/>
          </a:prstGeom>
        </p:spPr>
        <p:txBody>
          <a:bodyPr vert="horz" lIns="91440" tIns="45720" rIns="91440" bIns="45720" rtlCol="0" anchor="ctr">
            <a:normAutofit/>
          </a:bodyPr>
          <a:lstStyle>
            <a:lvl1pPr>
              <a:defRPr sz="2621">
                <a:latin typeface="+mn-lt"/>
              </a:defRPr>
            </a:lvl1pPr>
          </a:lstStyle>
          <a:p>
            <a:r>
              <a:rPr lang="en-US" dirty="0"/>
              <a:t>Click to edit Master title style</a:t>
            </a:r>
          </a:p>
        </p:txBody>
      </p:sp>
      <p:sp>
        <p:nvSpPr>
          <p:cNvPr id="13" name="Slide Number Placeholder 6">
            <a:extLst>
              <a:ext uri="{FF2B5EF4-FFF2-40B4-BE49-F238E27FC236}">
                <a16:creationId xmlns:a16="http://schemas.microsoft.com/office/drawing/2014/main" xmlns="" id="{96FBB90C-4E62-2246-93DB-6358B9C64303}"/>
              </a:ext>
            </a:extLst>
          </p:cNvPr>
          <p:cNvSpPr>
            <a:spLocks noGrp="1"/>
          </p:cNvSpPr>
          <p:nvPr>
            <p:ph type="sldNum" sz="quarter" idx="14"/>
          </p:nvPr>
        </p:nvSpPr>
        <p:spPr>
          <a:xfrm>
            <a:off x="538888" y="6449929"/>
            <a:ext cx="827916" cy="365125"/>
          </a:xfrm>
          <a:prstGeom prst="rect">
            <a:avLst/>
          </a:prstGeom>
        </p:spPr>
        <p:txBody>
          <a:bodyPr/>
          <a:lstStyle>
            <a:lvl1pPr>
              <a:defRPr sz="1059" baseline="0"/>
            </a:lvl1pPr>
          </a:lstStyle>
          <a:p>
            <a:fld id="{1EC77ADE-0C1F-334D-90E5-B01969B308E0}" type="slidenum">
              <a:rPr lang="en-US" smtClean="0"/>
              <a:pPr/>
              <a:t>‹#›</a:t>
            </a:fld>
            <a:endParaRPr lang="en-US" dirty="0"/>
          </a:p>
        </p:txBody>
      </p:sp>
    </p:spTree>
    <p:extLst>
      <p:ext uri="{BB962C8B-B14F-4D97-AF65-F5344CB8AC3E}">
        <p14:creationId xmlns:p14="http://schemas.microsoft.com/office/powerpoint/2010/main" val="712529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Column w Im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177FAE6D-03AF-7C40-A7F0-C1EC802328BE}"/>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3" name="Content Placeholder 2">
            <a:extLst>
              <a:ext uri="{FF2B5EF4-FFF2-40B4-BE49-F238E27FC236}">
                <a16:creationId xmlns:a16="http://schemas.microsoft.com/office/drawing/2014/main" xmlns="" id="{574D9C3F-D8A7-2F47-AEBE-5109E2DFF824}"/>
              </a:ext>
            </a:extLst>
          </p:cNvPr>
          <p:cNvSpPr>
            <a:spLocks noGrp="1"/>
          </p:cNvSpPr>
          <p:nvPr>
            <p:ph idx="1"/>
          </p:nvPr>
        </p:nvSpPr>
        <p:spPr>
          <a:xfrm>
            <a:off x="514908" y="1594138"/>
            <a:ext cx="2558339" cy="4351338"/>
          </a:xfrm>
        </p:spPr>
        <p:txBody>
          <a:bodyPr>
            <a:normAutofit/>
          </a:bodyPr>
          <a:lstStyle>
            <a:lvl1pPr>
              <a:defRPr sz="1747"/>
            </a:lvl1pPr>
            <a:lvl2pPr>
              <a:defRPr sz="1456"/>
            </a:lvl2pPr>
            <a:lvl3pPr>
              <a:defRPr sz="1310"/>
            </a:lvl3pPr>
            <a:lvl4pPr>
              <a:defRPr sz="1165"/>
            </a:lvl4pPr>
            <a:lvl5pPr>
              <a:defRPr sz="1165"/>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2">
            <a:extLst>
              <a:ext uri="{FF2B5EF4-FFF2-40B4-BE49-F238E27FC236}">
                <a16:creationId xmlns:a16="http://schemas.microsoft.com/office/drawing/2014/main" xmlns="" id="{574D9C3F-D8A7-2F47-AEBE-5109E2DFF824}"/>
              </a:ext>
            </a:extLst>
          </p:cNvPr>
          <p:cNvSpPr>
            <a:spLocks noGrp="1"/>
          </p:cNvSpPr>
          <p:nvPr>
            <p:ph idx="13"/>
          </p:nvPr>
        </p:nvSpPr>
        <p:spPr>
          <a:xfrm>
            <a:off x="3212392" y="1594138"/>
            <a:ext cx="2558339" cy="4351338"/>
          </a:xfrm>
        </p:spPr>
        <p:txBody>
          <a:bodyPr>
            <a:normAutofit/>
          </a:bodyPr>
          <a:lstStyle>
            <a:lvl1pPr>
              <a:defRPr sz="1747"/>
            </a:lvl1pPr>
            <a:lvl2pPr>
              <a:defRPr sz="1456"/>
            </a:lvl2pPr>
            <a:lvl3pPr>
              <a:defRPr sz="1310"/>
            </a:lvl3pPr>
            <a:lvl4pPr>
              <a:defRPr sz="1165"/>
            </a:lvl4pPr>
            <a:lvl5pPr>
              <a:defRPr sz="1165"/>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2">
            <a:extLst>
              <a:ext uri="{FF2B5EF4-FFF2-40B4-BE49-F238E27FC236}">
                <a16:creationId xmlns:a16="http://schemas.microsoft.com/office/drawing/2014/main" xmlns="" id="{9734182E-65EC-DB48-93C6-0999217B8C53}"/>
              </a:ext>
            </a:extLst>
          </p:cNvPr>
          <p:cNvSpPr>
            <a:spLocks noGrp="1"/>
          </p:cNvSpPr>
          <p:nvPr>
            <p:ph type="pic" idx="12"/>
          </p:nvPr>
        </p:nvSpPr>
        <p:spPr>
          <a:xfrm>
            <a:off x="5883242" y="1577078"/>
            <a:ext cx="2813672" cy="4368398"/>
          </a:xfrm>
        </p:spPr>
        <p:txBody>
          <a:bodyPr/>
          <a:lstStyle>
            <a:lvl1pPr marL="0" indent="0">
              <a:buNone/>
              <a:defRPr sz="2330"/>
            </a:lvl1pPr>
            <a:lvl2pPr marL="332832" indent="0">
              <a:buNone/>
              <a:defRPr sz="2038"/>
            </a:lvl2pPr>
            <a:lvl3pPr marL="665665" indent="0">
              <a:buNone/>
              <a:defRPr sz="1747"/>
            </a:lvl3pPr>
            <a:lvl4pPr marL="998497" indent="0">
              <a:buNone/>
              <a:defRPr sz="1456"/>
            </a:lvl4pPr>
            <a:lvl5pPr marL="1331330" indent="0">
              <a:buNone/>
              <a:defRPr sz="1456"/>
            </a:lvl5pPr>
            <a:lvl6pPr marL="1664162" indent="0">
              <a:buNone/>
              <a:defRPr sz="1456"/>
            </a:lvl6pPr>
            <a:lvl7pPr marL="1996995" indent="0">
              <a:buNone/>
              <a:defRPr sz="1456"/>
            </a:lvl7pPr>
            <a:lvl8pPr marL="2329827" indent="0">
              <a:buNone/>
              <a:defRPr sz="1456"/>
            </a:lvl8pPr>
            <a:lvl9pPr marL="2662660" indent="0">
              <a:buNone/>
              <a:defRPr sz="1456"/>
            </a:lvl9pPr>
          </a:lstStyle>
          <a:p>
            <a:r>
              <a:rPr lang="en-US" dirty="0"/>
              <a:t>Click icon to add picture</a:t>
            </a:r>
          </a:p>
        </p:txBody>
      </p:sp>
      <p:sp>
        <p:nvSpPr>
          <p:cNvPr id="8" name="Title Placeholder 1">
            <a:extLst>
              <a:ext uri="{FF2B5EF4-FFF2-40B4-BE49-F238E27FC236}">
                <a16:creationId xmlns:a16="http://schemas.microsoft.com/office/drawing/2014/main" xmlns="" id="{C470708A-3B80-754D-8D7E-75BC5AB870A0}"/>
              </a:ext>
            </a:extLst>
          </p:cNvPr>
          <p:cNvSpPr>
            <a:spLocks noGrp="1"/>
          </p:cNvSpPr>
          <p:nvPr>
            <p:ph type="title"/>
          </p:nvPr>
        </p:nvSpPr>
        <p:spPr>
          <a:xfrm>
            <a:off x="4031020" y="291931"/>
            <a:ext cx="4638003" cy="1072745"/>
          </a:xfrm>
          <a:prstGeom prst="rect">
            <a:avLst/>
          </a:prstGeom>
        </p:spPr>
        <p:txBody>
          <a:bodyPr vert="horz" lIns="91440" tIns="45720" rIns="91440" bIns="45720" rtlCol="0" anchor="ctr">
            <a:normAutofit/>
          </a:bodyPr>
          <a:lstStyle>
            <a:lvl1pPr>
              <a:defRPr sz="2621">
                <a:latin typeface="+mn-lt"/>
              </a:defRPr>
            </a:lvl1pPr>
          </a:lstStyle>
          <a:p>
            <a:r>
              <a:rPr lang="en-US" dirty="0"/>
              <a:t>Click to edit Master title style</a:t>
            </a:r>
          </a:p>
        </p:txBody>
      </p:sp>
      <p:sp>
        <p:nvSpPr>
          <p:cNvPr id="15" name="Slide Number Placeholder 6">
            <a:extLst>
              <a:ext uri="{FF2B5EF4-FFF2-40B4-BE49-F238E27FC236}">
                <a16:creationId xmlns:a16="http://schemas.microsoft.com/office/drawing/2014/main" xmlns="" id="{70E4D21C-CD63-D349-B4F1-E82907B20220}"/>
              </a:ext>
            </a:extLst>
          </p:cNvPr>
          <p:cNvSpPr>
            <a:spLocks noGrp="1"/>
          </p:cNvSpPr>
          <p:nvPr>
            <p:ph type="sldNum" sz="quarter" idx="15"/>
          </p:nvPr>
        </p:nvSpPr>
        <p:spPr>
          <a:xfrm>
            <a:off x="538888" y="6449929"/>
            <a:ext cx="827916" cy="365125"/>
          </a:xfrm>
          <a:prstGeom prst="rect">
            <a:avLst/>
          </a:prstGeom>
        </p:spPr>
        <p:txBody>
          <a:bodyPr/>
          <a:lstStyle>
            <a:lvl1pPr>
              <a:defRPr sz="1059" baseline="0"/>
            </a:lvl1pPr>
          </a:lstStyle>
          <a:p>
            <a:fld id="{1EC77ADE-0C1F-334D-90E5-B01969B308E0}" type="slidenum">
              <a:rPr lang="en-US" smtClean="0"/>
              <a:pPr/>
              <a:t>‹#›</a:t>
            </a:fld>
            <a:endParaRPr lang="en-US" dirty="0"/>
          </a:p>
        </p:txBody>
      </p:sp>
    </p:spTree>
    <p:extLst>
      <p:ext uri="{BB962C8B-B14F-4D97-AF65-F5344CB8AC3E}">
        <p14:creationId xmlns:p14="http://schemas.microsoft.com/office/powerpoint/2010/main" val="991495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D6D859A3-9B82-0D4E-9CE1-BED9C631542A}"/>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12" name="Content Placeholder 2">
            <a:extLst>
              <a:ext uri="{FF2B5EF4-FFF2-40B4-BE49-F238E27FC236}">
                <a16:creationId xmlns:a16="http://schemas.microsoft.com/office/drawing/2014/main" xmlns="" id="{574D9C3F-D8A7-2F47-AEBE-5109E2DFF824}"/>
              </a:ext>
            </a:extLst>
          </p:cNvPr>
          <p:cNvSpPr>
            <a:spLocks noGrp="1"/>
          </p:cNvSpPr>
          <p:nvPr>
            <p:ph idx="10"/>
          </p:nvPr>
        </p:nvSpPr>
        <p:spPr>
          <a:xfrm>
            <a:off x="3309885" y="1489745"/>
            <a:ext cx="2558339" cy="4351338"/>
          </a:xfrm>
        </p:spPr>
        <p:txBody>
          <a:bodyPr>
            <a:normAutofit/>
          </a:bodyPr>
          <a:lstStyle>
            <a:lvl1pPr>
              <a:defRPr sz="1747"/>
            </a:lvl1pPr>
            <a:lvl2pPr>
              <a:defRPr sz="1456"/>
            </a:lvl2pPr>
            <a:lvl3pPr>
              <a:defRPr sz="1310"/>
            </a:lvl3pPr>
            <a:lvl4pPr>
              <a:defRPr sz="1165"/>
            </a:lvl4pPr>
            <a:lvl5pPr>
              <a:defRPr sz="1165"/>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2">
            <a:extLst>
              <a:ext uri="{FF2B5EF4-FFF2-40B4-BE49-F238E27FC236}">
                <a16:creationId xmlns:a16="http://schemas.microsoft.com/office/drawing/2014/main" xmlns="" id="{574D9C3F-D8A7-2F47-AEBE-5109E2DFF824}"/>
              </a:ext>
            </a:extLst>
          </p:cNvPr>
          <p:cNvSpPr>
            <a:spLocks noGrp="1"/>
          </p:cNvSpPr>
          <p:nvPr>
            <p:ph idx="11"/>
          </p:nvPr>
        </p:nvSpPr>
        <p:spPr>
          <a:xfrm>
            <a:off x="6147924" y="1480376"/>
            <a:ext cx="2558339" cy="4351338"/>
          </a:xfrm>
        </p:spPr>
        <p:txBody>
          <a:bodyPr>
            <a:normAutofit/>
          </a:bodyPr>
          <a:lstStyle>
            <a:lvl1pPr>
              <a:defRPr sz="1747"/>
            </a:lvl1pPr>
            <a:lvl2pPr>
              <a:defRPr sz="1456"/>
            </a:lvl2pPr>
            <a:lvl3pPr>
              <a:defRPr sz="1310"/>
            </a:lvl3pPr>
            <a:lvl4pPr>
              <a:defRPr sz="1165"/>
            </a:lvl4pPr>
            <a:lvl5pPr>
              <a:defRPr sz="1165"/>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a:extLst>
              <a:ext uri="{FF2B5EF4-FFF2-40B4-BE49-F238E27FC236}">
                <a16:creationId xmlns:a16="http://schemas.microsoft.com/office/drawing/2014/main" xmlns="" id="{574D9C3F-D8A7-2F47-AEBE-5109E2DFF824}"/>
              </a:ext>
            </a:extLst>
          </p:cNvPr>
          <p:cNvSpPr>
            <a:spLocks noGrp="1"/>
          </p:cNvSpPr>
          <p:nvPr>
            <p:ph idx="1"/>
          </p:nvPr>
        </p:nvSpPr>
        <p:spPr>
          <a:xfrm>
            <a:off x="505524" y="1489745"/>
            <a:ext cx="2558339" cy="4351338"/>
          </a:xfrm>
        </p:spPr>
        <p:txBody>
          <a:bodyPr>
            <a:normAutofit/>
          </a:bodyPr>
          <a:lstStyle>
            <a:lvl1pPr>
              <a:defRPr sz="1747"/>
            </a:lvl1pPr>
            <a:lvl2pPr>
              <a:defRPr sz="1456"/>
            </a:lvl2pPr>
            <a:lvl3pPr>
              <a:defRPr sz="1310"/>
            </a:lvl3pPr>
            <a:lvl4pPr>
              <a:defRPr sz="1165"/>
            </a:lvl4pPr>
            <a:lvl5pPr>
              <a:defRPr sz="1165"/>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Placeholder 1">
            <a:extLst>
              <a:ext uri="{FF2B5EF4-FFF2-40B4-BE49-F238E27FC236}">
                <a16:creationId xmlns:a16="http://schemas.microsoft.com/office/drawing/2014/main" xmlns="" id="{C470708A-3B80-754D-8D7E-75BC5AB870A0}"/>
              </a:ext>
            </a:extLst>
          </p:cNvPr>
          <p:cNvSpPr>
            <a:spLocks noGrp="1"/>
          </p:cNvSpPr>
          <p:nvPr>
            <p:ph type="title"/>
          </p:nvPr>
        </p:nvSpPr>
        <p:spPr>
          <a:xfrm>
            <a:off x="4015038" y="322966"/>
            <a:ext cx="4638003" cy="1072745"/>
          </a:xfrm>
          <a:prstGeom prst="rect">
            <a:avLst/>
          </a:prstGeom>
        </p:spPr>
        <p:txBody>
          <a:bodyPr vert="horz" lIns="91440" tIns="45720" rIns="91440" bIns="45720" rtlCol="0" anchor="ctr">
            <a:normAutofit/>
          </a:bodyPr>
          <a:lstStyle>
            <a:lvl1pPr>
              <a:defRPr sz="2621">
                <a:latin typeface="+mn-lt"/>
              </a:defRPr>
            </a:lvl1pPr>
          </a:lstStyle>
          <a:p>
            <a:r>
              <a:rPr lang="en-US" dirty="0"/>
              <a:t>Click to edit Master title style</a:t>
            </a:r>
          </a:p>
        </p:txBody>
      </p:sp>
      <p:sp>
        <p:nvSpPr>
          <p:cNvPr id="16" name="Slide Number Placeholder 6">
            <a:extLst>
              <a:ext uri="{FF2B5EF4-FFF2-40B4-BE49-F238E27FC236}">
                <a16:creationId xmlns:a16="http://schemas.microsoft.com/office/drawing/2014/main" xmlns="" id="{C1C2D473-5727-0C45-9438-49895F2355F5}"/>
              </a:ext>
            </a:extLst>
          </p:cNvPr>
          <p:cNvSpPr>
            <a:spLocks noGrp="1"/>
          </p:cNvSpPr>
          <p:nvPr>
            <p:ph type="sldNum" sz="quarter" idx="14"/>
          </p:nvPr>
        </p:nvSpPr>
        <p:spPr>
          <a:xfrm>
            <a:off x="538888" y="6449929"/>
            <a:ext cx="827916" cy="365125"/>
          </a:xfrm>
          <a:prstGeom prst="rect">
            <a:avLst/>
          </a:prstGeom>
        </p:spPr>
        <p:txBody>
          <a:bodyPr/>
          <a:lstStyle>
            <a:lvl1pPr>
              <a:defRPr sz="1059" baseline="0"/>
            </a:lvl1pPr>
          </a:lstStyle>
          <a:p>
            <a:fld id="{1EC77ADE-0C1F-334D-90E5-B01969B308E0}" type="slidenum">
              <a:rPr lang="en-US" smtClean="0"/>
              <a:pPr/>
              <a:t>‹#›</a:t>
            </a:fld>
            <a:endParaRPr lang="en-US" dirty="0"/>
          </a:p>
        </p:txBody>
      </p:sp>
    </p:spTree>
    <p:extLst>
      <p:ext uri="{BB962C8B-B14F-4D97-AF65-F5344CB8AC3E}">
        <p14:creationId xmlns:p14="http://schemas.microsoft.com/office/powerpoint/2010/main" val="4171763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23D5C913-5C81-CD49-B2A8-DBE9389787DA}"/>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16" name="Content Placeholder 2">
            <a:extLst>
              <a:ext uri="{FF2B5EF4-FFF2-40B4-BE49-F238E27FC236}">
                <a16:creationId xmlns:a16="http://schemas.microsoft.com/office/drawing/2014/main" xmlns="" id="{574D9C3F-D8A7-2F47-AEBE-5109E2DFF824}"/>
              </a:ext>
            </a:extLst>
          </p:cNvPr>
          <p:cNvSpPr>
            <a:spLocks noGrp="1"/>
          </p:cNvSpPr>
          <p:nvPr>
            <p:ph idx="1"/>
          </p:nvPr>
        </p:nvSpPr>
        <p:spPr>
          <a:xfrm>
            <a:off x="601437" y="1513023"/>
            <a:ext cx="2558339" cy="4351338"/>
          </a:xfrm>
        </p:spPr>
        <p:txBody>
          <a:bodyPr>
            <a:normAutofit/>
          </a:bodyPr>
          <a:lstStyle>
            <a:lvl1pPr>
              <a:defRPr sz="1747"/>
            </a:lvl1pPr>
            <a:lvl2pPr>
              <a:defRPr sz="1456"/>
            </a:lvl2pPr>
            <a:lvl3pPr>
              <a:defRPr sz="1310"/>
            </a:lvl3pPr>
            <a:lvl4pPr>
              <a:defRPr sz="1165"/>
            </a:lvl4pPr>
            <a:lvl5pPr>
              <a:defRPr sz="1165"/>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Placeholder 1">
            <a:extLst>
              <a:ext uri="{FF2B5EF4-FFF2-40B4-BE49-F238E27FC236}">
                <a16:creationId xmlns:a16="http://schemas.microsoft.com/office/drawing/2014/main" xmlns="" id="{C470708A-3B80-754D-8D7E-75BC5AB870A0}"/>
              </a:ext>
            </a:extLst>
          </p:cNvPr>
          <p:cNvSpPr>
            <a:spLocks noGrp="1"/>
          </p:cNvSpPr>
          <p:nvPr>
            <p:ph type="title"/>
          </p:nvPr>
        </p:nvSpPr>
        <p:spPr>
          <a:xfrm>
            <a:off x="4110950" y="346244"/>
            <a:ext cx="4638003" cy="1072745"/>
          </a:xfrm>
          <a:prstGeom prst="rect">
            <a:avLst/>
          </a:prstGeom>
        </p:spPr>
        <p:txBody>
          <a:bodyPr vert="horz" lIns="91440" tIns="45720" rIns="91440" bIns="45720" rtlCol="0" anchor="ctr">
            <a:normAutofit/>
          </a:bodyPr>
          <a:lstStyle>
            <a:lvl1pPr>
              <a:defRPr sz="2621">
                <a:latin typeface="+mn-lt"/>
              </a:defRPr>
            </a:lvl1pPr>
          </a:lstStyle>
          <a:p>
            <a:r>
              <a:rPr lang="en-US" dirty="0"/>
              <a:t>Click to edit Master title style</a:t>
            </a:r>
          </a:p>
        </p:txBody>
      </p:sp>
      <p:sp>
        <p:nvSpPr>
          <p:cNvPr id="10" name="Slide Number Placeholder 6">
            <a:extLst>
              <a:ext uri="{FF2B5EF4-FFF2-40B4-BE49-F238E27FC236}">
                <a16:creationId xmlns:a16="http://schemas.microsoft.com/office/drawing/2014/main" xmlns="" id="{2599DC64-C525-EC4B-B281-CB2F906A4A68}"/>
              </a:ext>
            </a:extLst>
          </p:cNvPr>
          <p:cNvSpPr>
            <a:spLocks noGrp="1"/>
          </p:cNvSpPr>
          <p:nvPr>
            <p:ph type="sldNum" sz="quarter" idx="14"/>
          </p:nvPr>
        </p:nvSpPr>
        <p:spPr>
          <a:xfrm>
            <a:off x="538888" y="6449929"/>
            <a:ext cx="827916" cy="365125"/>
          </a:xfrm>
          <a:prstGeom prst="rect">
            <a:avLst/>
          </a:prstGeom>
        </p:spPr>
        <p:txBody>
          <a:bodyPr/>
          <a:lstStyle>
            <a:lvl1pPr>
              <a:defRPr sz="1059" baseline="0"/>
            </a:lvl1pPr>
          </a:lstStyle>
          <a:p>
            <a:fld id="{1EC77ADE-0C1F-334D-90E5-B01969B308E0}" type="slidenum">
              <a:rPr lang="en-US" smtClean="0"/>
              <a:pPr/>
              <a:t>‹#›</a:t>
            </a:fld>
            <a:endParaRPr lang="en-US" dirty="0"/>
          </a:p>
        </p:txBody>
      </p:sp>
    </p:spTree>
    <p:extLst>
      <p:ext uri="{BB962C8B-B14F-4D97-AF65-F5344CB8AC3E}">
        <p14:creationId xmlns:p14="http://schemas.microsoft.com/office/powerpoint/2010/main" val="3288815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 Column w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EB3D09C9-9169-5E45-A84F-D8189B072D36}"/>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12" name="Picture Placeholder 2">
            <a:extLst>
              <a:ext uri="{FF2B5EF4-FFF2-40B4-BE49-F238E27FC236}">
                <a16:creationId xmlns:a16="http://schemas.microsoft.com/office/drawing/2014/main" xmlns="" id="{9734182E-65EC-DB48-93C6-0999217B8C53}"/>
              </a:ext>
            </a:extLst>
          </p:cNvPr>
          <p:cNvSpPr>
            <a:spLocks noGrp="1"/>
          </p:cNvSpPr>
          <p:nvPr>
            <p:ph type="pic" idx="12"/>
          </p:nvPr>
        </p:nvSpPr>
        <p:spPr>
          <a:xfrm>
            <a:off x="3848696" y="1570951"/>
            <a:ext cx="4836315" cy="4395462"/>
          </a:xfrm>
        </p:spPr>
        <p:txBody>
          <a:bodyPr/>
          <a:lstStyle>
            <a:lvl1pPr marL="0" indent="0">
              <a:buNone/>
              <a:defRPr sz="2330"/>
            </a:lvl1pPr>
            <a:lvl2pPr marL="332832" indent="0">
              <a:buNone/>
              <a:defRPr sz="2038"/>
            </a:lvl2pPr>
            <a:lvl3pPr marL="665665" indent="0">
              <a:buNone/>
              <a:defRPr sz="1747"/>
            </a:lvl3pPr>
            <a:lvl4pPr marL="998497" indent="0">
              <a:buNone/>
              <a:defRPr sz="1456"/>
            </a:lvl4pPr>
            <a:lvl5pPr marL="1331330" indent="0">
              <a:buNone/>
              <a:defRPr sz="1456"/>
            </a:lvl5pPr>
            <a:lvl6pPr marL="1664162" indent="0">
              <a:buNone/>
              <a:defRPr sz="1456"/>
            </a:lvl6pPr>
            <a:lvl7pPr marL="1996995" indent="0">
              <a:buNone/>
              <a:defRPr sz="1456"/>
            </a:lvl7pPr>
            <a:lvl8pPr marL="2329827" indent="0">
              <a:buNone/>
              <a:defRPr sz="1456"/>
            </a:lvl8pPr>
            <a:lvl9pPr marL="2662660" indent="0">
              <a:buNone/>
              <a:defRPr sz="1456"/>
            </a:lvl9pPr>
          </a:lstStyle>
          <a:p>
            <a:r>
              <a:rPr lang="en-US" dirty="0"/>
              <a:t>Click icon to add picture</a:t>
            </a:r>
          </a:p>
        </p:txBody>
      </p:sp>
      <p:sp>
        <p:nvSpPr>
          <p:cNvPr id="11" name="Content Placeholder 2">
            <a:extLst>
              <a:ext uri="{FF2B5EF4-FFF2-40B4-BE49-F238E27FC236}">
                <a16:creationId xmlns:a16="http://schemas.microsoft.com/office/drawing/2014/main" xmlns="" id="{574D9C3F-D8A7-2F47-AEBE-5109E2DFF824}"/>
              </a:ext>
            </a:extLst>
          </p:cNvPr>
          <p:cNvSpPr>
            <a:spLocks noGrp="1"/>
          </p:cNvSpPr>
          <p:nvPr>
            <p:ph idx="1"/>
          </p:nvPr>
        </p:nvSpPr>
        <p:spPr>
          <a:xfrm>
            <a:off x="474947" y="1570951"/>
            <a:ext cx="3181297" cy="4395463"/>
          </a:xfrm>
        </p:spPr>
        <p:txBody>
          <a:bodyPr>
            <a:normAutofit/>
          </a:bodyPr>
          <a:lstStyle>
            <a:lvl1pPr>
              <a:defRPr sz="1747"/>
            </a:lvl1pPr>
            <a:lvl2pPr>
              <a:defRPr sz="1456"/>
            </a:lvl2pPr>
            <a:lvl3pPr>
              <a:defRPr sz="1310"/>
            </a:lvl3pPr>
            <a:lvl4pPr>
              <a:defRPr sz="1165"/>
            </a:lvl4pPr>
            <a:lvl5pPr>
              <a:defRPr sz="1165"/>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Placeholder 1">
            <a:extLst>
              <a:ext uri="{FF2B5EF4-FFF2-40B4-BE49-F238E27FC236}">
                <a16:creationId xmlns:a16="http://schemas.microsoft.com/office/drawing/2014/main" xmlns="" id="{C470708A-3B80-754D-8D7E-75BC5AB870A0}"/>
              </a:ext>
            </a:extLst>
          </p:cNvPr>
          <p:cNvSpPr>
            <a:spLocks noGrp="1"/>
          </p:cNvSpPr>
          <p:nvPr>
            <p:ph type="title"/>
          </p:nvPr>
        </p:nvSpPr>
        <p:spPr>
          <a:xfrm>
            <a:off x="4047009" y="245387"/>
            <a:ext cx="4638003" cy="1072745"/>
          </a:xfrm>
          <a:prstGeom prst="rect">
            <a:avLst/>
          </a:prstGeom>
        </p:spPr>
        <p:txBody>
          <a:bodyPr vert="horz" lIns="91440" tIns="45720" rIns="91440" bIns="45720" rtlCol="0" anchor="ctr">
            <a:normAutofit/>
          </a:bodyPr>
          <a:lstStyle>
            <a:lvl1pPr>
              <a:defRPr sz="2621">
                <a:latin typeface="+mn-lt"/>
              </a:defRPr>
            </a:lvl1pPr>
          </a:lstStyle>
          <a:p>
            <a:r>
              <a:rPr lang="en-US" dirty="0"/>
              <a:t>Click to edit Master title style</a:t>
            </a:r>
          </a:p>
        </p:txBody>
      </p:sp>
      <p:sp>
        <p:nvSpPr>
          <p:cNvPr id="14" name="Slide Number Placeholder 6">
            <a:extLst>
              <a:ext uri="{FF2B5EF4-FFF2-40B4-BE49-F238E27FC236}">
                <a16:creationId xmlns:a16="http://schemas.microsoft.com/office/drawing/2014/main" xmlns="" id="{1DF02C69-DC06-2C4F-80D0-C7C4183FA37A}"/>
              </a:ext>
            </a:extLst>
          </p:cNvPr>
          <p:cNvSpPr>
            <a:spLocks noGrp="1"/>
          </p:cNvSpPr>
          <p:nvPr>
            <p:ph type="sldNum" sz="quarter" idx="14"/>
          </p:nvPr>
        </p:nvSpPr>
        <p:spPr>
          <a:xfrm>
            <a:off x="538888" y="6449929"/>
            <a:ext cx="827916" cy="365125"/>
          </a:xfrm>
          <a:prstGeom prst="rect">
            <a:avLst/>
          </a:prstGeom>
        </p:spPr>
        <p:txBody>
          <a:bodyPr/>
          <a:lstStyle>
            <a:lvl1pPr>
              <a:defRPr sz="1059" baseline="0"/>
            </a:lvl1pPr>
          </a:lstStyle>
          <a:p>
            <a:fld id="{1EC77ADE-0C1F-334D-90E5-B01969B308E0}" type="slidenum">
              <a:rPr lang="en-US" smtClean="0"/>
              <a:pPr/>
              <a:t>‹#›</a:t>
            </a:fld>
            <a:endParaRPr lang="en-US" dirty="0"/>
          </a:p>
        </p:txBody>
      </p:sp>
    </p:spTree>
    <p:extLst>
      <p:ext uri="{BB962C8B-B14F-4D97-AF65-F5344CB8AC3E}">
        <p14:creationId xmlns:p14="http://schemas.microsoft.com/office/powerpoint/2010/main" val="3082090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g Image  w Caption">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D3128077-6641-824C-BF88-AFAD105A2627}"/>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10" name="Picture Placeholder 2">
            <a:extLst>
              <a:ext uri="{FF2B5EF4-FFF2-40B4-BE49-F238E27FC236}">
                <a16:creationId xmlns:a16="http://schemas.microsoft.com/office/drawing/2014/main" xmlns="" id="{9734182E-65EC-DB48-93C6-0999217B8C53}"/>
              </a:ext>
            </a:extLst>
          </p:cNvPr>
          <p:cNvSpPr>
            <a:spLocks noGrp="1"/>
          </p:cNvSpPr>
          <p:nvPr>
            <p:ph type="pic" idx="12"/>
          </p:nvPr>
        </p:nvSpPr>
        <p:spPr>
          <a:xfrm>
            <a:off x="540728" y="591843"/>
            <a:ext cx="8120303" cy="4807761"/>
          </a:xfrm>
        </p:spPr>
        <p:txBody>
          <a:bodyPr/>
          <a:lstStyle>
            <a:lvl1pPr marL="0" indent="0">
              <a:buNone/>
              <a:defRPr sz="2330"/>
            </a:lvl1pPr>
            <a:lvl2pPr marL="332832" indent="0">
              <a:buNone/>
              <a:defRPr sz="2038"/>
            </a:lvl2pPr>
            <a:lvl3pPr marL="665665" indent="0">
              <a:buNone/>
              <a:defRPr sz="1747"/>
            </a:lvl3pPr>
            <a:lvl4pPr marL="998497" indent="0">
              <a:buNone/>
              <a:defRPr sz="1456"/>
            </a:lvl4pPr>
            <a:lvl5pPr marL="1331330" indent="0">
              <a:buNone/>
              <a:defRPr sz="1456"/>
            </a:lvl5pPr>
            <a:lvl6pPr marL="1664162" indent="0">
              <a:buNone/>
              <a:defRPr sz="1456"/>
            </a:lvl6pPr>
            <a:lvl7pPr marL="1996995" indent="0">
              <a:buNone/>
              <a:defRPr sz="1456"/>
            </a:lvl7pPr>
            <a:lvl8pPr marL="2329827" indent="0">
              <a:buNone/>
              <a:defRPr sz="1456"/>
            </a:lvl8pPr>
            <a:lvl9pPr marL="2662660" indent="0">
              <a:buNone/>
              <a:defRPr sz="1456"/>
            </a:lvl9pPr>
          </a:lstStyle>
          <a:p>
            <a:r>
              <a:rPr lang="en-US" dirty="0"/>
              <a:t>Click icon to add picture</a:t>
            </a:r>
          </a:p>
        </p:txBody>
      </p:sp>
      <p:sp>
        <p:nvSpPr>
          <p:cNvPr id="7" name="Title 1">
            <a:extLst>
              <a:ext uri="{FF2B5EF4-FFF2-40B4-BE49-F238E27FC236}">
                <a16:creationId xmlns:a16="http://schemas.microsoft.com/office/drawing/2014/main" xmlns="" id="{EFE0315F-88DA-194C-B216-AD30C56633C1}"/>
              </a:ext>
            </a:extLst>
          </p:cNvPr>
          <p:cNvSpPr>
            <a:spLocks noGrp="1"/>
          </p:cNvSpPr>
          <p:nvPr>
            <p:ph type="title" idx="4294967295"/>
          </p:nvPr>
        </p:nvSpPr>
        <p:spPr>
          <a:xfrm>
            <a:off x="540728" y="5399605"/>
            <a:ext cx="8120303" cy="723875"/>
          </a:xfrm>
        </p:spPr>
        <p:txBody>
          <a:bodyPr>
            <a:normAutofit/>
          </a:bodyPr>
          <a:lstStyle>
            <a:lvl1pPr>
              <a:defRPr sz="2038"/>
            </a:lvl1pPr>
          </a:lstStyle>
          <a:p>
            <a:r>
              <a:rPr lang="en-US" sz="2330" dirty="0"/>
              <a:t>Small Photo Caption or Text</a:t>
            </a:r>
          </a:p>
        </p:txBody>
      </p:sp>
      <p:sp>
        <p:nvSpPr>
          <p:cNvPr id="13" name="Slide Number Placeholder 6">
            <a:extLst>
              <a:ext uri="{FF2B5EF4-FFF2-40B4-BE49-F238E27FC236}">
                <a16:creationId xmlns:a16="http://schemas.microsoft.com/office/drawing/2014/main" xmlns="" id="{E6CF70DF-747D-8E4F-8138-8CDBABDCC4FF}"/>
              </a:ext>
            </a:extLst>
          </p:cNvPr>
          <p:cNvSpPr>
            <a:spLocks noGrp="1"/>
          </p:cNvSpPr>
          <p:nvPr>
            <p:ph type="sldNum" sz="quarter" idx="14"/>
          </p:nvPr>
        </p:nvSpPr>
        <p:spPr>
          <a:xfrm>
            <a:off x="538888" y="6449929"/>
            <a:ext cx="827916" cy="365125"/>
          </a:xfrm>
          <a:prstGeom prst="rect">
            <a:avLst/>
          </a:prstGeom>
        </p:spPr>
        <p:txBody>
          <a:bodyPr/>
          <a:lstStyle>
            <a:lvl1pPr>
              <a:defRPr sz="1059" baseline="0"/>
            </a:lvl1pPr>
          </a:lstStyle>
          <a:p>
            <a:fld id="{1EC77ADE-0C1F-334D-90E5-B01969B308E0}" type="slidenum">
              <a:rPr lang="en-US" smtClean="0"/>
              <a:pPr/>
              <a:t>‹#›</a:t>
            </a:fld>
            <a:endParaRPr lang="en-US" dirty="0"/>
          </a:p>
        </p:txBody>
      </p:sp>
    </p:spTree>
    <p:extLst>
      <p:ext uri="{BB962C8B-B14F-4D97-AF65-F5344CB8AC3E}">
        <p14:creationId xmlns:p14="http://schemas.microsoft.com/office/powerpoint/2010/main" val="1191630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s w 3 Image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9D1141A1-8329-E24A-8B40-9647263242DE}"/>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3" name="Content Placeholder 2">
            <a:extLst>
              <a:ext uri="{FF2B5EF4-FFF2-40B4-BE49-F238E27FC236}">
                <a16:creationId xmlns:a16="http://schemas.microsoft.com/office/drawing/2014/main" xmlns="" id="{2A7EA583-D6C3-7E46-88F9-6A3ACAA36AE7}"/>
              </a:ext>
            </a:extLst>
          </p:cNvPr>
          <p:cNvSpPr>
            <a:spLocks noGrp="1"/>
          </p:cNvSpPr>
          <p:nvPr>
            <p:ph sz="half" idx="1"/>
          </p:nvPr>
        </p:nvSpPr>
        <p:spPr>
          <a:xfrm>
            <a:off x="369256" y="905796"/>
            <a:ext cx="8265742" cy="235683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Picture Placeholder 2">
            <a:extLst>
              <a:ext uri="{FF2B5EF4-FFF2-40B4-BE49-F238E27FC236}">
                <a16:creationId xmlns:a16="http://schemas.microsoft.com/office/drawing/2014/main" xmlns="" id="{9734182E-65EC-DB48-93C6-0999217B8C53}"/>
              </a:ext>
            </a:extLst>
          </p:cNvPr>
          <p:cNvSpPr>
            <a:spLocks noGrp="1"/>
          </p:cNvSpPr>
          <p:nvPr>
            <p:ph type="pic" idx="10"/>
          </p:nvPr>
        </p:nvSpPr>
        <p:spPr>
          <a:xfrm>
            <a:off x="3142303" y="3546916"/>
            <a:ext cx="2719648" cy="2388228"/>
          </a:xfrm>
        </p:spPr>
        <p:txBody>
          <a:bodyPr/>
          <a:lstStyle>
            <a:lvl1pPr marL="0" indent="0">
              <a:buNone/>
              <a:defRPr sz="2330"/>
            </a:lvl1pPr>
            <a:lvl2pPr marL="332832" indent="0">
              <a:buNone/>
              <a:defRPr sz="2038"/>
            </a:lvl2pPr>
            <a:lvl3pPr marL="665665" indent="0">
              <a:buNone/>
              <a:defRPr sz="1747"/>
            </a:lvl3pPr>
            <a:lvl4pPr marL="998497" indent="0">
              <a:buNone/>
              <a:defRPr sz="1456"/>
            </a:lvl4pPr>
            <a:lvl5pPr marL="1331330" indent="0">
              <a:buNone/>
              <a:defRPr sz="1456"/>
            </a:lvl5pPr>
            <a:lvl6pPr marL="1664162" indent="0">
              <a:buNone/>
              <a:defRPr sz="1456"/>
            </a:lvl6pPr>
            <a:lvl7pPr marL="1996995" indent="0">
              <a:buNone/>
              <a:defRPr sz="1456"/>
            </a:lvl7pPr>
            <a:lvl8pPr marL="2329827" indent="0">
              <a:buNone/>
              <a:defRPr sz="1456"/>
            </a:lvl8pPr>
            <a:lvl9pPr marL="2662660" indent="0">
              <a:buNone/>
              <a:defRPr sz="1456"/>
            </a:lvl9pPr>
          </a:lstStyle>
          <a:p>
            <a:r>
              <a:rPr lang="en-US" dirty="0"/>
              <a:t>Click icon to add picture</a:t>
            </a:r>
          </a:p>
        </p:txBody>
      </p:sp>
      <p:sp>
        <p:nvSpPr>
          <p:cNvPr id="17" name="Picture Placeholder 2">
            <a:extLst>
              <a:ext uri="{FF2B5EF4-FFF2-40B4-BE49-F238E27FC236}">
                <a16:creationId xmlns:a16="http://schemas.microsoft.com/office/drawing/2014/main" xmlns="" id="{9734182E-65EC-DB48-93C6-0999217B8C53}"/>
              </a:ext>
            </a:extLst>
          </p:cNvPr>
          <p:cNvSpPr>
            <a:spLocks noGrp="1"/>
          </p:cNvSpPr>
          <p:nvPr>
            <p:ph type="pic" idx="11"/>
          </p:nvPr>
        </p:nvSpPr>
        <p:spPr>
          <a:xfrm>
            <a:off x="5915351" y="3546916"/>
            <a:ext cx="2719648" cy="2388228"/>
          </a:xfrm>
        </p:spPr>
        <p:txBody>
          <a:bodyPr/>
          <a:lstStyle>
            <a:lvl1pPr marL="0" indent="0">
              <a:buNone/>
              <a:defRPr sz="2330"/>
            </a:lvl1pPr>
            <a:lvl2pPr marL="332832" indent="0">
              <a:buNone/>
              <a:defRPr sz="2038"/>
            </a:lvl2pPr>
            <a:lvl3pPr marL="665665" indent="0">
              <a:buNone/>
              <a:defRPr sz="1747"/>
            </a:lvl3pPr>
            <a:lvl4pPr marL="998497" indent="0">
              <a:buNone/>
              <a:defRPr sz="1456"/>
            </a:lvl4pPr>
            <a:lvl5pPr marL="1331330" indent="0">
              <a:buNone/>
              <a:defRPr sz="1456"/>
            </a:lvl5pPr>
            <a:lvl6pPr marL="1664162" indent="0">
              <a:buNone/>
              <a:defRPr sz="1456"/>
            </a:lvl6pPr>
            <a:lvl7pPr marL="1996995" indent="0">
              <a:buNone/>
              <a:defRPr sz="1456"/>
            </a:lvl7pPr>
            <a:lvl8pPr marL="2329827" indent="0">
              <a:buNone/>
              <a:defRPr sz="1456"/>
            </a:lvl8pPr>
            <a:lvl9pPr marL="2662660" indent="0">
              <a:buNone/>
              <a:defRPr sz="1456"/>
            </a:lvl9pPr>
          </a:lstStyle>
          <a:p>
            <a:r>
              <a:rPr lang="en-US" dirty="0"/>
              <a:t>Click icon to add picture</a:t>
            </a:r>
          </a:p>
        </p:txBody>
      </p:sp>
      <p:sp>
        <p:nvSpPr>
          <p:cNvPr id="18" name="Picture Placeholder 2">
            <a:extLst>
              <a:ext uri="{FF2B5EF4-FFF2-40B4-BE49-F238E27FC236}">
                <a16:creationId xmlns:a16="http://schemas.microsoft.com/office/drawing/2014/main" xmlns="" id="{9734182E-65EC-DB48-93C6-0999217B8C53}"/>
              </a:ext>
            </a:extLst>
          </p:cNvPr>
          <p:cNvSpPr>
            <a:spLocks noGrp="1"/>
          </p:cNvSpPr>
          <p:nvPr>
            <p:ph type="pic" idx="12"/>
          </p:nvPr>
        </p:nvSpPr>
        <p:spPr>
          <a:xfrm>
            <a:off x="369257" y="3546916"/>
            <a:ext cx="2719648" cy="2388228"/>
          </a:xfrm>
        </p:spPr>
        <p:txBody>
          <a:bodyPr/>
          <a:lstStyle>
            <a:lvl1pPr marL="0" indent="0">
              <a:buNone/>
              <a:defRPr sz="2330"/>
            </a:lvl1pPr>
            <a:lvl2pPr marL="332832" indent="0">
              <a:buNone/>
              <a:defRPr sz="2038"/>
            </a:lvl2pPr>
            <a:lvl3pPr marL="665665" indent="0">
              <a:buNone/>
              <a:defRPr sz="1747"/>
            </a:lvl3pPr>
            <a:lvl4pPr marL="998497" indent="0">
              <a:buNone/>
              <a:defRPr sz="1456"/>
            </a:lvl4pPr>
            <a:lvl5pPr marL="1331330" indent="0">
              <a:buNone/>
              <a:defRPr sz="1456"/>
            </a:lvl5pPr>
            <a:lvl6pPr marL="1664162" indent="0">
              <a:buNone/>
              <a:defRPr sz="1456"/>
            </a:lvl6pPr>
            <a:lvl7pPr marL="1996995" indent="0">
              <a:buNone/>
              <a:defRPr sz="1456"/>
            </a:lvl7pPr>
            <a:lvl8pPr marL="2329827" indent="0">
              <a:buNone/>
              <a:defRPr sz="1456"/>
            </a:lvl8pPr>
            <a:lvl9pPr marL="2662660" indent="0">
              <a:buNone/>
              <a:defRPr sz="1456"/>
            </a:lvl9pPr>
          </a:lstStyle>
          <a:p>
            <a:r>
              <a:rPr lang="en-US" dirty="0"/>
              <a:t>Click icon to add picture</a:t>
            </a:r>
          </a:p>
        </p:txBody>
      </p:sp>
      <p:sp>
        <p:nvSpPr>
          <p:cNvPr id="12" name="Slide Number Placeholder 6">
            <a:extLst>
              <a:ext uri="{FF2B5EF4-FFF2-40B4-BE49-F238E27FC236}">
                <a16:creationId xmlns:a16="http://schemas.microsoft.com/office/drawing/2014/main" xmlns="" id="{E13C0218-25F3-9745-9CED-3D65B7C375C7}"/>
              </a:ext>
            </a:extLst>
          </p:cNvPr>
          <p:cNvSpPr>
            <a:spLocks noGrp="1"/>
          </p:cNvSpPr>
          <p:nvPr>
            <p:ph type="sldNum" sz="quarter" idx="14"/>
          </p:nvPr>
        </p:nvSpPr>
        <p:spPr>
          <a:xfrm>
            <a:off x="538888" y="6449929"/>
            <a:ext cx="827916" cy="365125"/>
          </a:xfrm>
          <a:prstGeom prst="rect">
            <a:avLst/>
          </a:prstGeom>
        </p:spPr>
        <p:txBody>
          <a:bodyPr/>
          <a:lstStyle>
            <a:lvl1pPr>
              <a:defRPr sz="1059" baseline="0"/>
            </a:lvl1pPr>
          </a:lstStyle>
          <a:p>
            <a:fld id="{1EC77ADE-0C1F-334D-90E5-B01969B308E0}" type="slidenum">
              <a:rPr lang="en-US" smtClean="0"/>
              <a:pPr/>
              <a:t>‹#›</a:t>
            </a:fld>
            <a:endParaRPr lang="en-US" dirty="0"/>
          </a:p>
        </p:txBody>
      </p:sp>
    </p:spTree>
    <p:extLst>
      <p:ext uri="{BB962C8B-B14F-4D97-AF65-F5344CB8AC3E}">
        <p14:creationId xmlns:p14="http://schemas.microsoft.com/office/powerpoint/2010/main" val="3136299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umn 4 image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83464AEC-9FE4-E34D-A129-23674206F22E}"/>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17" name="Picture Placeholder 2">
            <a:extLst>
              <a:ext uri="{FF2B5EF4-FFF2-40B4-BE49-F238E27FC236}">
                <a16:creationId xmlns:a16="http://schemas.microsoft.com/office/drawing/2014/main" xmlns="" id="{9734182E-65EC-DB48-93C6-0999217B8C53}"/>
              </a:ext>
            </a:extLst>
          </p:cNvPr>
          <p:cNvSpPr>
            <a:spLocks noGrp="1"/>
          </p:cNvSpPr>
          <p:nvPr>
            <p:ph type="pic" idx="10"/>
          </p:nvPr>
        </p:nvSpPr>
        <p:spPr>
          <a:xfrm>
            <a:off x="3190262" y="1022371"/>
            <a:ext cx="2719648" cy="2388228"/>
          </a:xfrm>
        </p:spPr>
        <p:txBody>
          <a:bodyPr/>
          <a:lstStyle>
            <a:lvl1pPr marL="0" indent="0">
              <a:buNone/>
              <a:defRPr sz="2330"/>
            </a:lvl1pPr>
            <a:lvl2pPr marL="332832" indent="0">
              <a:buNone/>
              <a:defRPr sz="2038"/>
            </a:lvl2pPr>
            <a:lvl3pPr marL="665665" indent="0">
              <a:buNone/>
              <a:defRPr sz="1747"/>
            </a:lvl3pPr>
            <a:lvl4pPr marL="998497" indent="0">
              <a:buNone/>
              <a:defRPr sz="1456"/>
            </a:lvl4pPr>
            <a:lvl5pPr marL="1331330" indent="0">
              <a:buNone/>
              <a:defRPr sz="1456"/>
            </a:lvl5pPr>
            <a:lvl6pPr marL="1664162" indent="0">
              <a:buNone/>
              <a:defRPr sz="1456"/>
            </a:lvl6pPr>
            <a:lvl7pPr marL="1996995" indent="0">
              <a:buNone/>
              <a:defRPr sz="1456"/>
            </a:lvl7pPr>
            <a:lvl8pPr marL="2329827" indent="0">
              <a:buNone/>
              <a:defRPr sz="1456"/>
            </a:lvl8pPr>
            <a:lvl9pPr marL="2662660" indent="0">
              <a:buNone/>
              <a:defRPr sz="1456"/>
            </a:lvl9pPr>
          </a:lstStyle>
          <a:p>
            <a:r>
              <a:rPr lang="en-US" dirty="0"/>
              <a:t>Click icon to add picture</a:t>
            </a:r>
          </a:p>
        </p:txBody>
      </p:sp>
      <p:sp>
        <p:nvSpPr>
          <p:cNvPr id="18" name="Picture Placeholder 2">
            <a:extLst>
              <a:ext uri="{FF2B5EF4-FFF2-40B4-BE49-F238E27FC236}">
                <a16:creationId xmlns:a16="http://schemas.microsoft.com/office/drawing/2014/main" xmlns="" id="{9734182E-65EC-DB48-93C6-0999217B8C53}"/>
              </a:ext>
            </a:extLst>
          </p:cNvPr>
          <p:cNvSpPr>
            <a:spLocks noGrp="1"/>
          </p:cNvSpPr>
          <p:nvPr>
            <p:ph type="pic" idx="11"/>
          </p:nvPr>
        </p:nvSpPr>
        <p:spPr>
          <a:xfrm>
            <a:off x="5963310" y="1022370"/>
            <a:ext cx="2719648" cy="2388228"/>
          </a:xfrm>
        </p:spPr>
        <p:txBody>
          <a:bodyPr/>
          <a:lstStyle>
            <a:lvl1pPr marL="0" indent="0">
              <a:buNone/>
              <a:defRPr sz="2330"/>
            </a:lvl1pPr>
            <a:lvl2pPr marL="332832" indent="0">
              <a:buNone/>
              <a:defRPr sz="2038"/>
            </a:lvl2pPr>
            <a:lvl3pPr marL="665665" indent="0">
              <a:buNone/>
              <a:defRPr sz="1747"/>
            </a:lvl3pPr>
            <a:lvl4pPr marL="998497" indent="0">
              <a:buNone/>
              <a:defRPr sz="1456"/>
            </a:lvl4pPr>
            <a:lvl5pPr marL="1331330" indent="0">
              <a:buNone/>
              <a:defRPr sz="1456"/>
            </a:lvl5pPr>
            <a:lvl6pPr marL="1664162" indent="0">
              <a:buNone/>
              <a:defRPr sz="1456"/>
            </a:lvl6pPr>
            <a:lvl7pPr marL="1996995" indent="0">
              <a:buNone/>
              <a:defRPr sz="1456"/>
            </a:lvl7pPr>
            <a:lvl8pPr marL="2329827" indent="0">
              <a:buNone/>
              <a:defRPr sz="1456"/>
            </a:lvl8pPr>
            <a:lvl9pPr marL="2662660" indent="0">
              <a:buNone/>
              <a:defRPr sz="1456"/>
            </a:lvl9pPr>
          </a:lstStyle>
          <a:p>
            <a:r>
              <a:rPr lang="en-US" dirty="0"/>
              <a:t>Click icon to add picture</a:t>
            </a:r>
          </a:p>
        </p:txBody>
      </p:sp>
      <p:sp>
        <p:nvSpPr>
          <p:cNvPr id="19" name="Picture Placeholder 2">
            <a:extLst>
              <a:ext uri="{FF2B5EF4-FFF2-40B4-BE49-F238E27FC236}">
                <a16:creationId xmlns:a16="http://schemas.microsoft.com/office/drawing/2014/main" xmlns="" id="{9734182E-65EC-DB48-93C6-0999217B8C53}"/>
              </a:ext>
            </a:extLst>
          </p:cNvPr>
          <p:cNvSpPr>
            <a:spLocks noGrp="1"/>
          </p:cNvSpPr>
          <p:nvPr>
            <p:ph type="pic" idx="12"/>
          </p:nvPr>
        </p:nvSpPr>
        <p:spPr>
          <a:xfrm>
            <a:off x="3190262" y="3507767"/>
            <a:ext cx="2719648" cy="2388228"/>
          </a:xfrm>
        </p:spPr>
        <p:txBody>
          <a:bodyPr/>
          <a:lstStyle>
            <a:lvl1pPr marL="0" indent="0">
              <a:buNone/>
              <a:defRPr sz="2330"/>
            </a:lvl1pPr>
            <a:lvl2pPr marL="332832" indent="0">
              <a:buNone/>
              <a:defRPr sz="2038"/>
            </a:lvl2pPr>
            <a:lvl3pPr marL="665665" indent="0">
              <a:buNone/>
              <a:defRPr sz="1747"/>
            </a:lvl3pPr>
            <a:lvl4pPr marL="998497" indent="0">
              <a:buNone/>
              <a:defRPr sz="1456"/>
            </a:lvl4pPr>
            <a:lvl5pPr marL="1331330" indent="0">
              <a:buNone/>
              <a:defRPr sz="1456"/>
            </a:lvl5pPr>
            <a:lvl6pPr marL="1664162" indent="0">
              <a:buNone/>
              <a:defRPr sz="1456"/>
            </a:lvl6pPr>
            <a:lvl7pPr marL="1996995" indent="0">
              <a:buNone/>
              <a:defRPr sz="1456"/>
            </a:lvl7pPr>
            <a:lvl8pPr marL="2329827" indent="0">
              <a:buNone/>
              <a:defRPr sz="1456"/>
            </a:lvl8pPr>
            <a:lvl9pPr marL="2662660" indent="0">
              <a:buNone/>
              <a:defRPr sz="1456"/>
            </a:lvl9pPr>
          </a:lstStyle>
          <a:p>
            <a:r>
              <a:rPr lang="en-US" dirty="0"/>
              <a:t>Click icon to add picture</a:t>
            </a:r>
          </a:p>
        </p:txBody>
      </p:sp>
      <p:sp>
        <p:nvSpPr>
          <p:cNvPr id="20" name="Picture Placeholder 2">
            <a:extLst>
              <a:ext uri="{FF2B5EF4-FFF2-40B4-BE49-F238E27FC236}">
                <a16:creationId xmlns:a16="http://schemas.microsoft.com/office/drawing/2014/main" xmlns="" id="{9734182E-65EC-DB48-93C6-0999217B8C53}"/>
              </a:ext>
            </a:extLst>
          </p:cNvPr>
          <p:cNvSpPr>
            <a:spLocks noGrp="1"/>
          </p:cNvSpPr>
          <p:nvPr>
            <p:ph type="pic" idx="13"/>
          </p:nvPr>
        </p:nvSpPr>
        <p:spPr>
          <a:xfrm>
            <a:off x="5963310" y="3507766"/>
            <a:ext cx="2719648" cy="2388228"/>
          </a:xfrm>
        </p:spPr>
        <p:txBody>
          <a:bodyPr/>
          <a:lstStyle>
            <a:lvl1pPr marL="0" indent="0">
              <a:buNone/>
              <a:defRPr sz="2330"/>
            </a:lvl1pPr>
            <a:lvl2pPr marL="332832" indent="0">
              <a:buNone/>
              <a:defRPr sz="2038"/>
            </a:lvl2pPr>
            <a:lvl3pPr marL="665665" indent="0">
              <a:buNone/>
              <a:defRPr sz="1747"/>
            </a:lvl3pPr>
            <a:lvl4pPr marL="998497" indent="0">
              <a:buNone/>
              <a:defRPr sz="1456"/>
            </a:lvl4pPr>
            <a:lvl5pPr marL="1331330" indent="0">
              <a:buNone/>
              <a:defRPr sz="1456"/>
            </a:lvl5pPr>
            <a:lvl6pPr marL="1664162" indent="0">
              <a:buNone/>
              <a:defRPr sz="1456"/>
            </a:lvl6pPr>
            <a:lvl7pPr marL="1996995" indent="0">
              <a:buNone/>
              <a:defRPr sz="1456"/>
            </a:lvl7pPr>
            <a:lvl8pPr marL="2329827" indent="0">
              <a:buNone/>
              <a:defRPr sz="1456"/>
            </a:lvl8pPr>
            <a:lvl9pPr marL="2662660" indent="0">
              <a:buNone/>
              <a:defRPr sz="1456"/>
            </a:lvl9pPr>
          </a:lstStyle>
          <a:p>
            <a:r>
              <a:rPr lang="en-US" dirty="0"/>
              <a:t>Click icon to add picture</a:t>
            </a:r>
          </a:p>
        </p:txBody>
      </p:sp>
      <p:sp>
        <p:nvSpPr>
          <p:cNvPr id="16" name="Content Placeholder 2">
            <a:extLst>
              <a:ext uri="{FF2B5EF4-FFF2-40B4-BE49-F238E27FC236}">
                <a16:creationId xmlns:a16="http://schemas.microsoft.com/office/drawing/2014/main" xmlns="" id="{574D9C3F-D8A7-2F47-AEBE-5109E2DFF824}"/>
              </a:ext>
            </a:extLst>
          </p:cNvPr>
          <p:cNvSpPr>
            <a:spLocks noGrp="1"/>
          </p:cNvSpPr>
          <p:nvPr>
            <p:ph idx="1"/>
          </p:nvPr>
        </p:nvSpPr>
        <p:spPr>
          <a:xfrm>
            <a:off x="362804" y="1034590"/>
            <a:ext cx="2742765" cy="4861405"/>
          </a:xfrm>
        </p:spPr>
        <p:txBody>
          <a:bodyPr>
            <a:normAutofit/>
          </a:bodyPr>
          <a:lstStyle>
            <a:lvl1pPr>
              <a:defRPr sz="1747"/>
            </a:lvl1pPr>
            <a:lvl2pPr>
              <a:defRPr sz="1456"/>
            </a:lvl2pPr>
            <a:lvl3pPr>
              <a:defRPr sz="1310"/>
            </a:lvl3pPr>
            <a:lvl4pPr>
              <a:defRPr sz="1165"/>
            </a:lvl4pPr>
            <a:lvl5pPr>
              <a:defRPr sz="1165"/>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6">
            <a:extLst>
              <a:ext uri="{FF2B5EF4-FFF2-40B4-BE49-F238E27FC236}">
                <a16:creationId xmlns:a16="http://schemas.microsoft.com/office/drawing/2014/main" xmlns="" id="{0EA2F9B8-C1F0-5B4D-9513-D3A4477EA257}"/>
              </a:ext>
            </a:extLst>
          </p:cNvPr>
          <p:cNvSpPr>
            <a:spLocks noGrp="1"/>
          </p:cNvSpPr>
          <p:nvPr>
            <p:ph type="sldNum" sz="quarter" idx="15"/>
          </p:nvPr>
        </p:nvSpPr>
        <p:spPr>
          <a:xfrm>
            <a:off x="538888" y="6449929"/>
            <a:ext cx="827916" cy="365125"/>
          </a:xfrm>
          <a:prstGeom prst="rect">
            <a:avLst/>
          </a:prstGeom>
        </p:spPr>
        <p:txBody>
          <a:bodyPr/>
          <a:lstStyle>
            <a:lvl1pPr>
              <a:defRPr sz="1059" baseline="0"/>
            </a:lvl1pPr>
          </a:lstStyle>
          <a:p>
            <a:fld id="{1EC77ADE-0C1F-334D-90E5-B01969B308E0}" type="slidenum">
              <a:rPr lang="en-US" smtClean="0"/>
              <a:pPr/>
              <a:t>‹#›</a:t>
            </a:fld>
            <a:endParaRPr lang="en-US" dirty="0"/>
          </a:p>
        </p:txBody>
      </p:sp>
    </p:spTree>
    <p:extLst>
      <p:ext uri="{BB962C8B-B14F-4D97-AF65-F5344CB8AC3E}">
        <p14:creationId xmlns:p14="http://schemas.microsoft.com/office/powerpoint/2010/main" val="12702833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1 Column 4 image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83464AEC-9FE4-E34D-A129-23674206F22E}"/>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12" name="Slide Number Placeholder 6">
            <a:extLst>
              <a:ext uri="{FF2B5EF4-FFF2-40B4-BE49-F238E27FC236}">
                <a16:creationId xmlns:a16="http://schemas.microsoft.com/office/drawing/2014/main" xmlns="" id="{0EA2F9B8-C1F0-5B4D-9513-D3A4477EA257}"/>
              </a:ext>
            </a:extLst>
          </p:cNvPr>
          <p:cNvSpPr>
            <a:spLocks noGrp="1"/>
          </p:cNvSpPr>
          <p:nvPr>
            <p:ph type="sldNum" sz="quarter" idx="15"/>
          </p:nvPr>
        </p:nvSpPr>
        <p:spPr>
          <a:xfrm>
            <a:off x="538888" y="6449929"/>
            <a:ext cx="827916" cy="365125"/>
          </a:xfrm>
          <a:prstGeom prst="rect">
            <a:avLst/>
          </a:prstGeom>
        </p:spPr>
        <p:txBody>
          <a:bodyPr/>
          <a:lstStyle>
            <a:lvl1pPr>
              <a:defRPr sz="1059" baseline="0"/>
            </a:lvl1pPr>
          </a:lstStyle>
          <a:p>
            <a:fld id="{1EC77ADE-0C1F-334D-90E5-B01969B308E0}" type="slidenum">
              <a:rPr lang="en-US" smtClean="0"/>
              <a:pPr/>
              <a:t>‹#›</a:t>
            </a:fld>
            <a:endParaRPr lang="en-US" dirty="0"/>
          </a:p>
        </p:txBody>
      </p:sp>
    </p:spTree>
    <p:extLst>
      <p:ext uri="{BB962C8B-B14F-4D97-AF65-F5344CB8AC3E}">
        <p14:creationId xmlns:p14="http://schemas.microsoft.com/office/powerpoint/2010/main" val="34324417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96E0E08B-B849-294C-960C-4B7329C85A16}"/>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8" name="Title Placeholder 1">
            <a:extLst>
              <a:ext uri="{FF2B5EF4-FFF2-40B4-BE49-F238E27FC236}">
                <a16:creationId xmlns:a16="http://schemas.microsoft.com/office/drawing/2014/main" xmlns="" id="{0048353B-0E6D-4142-8314-81AA71236D9B}"/>
              </a:ext>
            </a:extLst>
          </p:cNvPr>
          <p:cNvSpPr txBox="1">
            <a:spLocks/>
          </p:cNvSpPr>
          <p:nvPr userDrawn="1"/>
        </p:nvSpPr>
        <p:spPr>
          <a:xfrm>
            <a:off x="1930312" y="850740"/>
            <a:ext cx="4618363" cy="946540"/>
          </a:xfrm>
          <a:prstGeom prst="rect">
            <a:avLst/>
          </a:prstGeom>
        </p:spPr>
        <p:txBody>
          <a:bodyPr vert="horz" lIns="80682" tIns="40341" rIns="80682" bIns="40341" rtlCol="0" anchor="ctr">
            <a:normAutofit/>
          </a:bodyPr>
          <a:lstStyle>
            <a:lvl1pPr algn="r" defTabSz="754380" rtl="0" eaLnBrk="1" latinLnBrk="0" hangingPunct="1">
              <a:lnSpc>
                <a:spcPct val="90000"/>
              </a:lnSpc>
              <a:spcBef>
                <a:spcPct val="0"/>
              </a:spcBef>
              <a:buNone/>
              <a:defRPr sz="3600" kern="1200">
                <a:solidFill>
                  <a:schemeClr val="tx1"/>
                </a:solidFill>
                <a:latin typeface="+mn-lt"/>
                <a:ea typeface="+mj-ea"/>
                <a:cs typeface="+mj-cs"/>
              </a:defRPr>
            </a:lvl1pPr>
          </a:lstStyle>
          <a:p>
            <a:r>
              <a:rPr lang="en-US" sz="2471" baseline="0" dirty="0">
                <a:solidFill>
                  <a:schemeClr val="bg1"/>
                </a:solidFill>
              </a:rPr>
              <a:t>Click to edit Section title</a:t>
            </a:r>
          </a:p>
        </p:txBody>
      </p:sp>
    </p:spTree>
    <p:extLst>
      <p:ext uri="{BB962C8B-B14F-4D97-AF65-F5344CB8AC3E}">
        <p14:creationId xmlns:p14="http://schemas.microsoft.com/office/powerpoint/2010/main" val="2228436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BDF93A67-3DA6-1B46-960F-5483C3CE34D5}"/>
              </a:ext>
            </a:extLst>
          </p:cNvPr>
          <p:cNvPicPr>
            <a:picLocks noChangeAspect="1"/>
          </p:cNvPicPr>
          <p:nvPr userDrawn="1"/>
        </p:nvPicPr>
        <p:blipFill>
          <a:blip r:embed="rId2"/>
          <a:stretch>
            <a:fillRect/>
          </a:stretch>
        </p:blipFill>
        <p:spPr>
          <a:xfrm>
            <a:off x="-55951" y="0"/>
            <a:ext cx="9199951" cy="6858000"/>
          </a:xfrm>
          <a:prstGeom prst="rect">
            <a:avLst/>
          </a:prstGeom>
        </p:spPr>
      </p:pic>
      <p:sp>
        <p:nvSpPr>
          <p:cNvPr id="9" name="Title Placeholder 1">
            <a:extLst>
              <a:ext uri="{FF2B5EF4-FFF2-40B4-BE49-F238E27FC236}">
                <a16:creationId xmlns:a16="http://schemas.microsoft.com/office/drawing/2014/main" xmlns="" id="{2A068D04-C3DD-D041-854E-CA64CD4214F3}"/>
              </a:ext>
            </a:extLst>
          </p:cNvPr>
          <p:cNvSpPr txBox="1">
            <a:spLocks/>
          </p:cNvSpPr>
          <p:nvPr userDrawn="1"/>
        </p:nvSpPr>
        <p:spPr>
          <a:xfrm>
            <a:off x="4384165" y="2200618"/>
            <a:ext cx="4618363" cy="946540"/>
          </a:xfrm>
          <a:prstGeom prst="rect">
            <a:avLst/>
          </a:prstGeom>
        </p:spPr>
        <p:txBody>
          <a:bodyPr vert="horz" lIns="80682" tIns="40341" rIns="80682" bIns="40341" rtlCol="0" anchor="ctr">
            <a:normAutofit/>
          </a:bodyPr>
          <a:lstStyle>
            <a:lvl1pPr algn="r" defTabSz="754380" rtl="0" eaLnBrk="1" latinLnBrk="0" hangingPunct="1">
              <a:lnSpc>
                <a:spcPct val="90000"/>
              </a:lnSpc>
              <a:spcBef>
                <a:spcPct val="0"/>
              </a:spcBef>
              <a:buNone/>
              <a:defRPr sz="3600" kern="1200">
                <a:solidFill>
                  <a:schemeClr val="tx1"/>
                </a:solidFill>
                <a:latin typeface="+mn-lt"/>
                <a:ea typeface="+mj-ea"/>
                <a:cs typeface="+mj-cs"/>
              </a:defRPr>
            </a:lvl1pPr>
          </a:lstStyle>
          <a:p>
            <a:r>
              <a:rPr lang="en-US" sz="2471" dirty="0"/>
              <a:t>Click to edit Section title</a:t>
            </a:r>
          </a:p>
        </p:txBody>
      </p:sp>
    </p:spTree>
    <p:extLst>
      <p:ext uri="{BB962C8B-B14F-4D97-AF65-F5344CB8AC3E}">
        <p14:creationId xmlns:p14="http://schemas.microsoft.com/office/powerpoint/2010/main" val="880072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DFF789F1-1BC6-F84B-847B-E75D329C0ED2}"/>
              </a:ext>
            </a:extLst>
          </p:cNvPr>
          <p:cNvPicPr>
            <a:picLocks noChangeAspect="1"/>
          </p:cNvPicPr>
          <p:nvPr userDrawn="1"/>
        </p:nvPicPr>
        <p:blipFill>
          <a:blip r:embed="rId2"/>
          <a:stretch>
            <a:fillRect/>
          </a:stretch>
        </p:blipFill>
        <p:spPr>
          <a:xfrm>
            <a:off x="-862" y="0"/>
            <a:ext cx="9144862" cy="7066484"/>
          </a:xfrm>
          <a:prstGeom prst="rect">
            <a:avLst/>
          </a:prstGeom>
        </p:spPr>
      </p:pic>
      <p:sp>
        <p:nvSpPr>
          <p:cNvPr id="9" name="Title Placeholder 1">
            <a:extLst>
              <a:ext uri="{FF2B5EF4-FFF2-40B4-BE49-F238E27FC236}">
                <a16:creationId xmlns:a16="http://schemas.microsoft.com/office/drawing/2014/main" xmlns="" id="{2A068D04-C3DD-D041-854E-CA64CD4214F3}"/>
              </a:ext>
            </a:extLst>
          </p:cNvPr>
          <p:cNvSpPr txBox="1">
            <a:spLocks/>
          </p:cNvSpPr>
          <p:nvPr userDrawn="1"/>
        </p:nvSpPr>
        <p:spPr>
          <a:xfrm>
            <a:off x="-860834" y="1703185"/>
            <a:ext cx="4618363" cy="946540"/>
          </a:xfrm>
          <a:prstGeom prst="rect">
            <a:avLst/>
          </a:prstGeom>
        </p:spPr>
        <p:txBody>
          <a:bodyPr vert="horz" lIns="80682" tIns="40341" rIns="80682" bIns="40341" rtlCol="0" anchor="ctr">
            <a:normAutofit/>
          </a:bodyPr>
          <a:lstStyle>
            <a:lvl1pPr algn="r" defTabSz="754380" rtl="0" eaLnBrk="1" latinLnBrk="0" hangingPunct="1">
              <a:lnSpc>
                <a:spcPct val="90000"/>
              </a:lnSpc>
              <a:spcBef>
                <a:spcPct val="0"/>
              </a:spcBef>
              <a:buNone/>
              <a:defRPr sz="3600" kern="1200">
                <a:solidFill>
                  <a:schemeClr val="tx1"/>
                </a:solidFill>
                <a:latin typeface="+mn-lt"/>
                <a:ea typeface="+mj-ea"/>
                <a:cs typeface="+mj-cs"/>
              </a:defRPr>
            </a:lvl1pPr>
          </a:lstStyle>
          <a:p>
            <a:r>
              <a:rPr lang="en-US" sz="2471" dirty="0"/>
              <a:t>Click to edit Section title</a:t>
            </a:r>
          </a:p>
        </p:txBody>
      </p:sp>
    </p:spTree>
    <p:extLst>
      <p:ext uri="{BB962C8B-B14F-4D97-AF65-F5344CB8AC3E}">
        <p14:creationId xmlns:p14="http://schemas.microsoft.com/office/powerpoint/2010/main" val="25427897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DB499079-FD7F-6040-AE5B-1C81C0519503}"/>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4" name="Title Placeholder 1">
            <a:extLst>
              <a:ext uri="{FF2B5EF4-FFF2-40B4-BE49-F238E27FC236}">
                <a16:creationId xmlns:a16="http://schemas.microsoft.com/office/drawing/2014/main" xmlns="" id="{46BF10D4-4347-D44D-A0A6-2E5146A03FEE}"/>
              </a:ext>
            </a:extLst>
          </p:cNvPr>
          <p:cNvSpPr txBox="1">
            <a:spLocks/>
          </p:cNvSpPr>
          <p:nvPr userDrawn="1"/>
        </p:nvSpPr>
        <p:spPr>
          <a:xfrm>
            <a:off x="-579492" y="1223121"/>
            <a:ext cx="4618363" cy="946540"/>
          </a:xfrm>
          <a:prstGeom prst="rect">
            <a:avLst/>
          </a:prstGeom>
        </p:spPr>
        <p:txBody>
          <a:bodyPr vert="horz" lIns="80682" tIns="40341" rIns="80682" bIns="40341" rtlCol="0" anchor="ctr">
            <a:normAutofit/>
          </a:bodyPr>
          <a:lstStyle>
            <a:lvl1pPr algn="r" defTabSz="754380" rtl="0" eaLnBrk="1" latinLnBrk="0" hangingPunct="1">
              <a:lnSpc>
                <a:spcPct val="90000"/>
              </a:lnSpc>
              <a:spcBef>
                <a:spcPct val="0"/>
              </a:spcBef>
              <a:buNone/>
              <a:defRPr sz="3600" kern="1200">
                <a:solidFill>
                  <a:schemeClr val="tx1"/>
                </a:solidFill>
                <a:latin typeface="+mn-lt"/>
                <a:ea typeface="+mj-ea"/>
                <a:cs typeface="+mj-cs"/>
              </a:defRPr>
            </a:lvl1pPr>
          </a:lstStyle>
          <a:p>
            <a:r>
              <a:rPr lang="en-US" sz="2471" baseline="0" dirty="0">
                <a:solidFill>
                  <a:schemeClr val="bg1"/>
                </a:solidFill>
              </a:rPr>
              <a:t>Click to edit Section title</a:t>
            </a:r>
          </a:p>
        </p:txBody>
      </p:sp>
    </p:spTree>
    <p:extLst>
      <p:ext uri="{BB962C8B-B14F-4D97-AF65-F5344CB8AC3E}">
        <p14:creationId xmlns:p14="http://schemas.microsoft.com/office/powerpoint/2010/main" val="28557904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F6B19C-0FB5-AB45-A1EF-CFC73F564DA7}"/>
              </a:ext>
            </a:extLst>
          </p:cNvPr>
          <p:cNvSpPr>
            <a:spLocks noGrp="1"/>
          </p:cNvSpPr>
          <p:nvPr>
            <p:ph type="title"/>
          </p:nvPr>
        </p:nvSpPr>
        <p:spPr/>
        <p:txBody>
          <a:bodyPr/>
          <a:lstStyle/>
          <a:p>
            <a:r>
              <a:rPr lang="en-US"/>
              <a:t>Click to edit Master title style</a:t>
            </a:r>
          </a:p>
        </p:txBody>
      </p:sp>
      <p:pic>
        <p:nvPicPr>
          <p:cNvPr id="3" name="Picture 2">
            <a:extLst>
              <a:ext uri="{FF2B5EF4-FFF2-40B4-BE49-F238E27FC236}">
                <a16:creationId xmlns:a16="http://schemas.microsoft.com/office/drawing/2014/main" xmlns="" id="{A4462C3A-B445-0B4E-93A4-7F9268211314}"/>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4" name="Title Placeholder 1">
            <a:extLst>
              <a:ext uri="{FF2B5EF4-FFF2-40B4-BE49-F238E27FC236}">
                <a16:creationId xmlns:a16="http://schemas.microsoft.com/office/drawing/2014/main" xmlns="" id="{C7B4A20B-C499-1D4B-87C0-F6EB4319F778}"/>
              </a:ext>
            </a:extLst>
          </p:cNvPr>
          <p:cNvSpPr txBox="1">
            <a:spLocks/>
          </p:cNvSpPr>
          <p:nvPr userDrawn="1"/>
        </p:nvSpPr>
        <p:spPr>
          <a:xfrm>
            <a:off x="3381080" y="951592"/>
            <a:ext cx="4618363" cy="946540"/>
          </a:xfrm>
          <a:prstGeom prst="rect">
            <a:avLst/>
          </a:prstGeom>
        </p:spPr>
        <p:txBody>
          <a:bodyPr vert="horz" lIns="80682" tIns="40341" rIns="80682" bIns="40341" rtlCol="0" anchor="ctr">
            <a:normAutofit/>
          </a:bodyPr>
          <a:lstStyle>
            <a:lvl1pPr algn="r" defTabSz="754380" rtl="0" eaLnBrk="1" latinLnBrk="0" hangingPunct="1">
              <a:lnSpc>
                <a:spcPct val="90000"/>
              </a:lnSpc>
              <a:spcBef>
                <a:spcPct val="0"/>
              </a:spcBef>
              <a:buNone/>
              <a:defRPr sz="3600" kern="1200">
                <a:solidFill>
                  <a:schemeClr val="tx1"/>
                </a:solidFill>
                <a:latin typeface="+mn-lt"/>
                <a:ea typeface="+mj-ea"/>
                <a:cs typeface="+mj-cs"/>
              </a:defRPr>
            </a:lvl1pPr>
          </a:lstStyle>
          <a:p>
            <a:r>
              <a:rPr lang="en-US" sz="2471" dirty="0"/>
              <a:t>Click to edit Section title</a:t>
            </a:r>
          </a:p>
        </p:txBody>
      </p:sp>
    </p:spTree>
    <p:extLst>
      <p:ext uri="{BB962C8B-B14F-4D97-AF65-F5344CB8AC3E}">
        <p14:creationId xmlns:p14="http://schemas.microsoft.com/office/powerpoint/2010/main" val="33344893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FA74B73-3552-FB46-BE74-885CD5246236}"/>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6" name="Title Placeholder 1">
            <a:extLst>
              <a:ext uri="{FF2B5EF4-FFF2-40B4-BE49-F238E27FC236}">
                <a16:creationId xmlns:a16="http://schemas.microsoft.com/office/drawing/2014/main" xmlns="" id="{03400120-5160-624D-A08F-E848B6693DF4}"/>
              </a:ext>
            </a:extLst>
          </p:cNvPr>
          <p:cNvSpPr txBox="1">
            <a:spLocks/>
          </p:cNvSpPr>
          <p:nvPr userDrawn="1"/>
        </p:nvSpPr>
        <p:spPr>
          <a:xfrm>
            <a:off x="851256" y="1075719"/>
            <a:ext cx="4618363" cy="946540"/>
          </a:xfrm>
          <a:prstGeom prst="rect">
            <a:avLst/>
          </a:prstGeom>
        </p:spPr>
        <p:txBody>
          <a:bodyPr vert="horz" lIns="80682" tIns="40341" rIns="80682" bIns="40341" rtlCol="0" anchor="ctr">
            <a:normAutofit/>
          </a:bodyPr>
          <a:lstStyle>
            <a:lvl1pPr algn="r" defTabSz="754380" rtl="0" eaLnBrk="1" latinLnBrk="0" hangingPunct="1">
              <a:lnSpc>
                <a:spcPct val="90000"/>
              </a:lnSpc>
              <a:spcBef>
                <a:spcPct val="0"/>
              </a:spcBef>
              <a:buNone/>
              <a:defRPr sz="3600" kern="1200">
                <a:solidFill>
                  <a:schemeClr val="tx1"/>
                </a:solidFill>
                <a:latin typeface="+mn-lt"/>
                <a:ea typeface="+mj-ea"/>
                <a:cs typeface="+mj-cs"/>
              </a:defRPr>
            </a:lvl1pPr>
          </a:lstStyle>
          <a:p>
            <a:r>
              <a:rPr lang="en-US" sz="2471" dirty="0"/>
              <a:t>Click to edit Section title</a:t>
            </a:r>
          </a:p>
        </p:txBody>
      </p:sp>
    </p:spTree>
    <p:extLst>
      <p:ext uri="{BB962C8B-B14F-4D97-AF65-F5344CB8AC3E}">
        <p14:creationId xmlns:p14="http://schemas.microsoft.com/office/powerpoint/2010/main" val="16795967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EA808AA-16FA-064C-86EC-55ADB69C86DF}"/>
              </a:ext>
            </a:extLst>
          </p:cNvPr>
          <p:cNvSpPr>
            <a:spLocks noGrp="1"/>
          </p:cNvSpPr>
          <p:nvPr>
            <p:ph type="title"/>
          </p:nvPr>
        </p:nvSpPr>
        <p:spPr/>
        <p:txBody>
          <a:bodyPr/>
          <a:lstStyle/>
          <a:p>
            <a:r>
              <a:rPr lang="en-US"/>
              <a:t>Click to edit Master title style</a:t>
            </a:r>
          </a:p>
        </p:txBody>
      </p:sp>
      <p:pic>
        <p:nvPicPr>
          <p:cNvPr id="3" name="Picture 2">
            <a:extLst>
              <a:ext uri="{FF2B5EF4-FFF2-40B4-BE49-F238E27FC236}">
                <a16:creationId xmlns:a16="http://schemas.microsoft.com/office/drawing/2014/main" xmlns="" id="{A3E90815-2467-D44F-927A-1D0C3D727083}"/>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4" name="Title Placeholder 1">
            <a:extLst>
              <a:ext uri="{FF2B5EF4-FFF2-40B4-BE49-F238E27FC236}">
                <a16:creationId xmlns:a16="http://schemas.microsoft.com/office/drawing/2014/main" xmlns="" id="{9036B4B4-3DD7-7541-9DBC-9DA39301A80E}"/>
              </a:ext>
            </a:extLst>
          </p:cNvPr>
          <p:cNvSpPr txBox="1">
            <a:spLocks/>
          </p:cNvSpPr>
          <p:nvPr userDrawn="1"/>
        </p:nvSpPr>
        <p:spPr>
          <a:xfrm>
            <a:off x="0" y="1217419"/>
            <a:ext cx="4618363" cy="946540"/>
          </a:xfrm>
          <a:prstGeom prst="rect">
            <a:avLst/>
          </a:prstGeom>
        </p:spPr>
        <p:txBody>
          <a:bodyPr vert="horz" lIns="80682" tIns="40341" rIns="80682" bIns="40341" rtlCol="0" anchor="ctr">
            <a:normAutofit/>
          </a:bodyPr>
          <a:lstStyle>
            <a:lvl1pPr algn="r" defTabSz="754380" rtl="0" eaLnBrk="1" latinLnBrk="0" hangingPunct="1">
              <a:lnSpc>
                <a:spcPct val="90000"/>
              </a:lnSpc>
              <a:spcBef>
                <a:spcPct val="0"/>
              </a:spcBef>
              <a:buNone/>
              <a:defRPr sz="3600" kern="1200">
                <a:solidFill>
                  <a:schemeClr val="tx1"/>
                </a:solidFill>
                <a:latin typeface="+mn-lt"/>
                <a:ea typeface="+mj-ea"/>
                <a:cs typeface="+mj-cs"/>
              </a:defRPr>
            </a:lvl1pPr>
          </a:lstStyle>
          <a:p>
            <a:r>
              <a:rPr lang="en-US" sz="2471" baseline="0" dirty="0">
                <a:solidFill>
                  <a:schemeClr val="bg1"/>
                </a:solidFill>
              </a:rPr>
              <a:t>Click to edit Section title</a:t>
            </a:r>
          </a:p>
        </p:txBody>
      </p:sp>
    </p:spTree>
    <p:extLst>
      <p:ext uri="{BB962C8B-B14F-4D97-AF65-F5344CB8AC3E}">
        <p14:creationId xmlns:p14="http://schemas.microsoft.com/office/powerpoint/2010/main" val="30633791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C4DAE0C0-EA83-3447-B942-483A67BEF483}"/>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4" name="Title Placeholder 1">
            <a:extLst>
              <a:ext uri="{FF2B5EF4-FFF2-40B4-BE49-F238E27FC236}">
                <a16:creationId xmlns:a16="http://schemas.microsoft.com/office/drawing/2014/main" xmlns="" id="{C470708A-3B80-754D-8D7E-75BC5AB870A0}"/>
              </a:ext>
            </a:extLst>
          </p:cNvPr>
          <p:cNvSpPr>
            <a:spLocks noGrp="1"/>
          </p:cNvSpPr>
          <p:nvPr>
            <p:ph type="title" hasCustomPrompt="1"/>
          </p:nvPr>
        </p:nvSpPr>
        <p:spPr>
          <a:xfrm>
            <a:off x="3996359" y="1438438"/>
            <a:ext cx="4638003" cy="1072745"/>
          </a:xfrm>
          <a:prstGeom prst="rect">
            <a:avLst/>
          </a:prstGeom>
        </p:spPr>
        <p:txBody>
          <a:bodyPr vert="horz" lIns="91440" tIns="45720" rIns="91440" bIns="45720" rtlCol="0" anchor="ctr">
            <a:normAutofit/>
          </a:bodyPr>
          <a:lstStyle>
            <a:lvl1pPr algn="r">
              <a:defRPr sz="2912">
                <a:latin typeface="+mn-lt"/>
              </a:defRPr>
            </a:lvl1pPr>
          </a:lstStyle>
          <a:p>
            <a:r>
              <a:rPr lang="en-US" dirty="0"/>
              <a:t>Click to edit Section title</a:t>
            </a:r>
          </a:p>
        </p:txBody>
      </p:sp>
    </p:spTree>
    <p:extLst>
      <p:ext uri="{BB962C8B-B14F-4D97-AF65-F5344CB8AC3E}">
        <p14:creationId xmlns:p14="http://schemas.microsoft.com/office/powerpoint/2010/main" val="1056691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C470708A-3B80-754D-8D7E-75BC5AB870A0}"/>
              </a:ext>
            </a:extLst>
          </p:cNvPr>
          <p:cNvSpPr>
            <a:spLocks noGrp="1"/>
          </p:cNvSpPr>
          <p:nvPr>
            <p:ph type="title"/>
          </p:nvPr>
        </p:nvSpPr>
        <p:spPr>
          <a:xfrm>
            <a:off x="3381080" y="365126"/>
            <a:ext cx="513427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xmlns="" id="{A1A43870-8FA9-FC41-BB12-8730903C29F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8451945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715" r:id="rId12"/>
    <p:sldLayoutId id="2147483708" r:id="rId13"/>
    <p:sldLayoutId id="2147483709" r:id="rId14"/>
    <p:sldLayoutId id="2147483716" r:id="rId15"/>
    <p:sldLayoutId id="2147483710" r:id="rId16"/>
    <p:sldLayoutId id="2147483711" r:id="rId17"/>
    <p:sldLayoutId id="2147483712" r:id="rId18"/>
    <p:sldLayoutId id="2147483713" r:id="rId19"/>
    <p:sldLayoutId id="2147483704" r:id="rId20"/>
  </p:sldLayoutIdLst>
  <p:hf hdr="0" ftr="0" dt="0"/>
  <p:txStyles>
    <p:titleStyle>
      <a:lvl1pPr algn="l" defTabSz="665665" rtl="0" eaLnBrk="1" latinLnBrk="0" hangingPunct="1">
        <a:lnSpc>
          <a:spcPct val="90000"/>
        </a:lnSpc>
        <a:spcBef>
          <a:spcPct val="0"/>
        </a:spcBef>
        <a:buNone/>
        <a:defRPr sz="3203" kern="1200">
          <a:solidFill>
            <a:schemeClr val="tx1"/>
          </a:solidFill>
          <a:latin typeface="+mj-lt"/>
          <a:ea typeface="+mj-ea"/>
          <a:cs typeface="+mj-cs"/>
        </a:defRPr>
      </a:lvl1pPr>
    </p:titleStyle>
    <p:bodyStyle>
      <a:lvl1pPr marL="166416" indent="-166416" algn="l" defTabSz="665665" rtl="0" eaLnBrk="1" latinLnBrk="0" hangingPunct="1">
        <a:lnSpc>
          <a:spcPct val="90000"/>
        </a:lnSpc>
        <a:spcBef>
          <a:spcPts val="728"/>
        </a:spcBef>
        <a:buFont typeface="Arial" panose="020B0604020202020204" pitchFamily="34" charset="0"/>
        <a:buChar char="•"/>
        <a:defRPr sz="2038" kern="1200">
          <a:solidFill>
            <a:schemeClr val="tx1"/>
          </a:solidFill>
          <a:latin typeface="+mn-lt"/>
          <a:ea typeface="+mn-ea"/>
          <a:cs typeface="+mn-cs"/>
        </a:defRPr>
      </a:lvl1pPr>
      <a:lvl2pPr marL="499249" indent="-166416" algn="l" defTabSz="665665" rtl="0" eaLnBrk="1" latinLnBrk="0" hangingPunct="1">
        <a:lnSpc>
          <a:spcPct val="90000"/>
        </a:lnSpc>
        <a:spcBef>
          <a:spcPts val="364"/>
        </a:spcBef>
        <a:buFont typeface="Arial" panose="020B0604020202020204" pitchFamily="34" charset="0"/>
        <a:buChar char="•"/>
        <a:defRPr sz="1747" kern="1200">
          <a:solidFill>
            <a:schemeClr val="tx1"/>
          </a:solidFill>
          <a:latin typeface="+mn-lt"/>
          <a:ea typeface="+mn-ea"/>
          <a:cs typeface="+mn-cs"/>
        </a:defRPr>
      </a:lvl2pPr>
      <a:lvl3pPr marL="832081" indent="-166416" algn="l" defTabSz="665665" rtl="0" eaLnBrk="1" latinLnBrk="0" hangingPunct="1">
        <a:lnSpc>
          <a:spcPct val="90000"/>
        </a:lnSpc>
        <a:spcBef>
          <a:spcPts val="364"/>
        </a:spcBef>
        <a:buFont typeface="Arial" panose="020B0604020202020204" pitchFamily="34" charset="0"/>
        <a:buChar char="•"/>
        <a:defRPr sz="1456" kern="1200">
          <a:solidFill>
            <a:schemeClr val="tx1"/>
          </a:solidFill>
          <a:latin typeface="+mn-lt"/>
          <a:ea typeface="+mn-ea"/>
          <a:cs typeface="+mn-cs"/>
        </a:defRPr>
      </a:lvl3pPr>
      <a:lvl4pPr marL="1164914"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4pPr>
      <a:lvl5pPr marL="1497746"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5pPr>
      <a:lvl6pPr marL="1830579"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6pPr>
      <a:lvl7pPr marL="2163411"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7pPr>
      <a:lvl8pPr marL="2496243"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8pPr>
      <a:lvl9pPr marL="2829076"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9pPr>
    </p:bodyStyle>
    <p:otherStyle>
      <a:defPPr>
        <a:defRPr lang="en-US"/>
      </a:defPPr>
      <a:lvl1pPr marL="0" algn="l" defTabSz="665665" rtl="0" eaLnBrk="1" latinLnBrk="0" hangingPunct="1">
        <a:defRPr sz="1310" kern="1200">
          <a:solidFill>
            <a:schemeClr val="tx1"/>
          </a:solidFill>
          <a:latin typeface="+mn-lt"/>
          <a:ea typeface="+mn-ea"/>
          <a:cs typeface="+mn-cs"/>
        </a:defRPr>
      </a:lvl1pPr>
      <a:lvl2pPr marL="332832" algn="l" defTabSz="665665" rtl="0" eaLnBrk="1" latinLnBrk="0" hangingPunct="1">
        <a:defRPr sz="1310" kern="1200">
          <a:solidFill>
            <a:schemeClr val="tx1"/>
          </a:solidFill>
          <a:latin typeface="+mn-lt"/>
          <a:ea typeface="+mn-ea"/>
          <a:cs typeface="+mn-cs"/>
        </a:defRPr>
      </a:lvl2pPr>
      <a:lvl3pPr marL="665665" algn="l" defTabSz="665665" rtl="0" eaLnBrk="1" latinLnBrk="0" hangingPunct="1">
        <a:defRPr sz="1310" kern="1200">
          <a:solidFill>
            <a:schemeClr val="tx1"/>
          </a:solidFill>
          <a:latin typeface="+mn-lt"/>
          <a:ea typeface="+mn-ea"/>
          <a:cs typeface="+mn-cs"/>
        </a:defRPr>
      </a:lvl3pPr>
      <a:lvl4pPr marL="998497" algn="l" defTabSz="665665" rtl="0" eaLnBrk="1" latinLnBrk="0" hangingPunct="1">
        <a:defRPr sz="1310" kern="1200">
          <a:solidFill>
            <a:schemeClr val="tx1"/>
          </a:solidFill>
          <a:latin typeface="+mn-lt"/>
          <a:ea typeface="+mn-ea"/>
          <a:cs typeface="+mn-cs"/>
        </a:defRPr>
      </a:lvl4pPr>
      <a:lvl5pPr marL="1331330" algn="l" defTabSz="665665" rtl="0" eaLnBrk="1" latinLnBrk="0" hangingPunct="1">
        <a:defRPr sz="1310" kern="1200">
          <a:solidFill>
            <a:schemeClr val="tx1"/>
          </a:solidFill>
          <a:latin typeface="+mn-lt"/>
          <a:ea typeface="+mn-ea"/>
          <a:cs typeface="+mn-cs"/>
        </a:defRPr>
      </a:lvl5pPr>
      <a:lvl6pPr marL="1664162" algn="l" defTabSz="665665" rtl="0" eaLnBrk="1" latinLnBrk="0" hangingPunct="1">
        <a:defRPr sz="1310" kern="1200">
          <a:solidFill>
            <a:schemeClr val="tx1"/>
          </a:solidFill>
          <a:latin typeface="+mn-lt"/>
          <a:ea typeface="+mn-ea"/>
          <a:cs typeface="+mn-cs"/>
        </a:defRPr>
      </a:lvl6pPr>
      <a:lvl7pPr marL="1996995" algn="l" defTabSz="665665" rtl="0" eaLnBrk="1" latinLnBrk="0" hangingPunct="1">
        <a:defRPr sz="1310" kern="1200">
          <a:solidFill>
            <a:schemeClr val="tx1"/>
          </a:solidFill>
          <a:latin typeface="+mn-lt"/>
          <a:ea typeface="+mn-ea"/>
          <a:cs typeface="+mn-cs"/>
        </a:defRPr>
      </a:lvl7pPr>
      <a:lvl8pPr marL="2329827" algn="l" defTabSz="665665" rtl="0" eaLnBrk="1" latinLnBrk="0" hangingPunct="1">
        <a:defRPr sz="1310" kern="1200">
          <a:solidFill>
            <a:schemeClr val="tx1"/>
          </a:solidFill>
          <a:latin typeface="+mn-lt"/>
          <a:ea typeface="+mn-ea"/>
          <a:cs typeface="+mn-cs"/>
        </a:defRPr>
      </a:lvl8pPr>
      <a:lvl9pPr marL="2662660" algn="l" defTabSz="665665" rtl="0" eaLnBrk="1" latinLnBrk="0" hangingPunct="1">
        <a:defRPr sz="131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1070E4C-0CF4-FA43-ADC3-E7CA4361967D}"/>
              </a:ext>
            </a:extLst>
          </p:cNvPr>
          <p:cNvSpPr>
            <a:spLocks noGrp="1"/>
          </p:cNvSpPr>
          <p:nvPr>
            <p:ph type="title"/>
          </p:nvPr>
        </p:nvSpPr>
        <p:spPr>
          <a:xfrm>
            <a:off x="0" y="1883391"/>
            <a:ext cx="9144001" cy="1555013"/>
          </a:xfrm>
        </p:spPr>
        <p:txBody>
          <a:bodyPr>
            <a:normAutofit fontScale="90000"/>
          </a:bodyPr>
          <a:lstStyle/>
          <a:p>
            <a:r>
              <a:rPr lang="en-US" dirty="0"/>
              <a:t>PacifiCorp’s California Wildfire Mitigation </a:t>
            </a:r>
            <a:r>
              <a:rPr lang="en-US" dirty="0" smtClean="0"/>
              <a:t>Plan</a:t>
            </a:r>
            <a:br>
              <a:rPr lang="en-US" dirty="0" smtClean="0"/>
            </a:br>
            <a:r>
              <a:rPr lang="en-US" dirty="0" smtClean="0"/>
              <a:t>February 2020</a:t>
            </a:r>
            <a:endParaRPr lang="en-US" dirty="0"/>
          </a:p>
        </p:txBody>
      </p:sp>
    </p:spTree>
    <p:extLst>
      <p:ext uri="{BB962C8B-B14F-4D97-AF65-F5344CB8AC3E}">
        <p14:creationId xmlns:p14="http://schemas.microsoft.com/office/powerpoint/2010/main" val="4288408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5"/>
          </p:nvPr>
        </p:nvSpPr>
        <p:spPr/>
        <p:txBody>
          <a:bodyPr/>
          <a:lstStyle/>
          <a:p>
            <a:fld id="{1EC77ADE-0C1F-334D-90E5-B01969B308E0}" type="slidenum">
              <a:rPr lang="en-US" smtClean="0"/>
              <a:pPr/>
              <a:t>2</a:t>
            </a:fld>
            <a:endParaRPr lang="en-US" dirty="0"/>
          </a:p>
        </p:txBody>
      </p:sp>
      <p:sp>
        <p:nvSpPr>
          <p:cNvPr id="3" name="Title 1"/>
          <p:cNvSpPr txBox="1">
            <a:spLocks/>
          </p:cNvSpPr>
          <p:nvPr/>
        </p:nvSpPr>
        <p:spPr>
          <a:xfrm>
            <a:off x="451806" y="475963"/>
            <a:ext cx="5134270" cy="646668"/>
          </a:xfrm>
          <a:prstGeom prst="rect">
            <a:avLst/>
          </a:prstGeom>
        </p:spPr>
        <p:txBody>
          <a:bodyPr/>
          <a:lstStyle>
            <a:lvl1pPr algn="l" defTabSz="665665" rtl="0" eaLnBrk="1" latinLnBrk="0" hangingPunct="1">
              <a:lnSpc>
                <a:spcPct val="90000"/>
              </a:lnSpc>
              <a:spcBef>
                <a:spcPct val="0"/>
              </a:spcBef>
              <a:buNone/>
              <a:defRPr sz="3203" kern="1200">
                <a:solidFill>
                  <a:schemeClr val="tx1"/>
                </a:solidFill>
                <a:latin typeface="+mj-lt"/>
                <a:ea typeface="+mj-ea"/>
                <a:cs typeface="+mj-cs"/>
              </a:defRPr>
            </a:lvl1pPr>
          </a:lstStyle>
          <a:p>
            <a:r>
              <a:rPr lang="en-US" sz="4400" dirty="0" smtClean="0">
                <a:latin typeface="Calibri" panose="020F0502020204030204" pitchFamily="34" charset="0"/>
              </a:rPr>
              <a:t>Overview</a:t>
            </a:r>
            <a:endParaRPr lang="en-US" sz="4400" dirty="0">
              <a:latin typeface="Calibri" panose="020F0502020204030204" pitchFamily="34" charset="0"/>
            </a:endParaRPr>
          </a:p>
        </p:txBody>
      </p:sp>
      <p:sp>
        <p:nvSpPr>
          <p:cNvPr id="4" name="Content Placeholder 2"/>
          <p:cNvSpPr txBox="1">
            <a:spLocks/>
          </p:cNvSpPr>
          <p:nvPr/>
        </p:nvSpPr>
        <p:spPr>
          <a:xfrm>
            <a:off x="633742" y="1315957"/>
            <a:ext cx="8247707" cy="4451099"/>
          </a:xfrm>
          <a:prstGeom prst="rect">
            <a:avLst/>
          </a:prstGeom>
        </p:spPr>
        <p:txBody>
          <a:bodyPr/>
          <a:lstStyle>
            <a:lvl1pPr marL="166416" indent="-166416" algn="l" defTabSz="665665" rtl="0" eaLnBrk="1" latinLnBrk="0" hangingPunct="1">
              <a:lnSpc>
                <a:spcPct val="90000"/>
              </a:lnSpc>
              <a:spcBef>
                <a:spcPts val="728"/>
              </a:spcBef>
              <a:buFont typeface="Arial" panose="020B0604020202020204" pitchFamily="34" charset="0"/>
              <a:buChar char="•"/>
              <a:defRPr sz="2038" kern="1200">
                <a:solidFill>
                  <a:schemeClr val="tx1"/>
                </a:solidFill>
                <a:latin typeface="+mn-lt"/>
                <a:ea typeface="+mn-ea"/>
                <a:cs typeface="+mn-cs"/>
              </a:defRPr>
            </a:lvl1pPr>
            <a:lvl2pPr marL="499249" indent="-166416" algn="l" defTabSz="665665" rtl="0" eaLnBrk="1" latinLnBrk="0" hangingPunct="1">
              <a:lnSpc>
                <a:spcPct val="90000"/>
              </a:lnSpc>
              <a:spcBef>
                <a:spcPts val="364"/>
              </a:spcBef>
              <a:buFont typeface="Arial" panose="020B0604020202020204" pitchFamily="34" charset="0"/>
              <a:buChar char="•"/>
              <a:defRPr sz="1747" kern="1200">
                <a:solidFill>
                  <a:schemeClr val="tx1"/>
                </a:solidFill>
                <a:latin typeface="+mn-lt"/>
                <a:ea typeface="+mn-ea"/>
                <a:cs typeface="+mn-cs"/>
              </a:defRPr>
            </a:lvl2pPr>
            <a:lvl3pPr marL="832081" indent="-166416" algn="l" defTabSz="665665" rtl="0" eaLnBrk="1" latinLnBrk="0" hangingPunct="1">
              <a:lnSpc>
                <a:spcPct val="90000"/>
              </a:lnSpc>
              <a:spcBef>
                <a:spcPts val="364"/>
              </a:spcBef>
              <a:buFont typeface="Arial" panose="020B0604020202020204" pitchFamily="34" charset="0"/>
              <a:buChar char="•"/>
              <a:defRPr sz="1456" kern="1200">
                <a:solidFill>
                  <a:schemeClr val="tx1"/>
                </a:solidFill>
                <a:latin typeface="+mn-lt"/>
                <a:ea typeface="+mn-ea"/>
                <a:cs typeface="+mn-cs"/>
              </a:defRPr>
            </a:lvl3pPr>
            <a:lvl4pPr marL="1164914"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4pPr>
            <a:lvl5pPr marL="1497746"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5pPr>
            <a:lvl6pPr marL="1830579"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6pPr>
            <a:lvl7pPr marL="2163411"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7pPr>
            <a:lvl8pPr marL="2496243"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8pPr>
            <a:lvl9pPr marL="2829076"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9pPr>
          </a:lstStyle>
          <a:p>
            <a:pPr>
              <a:spcAft>
                <a:spcPts val="1800"/>
              </a:spcAft>
              <a:buFont typeface="Wingdings" panose="05000000000000000000" pitchFamily="2" charset="2"/>
              <a:buChar char="Ø"/>
            </a:pPr>
            <a:r>
              <a:rPr lang="en-US" sz="2400" dirty="0" smtClean="0"/>
              <a:t>PacifiCorp’s service territory summary</a:t>
            </a:r>
          </a:p>
          <a:p>
            <a:pPr>
              <a:spcAft>
                <a:spcPts val="1800"/>
              </a:spcAft>
              <a:buFont typeface="Wingdings" panose="05000000000000000000" pitchFamily="2" charset="2"/>
              <a:buChar char="Ø"/>
            </a:pPr>
            <a:r>
              <a:rPr lang="en-US" sz="2400" dirty="0" smtClean="0"/>
              <a:t>Key objectives of the WMP</a:t>
            </a:r>
          </a:p>
          <a:p>
            <a:pPr>
              <a:spcAft>
                <a:spcPts val="1800"/>
              </a:spcAft>
              <a:buFont typeface="Wingdings" panose="05000000000000000000" pitchFamily="2" charset="2"/>
              <a:buChar char="Ø"/>
            </a:pPr>
            <a:r>
              <a:rPr lang="en-US" sz="2400" dirty="0"/>
              <a:t>2019 WMP Plan Progress</a:t>
            </a:r>
          </a:p>
          <a:p>
            <a:pPr>
              <a:spcAft>
                <a:spcPts val="1800"/>
              </a:spcAft>
              <a:buFont typeface="Wingdings" panose="05000000000000000000" pitchFamily="2" charset="2"/>
              <a:buChar char="Ø"/>
            </a:pPr>
            <a:r>
              <a:rPr lang="en-US" sz="2400" dirty="0" smtClean="0"/>
              <a:t>2020 WMP Elements </a:t>
            </a:r>
          </a:p>
          <a:p>
            <a:pPr>
              <a:spcAft>
                <a:spcPts val="1800"/>
              </a:spcAft>
              <a:buFont typeface="Wingdings" panose="05000000000000000000" pitchFamily="2" charset="2"/>
              <a:buChar char="Ø"/>
            </a:pPr>
            <a:r>
              <a:rPr lang="en-US" sz="2400" dirty="0" smtClean="0"/>
              <a:t>Template Inputs to PacifiCorp’s 2020 WMP</a:t>
            </a:r>
          </a:p>
          <a:p>
            <a:pPr>
              <a:spcAft>
                <a:spcPts val="1800"/>
              </a:spcAft>
              <a:buFont typeface="Wingdings" panose="05000000000000000000" pitchFamily="2" charset="2"/>
              <a:buChar char="Ø"/>
            </a:pPr>
            <a:r>
              <a:rPr lang="en-US" sz="2400" dirty="0" smtClean="0"/>
              <a:t>Public Safety Power Shutoff plans and development</a:t>
            </a:r>
          </a:p>
          <a:p>
            <a:pPr>
              <a:spcAft>
                <a:spcPts val="1800"/>
              </a:spcAft>
              <a:buFont typeface="Wingdings" panose="05000000000000000000" pitchFamily="2" charset="2"/>
              <a:buChar char="Ø"/>
            </a:pPr>
            <a:r>
              <a:rPr lang="en-US" sz="2400" dirty="0" smtClean="0"/>
              <a:t>Conclusion</a:t>
            </a:r>
          </a:p>
          <a:p>
            <a:endParaRPr lang="en-US" sz="2400" dirty="0" smtClean="0"/>
          </a:p>
          <a:p>
            <a:endParaRPr lang="en-US" sz="2400" dirty="0"/>
          </a:p>
        </p:txBody>
      </p:sp>
    </p:spTree>
    <p:extLst>
      <p:ext uri="{BB962C8B-B14F-4D97-AF65-F5344CB8AC3E}">
        <p14:creationId xmlns:p14="http://schemas.microsoft.com/office/powerpoint/2010/main" val="2662832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p:nvPr/>
        </p:nvPicPr>
        <p:blipFill rotWithShape="1">
          <a:blip r:embed="rId3" cstate="email">
            <a:extLst>
              <a:ext uri="{28A0092B-C50C-407E-A947-70E740481C1C}">
                <a14:useLocalDpi xmlns:a14="http://schemas.microsoft.com/office/drawing/2010/main" val="0"/>
              </a:ext>
            </a:extLst>
          </a:blip>
          <a:srcRect l="1073" r="2129"/>
          <a:stretch/>
        </p:blipFill>
        <p:spPr bwMode="auto">
          <a:xfrm>
            <a:off x="538888" y="1209168"/>
            <a:ext cx="6222082" cy="4398530"/>
          </a:xfrm>
          <a:prstGeom prst="rect">
            <a:avLst/>
          </a:prstGeom>
          <a:noFill/>
          <a:ln>
            <a:noFill/>
          </a:ln>
          <a:extLst>
            <a:ext uri="{53640926-AAD7-44D8-BBD7-CCE9431645EC}">
              <a14:shadowObscured xmlns:a14="http://schemas.microsoft.com/office/drawing/2010/main"/>
            </a:ext>
          </a:extLst>
        </p:spPr>
      </p:pic>
      <p:sp>
        <p:nvSpPr>
          <p:cNvPr id="3" name="Title 2"/>
          <p:cNvSpPr>
            <a:spLocks noGrp="1"/>
          </p:cNvSpPr>
          <p:nvPr>
            <p:ph type="title"/>
          </p:nvPr>
        </p:nvSpPr>
        <p:spPr>
          <a:xfrm>
            <a:off x="538889" y="520583"/>
            <a:ext cx="7909204" cy="536418"/>
          </a:xfrm>
        </p:spPr>
        <p:txBody>
          <a:bodyPr>
            <a:noAutofit/>
          </a:bodyPr>
          <a:lstStyle/>
          <a:p>
            <a:r>
              <a:rPr lang="en-US" sz="3200" dirty="0" smtClean="0"/>
              <a:t>PacifiCorp’s California Service Territory</a:t>
            </a:r>
            <a:endParaRPr lang="en-US" sz="3200" dirty="0"/>
          </a:p>
        </p:txBody>
      </p:sp>
      <p:sp>
        <p:nvSpPr>
          <p:cNvPr id="4" name="Slide Number Placeholder 3"/>
          <p:cNvSpPr>
            <a:spLocks noGrp="1"/>
          </p:cNvSpPr>
          <p:nvPr>
            <p:ph type="sldNum" sz="quarter" idx="14"/>
          </p:nvPr>
        </p:nvSpPr>
        <p:spPr/>
        <p:txBody>
          <a:bodyPr/>
          <a:lstStyle/>
          <a:p>
            <a:fld id="{1EC77ADE-0C1F-334D-90E5-B01969B308E0}" type="slidenum">
              <a:rPr lang="en-US" smtClean="0"/>
              <a:pPr/>
              <a:t>3</a:t>
            </a:fld>
            <a:endParaRPr lang="en-US" dirty="0"/>
          </a:p>
        </p:txBody>
      </p:sp>
      <p:grpSp>
        <p:nvGrpSpPr>
          <p:cNvPr id="2" name="Group 1"/>
          <p:cNvGrpSpPr/>
          <p:nvPr/>
        </p:nvGrpSpPr>
        <p:grpSpPr>
          <a:xfrm>
            <a:off x="6900186" y="1216106"/>
            <a:ext cx="2048250" cy="3252244"/>
            <a:chOff x="7807105" y="715224"/>
            <a:chExt cx="2498756" cy="4013863"/>
          </a:xfrm>
        </p:grpSpPr>
        <p:sp>
          <p:nvSpPr>
            <p:cNvPr id="9" name="Rectangle 8"/>
            <p:cNvSpPr/>
            <p:nvPr/>
          </p:nvSpPr>
          <p:spPr>
            <a:xfrm>
              <a:off x="7807105" y="715224"/>
              <a:ext cx="2498756" cy="4013862"/>
            </a:xfrm>
            <a:prstGeom prst="rect">
              <a:avLst/>
            </a:prstGeom>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350" dirty="0"/>
            </a:p>
          </p:txBody>
        </p:sp>
        <p:sp>
          <p:nvSpPr>
            <p:cNvPr id="6" name="Rectangle 5"/>
            <p:cNvSpPr/>
            <p:nvPr/>
          </p:nvSpPr>
          <p:spPr>
            <a:xfrm>
              <a:off x="7976941" y="810276"/>
              <a:ext cx="2159084" cy="3918811"/>
            </a:xfrm>
            <a:prstGeom prst="rect">
              <a:avLst/>
            </a:prstGeom>
          </p:spPr>
          <p:txBody>
            <a:bodyPr wrap="square">
              <a:spAutoFit/>
            </a:bodyPr>
            <a:lstStyle/>
            <a:p>
              <a:pPr>
                <a:spcAft>
                  <a:spcPts val="450"/>
                </a:spcAft>
              </a:pPr>
              <a:r>
                <a:rPr lang="en-US" sz="1100" dirty="0">
                  <a:latin typeface="Calibri" panose="020F0502020204030204" pitchFamily="34" charset="0"/>
                  <a:ea typeface="Calibri" panose="020F0502020204030204" pitchFamily="34" charset="0"/>
                  <a:cs typeface="Times New Roman" panose="02020603050405020304" pitchFamily="18" charset="0"/>
                </a:rPr>
                <a:t>PacifiCorp provides </a:t>
              </a:r>
            </a:p>
            <a:p>
              <a:pPr>
                <a:spcAft>
                  <a:spcPts val="450"/>
                </a:spcAft>
              </a:pPr>
              <a:r>
                <a:rPr lang="en-US" sz="1100" dirty="0">
                  <a:latin typeface="Calibri" panose="020F0502020204030204" pitchFamily="34" charset="0"/>
                  <a:ea typeface="Calibri" panose="020F0502020204030204" pitchFamily="34" charset="0"/>
                  <a:cs typeface="Times New Roman" panose="02020603050405020304" pitchFamily="18" charset="0"/>
                </a:rPr>
                <a:t>electricity to approximately </a:t>
              </a:r>
            </a:p>
            <a:p>
              <a:pPr>
                <a:spcAft>
                  <a:spcPts val="450"/>
                </a:spcAft>
              </a:pPr>
              <a:r>
                <a:rPr lang="en-US" sz="14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45,000 customers </a:t>
              </a:r>
              <a:r>
                <a:rPr lang="en-US" sz="1100" dirty="0">
                  <a:latin typeface="Calibri" panose="020F0502020204030204" pitchFamily="34" charset="0"/>
                  <a:ea typeface="Calibri" panose="020F0502020204030204" pitchFamily="34" charset="0"/>
                  <a:cs typeface="Times New Roman" panose="02020603050405020304" pitchFamily="18" charset="0"/>
                </a:rPr>
                <a:t>via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spcAft>
                  <a:spcPts val="450"/>
                </a:spcAft>
              </a:pPr>
              <a:r>
                <a:rPr lang="en-US" sz="14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63 substations </a:t>
              </a:r>
              <a:r>
                <a:rPr lang="en-US" sz="1100" dirty="0">
                  <a:latin typeface="Calibri" panose="020F0502020204030204" pitchFamily="34" charset="0"/>
                  <a:ea typeface="Calibri" panose="020F0502020204030204" pitchFamily="34" charset="0"/>
                  <a:cs typeface="Times New Roman" panose="02020603050405020304" pitchFamily="18" charset="0"/>
                </a:rPr>
                <a:t>and </a:t>
              </a:r>
            </a:p>
            <a:p>
              <a:pPr>
                <a:spcAft>
                  <a:spcPts val="450"/>
                </a:spcAft>
              </a:pPr>
              <a:r>
                <a:rPr lang="en-US" sz="1400" b="1"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2,520 </a:t>
              </a:r>
              <a:r>
                <a:rPr lang="en-US" sz="14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miles </a:t>
              </a:r>
              <a:r>
                <a:rPr lang="en-US" sz="1100" dirty="0">
                  <a:latin typeface="Calibri" panose="020F0502020204030204" pitchFamily="34" charset="0"/>
                  <a:ea typeface="Calibri" panose="020F0502020204030204" pitchFamily="34" charset="0"/>
                  <a:cs typeface="Times New Roman" panose="02020603050405020304" pitchFamily="18" charset="0"/>
                </a:rPr>
                <a:t>of </a:t>
              </a:r>
            </a:p>
            <a:p>
              <a:pPr>
                <a:spcAft>
                  <a:spcPts val="450"/>
                </a:spcAft>
              </a:pPr>
              <a:r>
                <a:rPr lang="en-US" sz="1100" dirty="0" smtClean="0">
                  <a:latin typeface="Calibri" panose="020F0502020204030204" pitchFamily="34" charset="0"/>
                  <a:ea typeface="Calibri" panose="020F0502020204030204" pitchFamily="34" charset="0"/>
                  <a:cs typeface="Times New Roman" panose="02020603050405020304" pitchFamily="18" charset="0"/>
                </a:rPr>
                <a:t>distribution </a:t>
              </a:r>
              <a:r>
                <a:rPr lang="en-US" sz="1100" dirty="0">
                  <a:latin typeface="Calibri" panose="020F0502020204030204" pitchFamily="34" charset="0"/>
                  <a:ea typeface="Calibri" panose="020F0502020204030204" pitchFamily="34" charset="0"/>
                  <a:cs typeface="Times New Roman" panose="02020603050405020304" pitchFamily="18" charset="0"/>
                </a:rPr>
                <a:t>lines </a:t>
              </a:r>
              <a:r>
                <a:rPr lang="en-US" sz="1100" dirty="0" smtClean="0">
                  <a:latin typeface="Calibri" panose="020F0502020204030204" pitchFamily="34" charset="0"/>
                  <a:ea typeface="Calibri" panose="020F0502020204030204" pitchFamily="34" charset="0"/>
                  <a:cs typeface="Times New Roman" panose="02020603050405020304" pitchFamily="18" charset="0"/>
                </a:rPr>
                <a:t>and about </a:t>
              </a:r>
              <a:r>
                <a:rPr lang="en-US" sz="14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800 miles</a:t>
              </a:r>
              <a:r>
                <a:rPr lang="en-US" sz="1100" dirty="0" smtClean="0">
                  <a:latin typeface="Calibri" panose="020F0502020204030204" pitchFamily="34" charset="0"/>
                  <a:ea typeface="Calibri" panose="020F0502020204030204" pitchFamily="34" charset="0"/>
                  <a:cs typeface="Times New Roman" panose="02020603050405020304" pitchFamily="18" charset="0"/>
                </a:rPr>
                <a:t> of transmission lines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spcAft>
                  <a:spcPts val="450"/>
                </a:spcAft>
              </a:pPr>
              <a:r>
                <a:rPr lang="en-US" sz="1100" dirty="0">
                  <a:latin typeface="Calibri" panose="020F0502020204030204" pitchFamily="34" charset="0"/>
                  <a:ea typeface="Calibri" panose="020F0502020204030204" pitchFamily="34" charset="0"/>
                  <a:cs typeface="Times New Roman" panose="02020603050405020304" pitchFamily="18" charset="0"/>
                </a:rPr>
                <a:t>across nearly </a:t>
              </a:r>
            </a:p>
            <a:p>
              <a:pPr>
                <a:spcAft>
                  <a:spcPts val="450"/>
                </a:spcAft>
              </a:pPr>
              <a:r>
                <a:rPr lang="en-US" sz="14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11,000 square </a:t>
              </a:r>
              <a:r>
                <a:rPr lang="en-US" sz="1400" b="1"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miles</a:t>
              </a:r>
            </a:p>
            <a:p>
              <a:pPr>
                <a:spcAft>
                  <a:spcPts val="450"/>
                </a:spcAft>
              </a:pPr>
              <a:r>
                <a:rPr lang="en-US" sz="1400" b="1"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Of which just under half is classified as HFTD</a:t>
              </a:r>
              <a:endParaRPr lang="en-US" sz="1400" b="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3201808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5"/>
          </p:nvPr>
        </p:nvSpPr>
        <p:spPr/>
        <p:txBody>
          <a:bodyPr/>
          <a:lstStyle/>
          <a:p>
            <a:fld id="{1EC77ADE-0C1F-334D-90E5-B01969B308E0}" type="slidenum">
              <a:rPr lang="en-US" smtClean="0"/>
              <a:pPr/>
              <a:t>4</a:t>
            </a:fld>
            <a:endParaRPr lang="en-US" dirty="0"/>
          </a:p>
        </p:txBody>
      </p:sp>
      <p:sp>
        <p:nvSpPr>
          <p:cNvPr id="3" name="Title 1"/>
          <p:cNvSpPr txBox="1">
            <a:spLocks/>
          </p:cNvSpPr>
          <p:nvPr/>
        </p:nvSpPr>
        <p:spPr>
          <a:xfrm>
            <a:off x="360365" y="376374"/>
            <a:ext cx="8243746" cy="530802"/>
          </a:xfrm>
          <a:prstGeom prst="rect">
            <a:avLst/>
          </a:prstGeom>
        </p:spPr>
        <p:txBody>
          <a:bodyPr/>
          <a:lstStyle>
            <a:lvl1pPr algn="l" defTabSz="665665" rtl="0" eaLnBrk="1" latinLnBrk="0" hangingPunct="1">
              <a:lnSpc>
                <a:spcPct val="90000"/>
              </a:lnSpc>
              <a:spcBef>
                <a:spcPct val="0"/>
              </a:spcBef>
              <a:buNone/>
              <a:defRPr sz="3203" kern="1200">
                <a:solidFill>
                  <a:schemeClr val="tx1"/>
                </a:solidFill>
                <a:latin typeface="+mj-lt"/>
                <a:ea typeface="+mj-ea"/>
                <a:cs typeface="+mj-cs"/>
              </a:defRPr>
            </a:lvl1pPr>
          </a:lstStyle>
          <a:p>
            <a:r>
              <a:rPr lang="en-US" sz="4400" dirty="0">
                <a:latin typeface="Calibri" panose="020F0502020204030204" pitchFamily="34" charset="0"/>
              </a:rPr>
              <a:t>Key objectives of PacifiCorp’s plan</a:t>
            </a:r>
          </a:p>
        </p:txBody>
      </p:sp>
      <p:graphicFrame>
        <p:nvGraphicFramePr>
          <p:cNvPr id="5" name="Diagram 4"/>
          <p:cNvGraphicFramePr/>
          <p:nvPr>
            <p:extLst>
              <p:ext uri="{D42A27DB-BD31-4B8C-83A1-F6EECF244321}">
                <p14:modId xmlns:p14="http://schemas.microsoft.com/office/powerpoint/2010/main" val="1602089500"/>
              </p:ext>
            </p:extLst>
          </p:nvPr>
        </p:nvGraphicFramePr>
        <p:xfrm>
          <a:off x="538889" y="1091821"/>
          <a:ext cx="8065222" cy="48586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343652" y="2869048"/>
            <a:ext cx="738664" cy="1675058"/>
          </a:xfrm>
          <a:prstGeom prst="rect">
            <a:avLst/>
          </a:prstGeom>
          <a:noFill/>
        </p:spPr>
        <p:txBody>
          <a:bodyPr vert="vert270" wrap="square" rtlCol="0">
            <a:spAutoFit/>
          </a:bodyPr>
          <a:lstStyle/>
          <a:p>
            <a:pPr algn="ctr"/>
            <a:r>
              <a:rPr lang="en-US" dirty="0" smtClean="0"/>
              <a:t>Initiatives included</a:t>
            </a:r>
            <a:endParaRPr lang="en-US" dirty="0"/>
          </a:p>
        </p:txBody>
      </p:sp>
      <p:sp>
        <p:nvSpPr>
          <p:cNvPr id="6" name="TextBox 5"/>
          <p:cNvSpPr txBox="1"/>
          <p:nvPr/>
        </p:nvSpPr>
        <p:spPr>
          <a:xfrm>
            <a:off x="1016601" y="3104444"/>
            <a:ext cx="2488600" cy="1323439"/>
          </a:xfrm>
          <a:prstGeom prst="rect">
            <a:avLst/>
          </a:prstGeom>
          <a:noFill/>
        </p:spPr>
        <p:txBody>
          <a:bodyPr wrap="square" rtlCol="0">
            <a:spAutoFit/>
          </a:bodyPr>
          <a:lstStyle/>
          <a:p>
            <a:pPr marL="285750" indent="-285750">
              <a:buFont typeface="Arial" panose="020B0604020202020204" pitchFamily="34" charset="0"/>
              <a:buChar char="•"/>
            </a:pPr>
            <a:r>
              <a:rPr lang="en-US" sz="1600" dirty="0" smtClean="0"/>
              <a:t>Asset Hardening</a:t>
            </a:r>
          </a:p>
          <a:p>
            <a:pPr marL="285750" indent="-285750">
              <a:buFont typeface="Arial" panose="020B0604020202020204" pitchFamily="34" charset="0"/>
              <a:buChar char="•"/>
            </a:pPr>
            <a:r>
              <a:rPr lang="en-US" sz="1600" dirty="0" smtClean="0"/>
              <a:t>Inspect/Correct Programs</a:t>
            </a:r>
          </a:p>
          <a:p>
            <a:pPr marL="285750" indent="-285750">
              <a:buFont typeface="Arial" panose="020B0604020202020204" pitchFamily="34" charset="0"/>
              <a:buChar char="•"/>
            </a:pPr>
            <a:r>
              <a:rPr lang="en-US" sz="1600" dirty="0" smtClean="0"/>
              <a:t>Vegetation Management</a:t>
            </a:r>
            <a:endParaRPr lang="en-US" sz="1600" dirty="0"/>
          </a:p>
        </p:txBody>
      </p:sp>
      <p:sp>
        <p:nvSpPr>
          <p:cNvPr id="7" name="TextBox 6"/>
          <p:cNvSpPr txBox="1"/>
          <p:nvPr/>
        </p:nvSpPr>
        <p:spPr>
          <a:xfrm>
            <a:off x="6270812" y="3121802"/>
            <a:ext cx="2548064" cy="584775"/>
          </a:xfrm>
          <a:prstGeom prst="rect">
            <a:avLst/>
          </a:prstGeom>
          <a:noFill/>
        </p:spPr>
        <p:txBody>
          <a:bodyPr wrap="square" rtlCol="0">
            <a:spAutoFit/>
          </a:bodyPr>
          <a:lstStyle/>
          <a:p>
            <a:pPr marL="285750" indent="-285750">
              <a:buFont typeface="Arial" panose="020B0604020202020204" pitchFamily="34" charset="0"/>
              <a:buChar char="•"/>
            </a:pPr>
            <a:r>
              <a:rPr lang="en-US" sz="1600" dirty="0" smtClean="0"/>
              <a:t>Situational Awareness</a:t>
            </a:r>
          </a:p>
          <a:p>
            <a:pPr marL="285750" indent="-285750">
              <a:buFont typeface="Arial" panose="020B0604020202020204" pitchFamily="34" charset="0"/>
              <a:buChar char="•"/>
            </a:pPr>
            <a:r>
              <a:rPr lang="en-US" sz="1600" dirty="0" smtClean="0"/>
              <a:t>Operational Response</a:t>
            </a:r>
            <a:endParaRPr lang="en-US" sz="1600" dirty="0"/>
          </a:p>
        </p:txBody>
      </p:sp>
      <p:sp>
        <p:nvSpPr>
          <p:cNvPr id="8" name="TextBox 7"/>
          <p:cNvSpPr txBox="1"/>
          <p:nvPr/>
        </p:nvSpPr>
        <p:spPr>
          <a:xfrm>
            <a:off x="3241517" y="3104444"/>
            <a:ext cx="2659965" cy="1569660"/>
          </a:xfrm>
          <a:prstGeom prst="rect">
            <a:avLst/>
          </a:prstGeom>
          <a:noFill/>
        </p:spPr>
        <p:txBody>
          <a:bodyPr wrap="square" rtlCol="0">
            <a:spAutoFit/>
          </a:bodyPr>
          <a:lstStyle/>
          <a:p>
            <a:pPr marL="285750" indent="-285750">
              <a:buFont typeface="Arial" panose="020B0604020202020204" pitchFamily="34" charset="0"/>
              <a:buChar char="•"/>
            </a:pPr>
            <a:r>
              <a:rPr lang="en-US" sz="1600" dirty="0"/>
              <a:t>Risk-Informed Device Management</a:t>
            </a:r>
          </a:p>
          <a:p>
            <a:pPr marL="285750" indent="-285750">
              <a:buFont typeface="Arial" panose="020B0604020202020204" pitchFamily="34" charset="0"/>
              <a:buChar char="•"/>
            </a:pPr>
            <a:r>
              <a:rPr lang="en-US" sz="1600" dirty="0" smtClean="0"/>
              <a:t>Advanced Protection &amp; Control Strategies</a:t>
            </a:r>
          </a:p>
          <a:p>
            <a:pPr marL="285750" indent="-285750">
              <a:buFont typeface="Arial" panose="020B0604020202020204" pitchFamily="34" charset="0"/>
              <a:buChar char="•"/>
            </a:pPr>
            <a:r>
              <a:rPr lang="en-US" sz="1600" dirty="0" smtClean="0"/>
              <a:t>Remotely Operable Electrical Devices</a:t>
            </a:r>
          </a:p>
        </p:txBody>
      </p:sp>
    </p:spTree>
    <p:extLst>
      <p:ext uri="{BB962C8B-B14F-4D97-AF65-F5344CB8AC3E}">
        <p14:creationId xmlns:p14="http://schemas.microsoft.com/office/powerpoint/2010/main" val="2131317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5"/>
          </p:nvPr>
        </p:nvSpPr>
        <p:spPr/>
        <p:txBody>
          <a:bodyPr/>
          <a:lstStyle/>
          <a:p>
            <a:fld id="{1EC77ADE-0C1F-334D-90E5-B01969B308E0}" type="slidenum">
              <a:rPr lang="en-US" smtClean="0"/>
              <a:pPr/>
              <a:t>5</a:t>
            </a:fld>
            <a:endParaRPr lang="en-US" dirty="0"/>
          </a:p>
        </p:txBody>
      </p:sp>
      <p:sp>
        <p:nvSpPr>
          <p:cNvPr id="5" name="Title 2"/>
          <p:cNvSpPr txBox="1">
            <a:spLocks/>
          </p:cNvSpPr>
          <p:nvPr/>
        </p:nvSpPr>
        <p:spPr>
          <a:xfrm>
            <a:off x="692458" y="199927"/>
            <a:ext cx="7741327" cy="690489"/>
          </a:xfrm>
          <a:prstGeom prst="rect">
            <a:avLst/>
          </a:prstGeom>
        </p:spPr>
        <p:txBody>
          <a:bodyPr>
            <a:normAutofit fontScale="85000" lnSpcReduction="20000"/>
          </a:bodyPr>
          <a:lstStyle>
            <a:lvl1pPr algn="l" defTabSz="665665" rtl="0" eaLnBrk="1" latinLnBrk="0" hangingPunct="1">
              <a:lnSpc>
                <a:spcPct val="90000"/>
              </a:lnSpc>
              <a:spcBef>
                <a:spcPct val="0"/>
              </a:spcBef>
              <a:buNone/>
              <a:defRPr sz="3203" kern="1200">
                <a:solidFill>
                  <a:schemeClr val="tx1"/>
                </a:solidFill>
                <a:latin typeface="+mj-lt"/>
                <a:ea typeface="+mj-ea"/>
                <a:cs typeface="+mj-cs"/>
              </a:defRPr>
            </a:lvl1pPr>
          </a:lstStyle>
          <a:p>
            <a:pPr algn="ctr"/>
            <a:r>
              <a:rPr lang="en-US" sz="3400" dirty="0" smtClean="0"/>
              <a:t>PacifiCorp’s Wildfire Mitigation Plan Elements</a:t>
            </a:r>
          </a:p>
          <a:p>
            <a:pPr algn="ctr"/>
            <a:r>
              <a:rPr lang="en-US" sz="2600" i="1" dirty="0" smtClean="0"/>
              <a:t>2019 Progress</a:t>
            </a:r>
            <a:endParaRPr lang="en-US" sz="2600" i="1" dirty="0"/>
          </a:p>
        </p:txBody>
      </p:sp>
      <p:pic>
        <p:nvPicPr>
          <p:cNvPr id="3" name="Picture 2"/>
          <p:cNvPicPr>
            <a:picLocks noChangeAspect="1"/>
          </p:cNvPicPr>
          <p:nvPr/>
        </p:nvPicPr>
        <p:blipFill>
          <a:blip r:embed="rId2"/>
          <a:stretch>
            <a:fillRect/>
          </a:stretch>
        </p:blipFill>
        <p:spPr>
          <a:xfrm>
            <a:off x="280420" y="996287"/>
            <a:ext cx="8495090" cy="4679283"/>
          </a:xfrm>
          <a:prstGeom prst="rect">
            <a:avLst/>
          </a:prstGeom>
        </p:spPr>
      </p:pic>
    </p:spTree>
    <p:extLst>
      <p:ext uri="{BB962C8B-B14F-4D97-AF65-F5344CB8AC3E}">
        <p14:creationId xmlns:p14="http://schemas.microsoft.com/office/powerpoint/2010/main" val="394172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5"/>
          </p:nvPr>
        </p:nvSpPr>
        <p:spPr/>
        <p:txBody>
          <a:bodyPr/>
          <a:lstStyle/>
          <a:p>
            <a:fld id="{1EC77ADE-0C1F-334D-90E5-B01969B308E0}" type="slidenum">
              <a:rPr lang="en-US" smtClean="0"/>
              <a:pPr/>
              <a:t>6</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152457770"/>
              </p:ext>
            </p:extLst>
          </p:nvPr>
        </p:nvGraphicFramePr>
        <p:xfrm>
          <a:off x="239697" y="814876"/>
          <a:ext cx="8671038" cy="5367888"/>
        </p:xfrm>
        <a:graphic>
          <a:graphicData uri="http://schemas.openxmlformats.org/drawingml/2006/table">
            <a:tbl>
              <a:tblPr firstRow="1" bandRow="1">
                <a:tableStyleId>{5C22544A-7EE6-4342-B048-85BDC9FD1C3A}</a:tableStyleId>
              </a:tblPr>
              <a:tblGrid>
                <a:gridCol w="1180898"/>
                <a:gridCol w="2525488"/>
                <a:gridCol w="2436824"/>
                <a:gridCol w="2527828"/>
              </a:tblGrid>
              <a:tr h="515389">
                <a:tc>
                  <a:txBody>
                    <a:bodyPr/>
                    <a:lstStyle/>
                    <a:p>
                      <a:r>
                        <a:rPr lang="en-US" dirty="0" smtClean="0"/>
                        <a:t>Strategy</a:t>
                      </a:r>
                      <a:endParaRPr lang="en-US" dirty="0"/>
                    </a:p>
                  </a:txBody>
                  <a:tcPr/>
                </a:tc>
                <a:tc>
                  <a:txBody>
                    <a:bodyPr/>
                    <a:lstStyle/>
                    <a:p>
                      <a:r>
                        <a:rPr lang="en-US" dirty="0" smtClean="0"/>
                        <a:t>Immediate (before </a:t>
                      </a:r>
                      <a:r>
                        <a:rPr lang="en-US" dirty="0" smtClean="0"/>
                        <a:t>next </a:t>
                      </a:r>
                      <a:r>
                        <a:rPr lang="en-US" dirty="0" smtClean="0"/>
                        <a:t>fire season)</a:t>
                      </a:r>
                      <a:endParaRPr lang="en-US" dirty="0"/>
                    </a:p>
                  </a:txBody>
                  <a:tcPr/>
                </a:tc>
                <a:tc>
                  <a:txBody>
                    <a:bodyPr/>
                    <a:lstStyle/>
                    <a:p>
                      <a:pPr marL="0" marR="0" lvl="0" indent="0" algn="l" defTabSz="665665" rtl="0" eaLnBrk="1" fontAlgn="auto" latinLnBrk="0" hangingPunct="1">
                        <a:lnSpc>
                          <a:spcPct val="100000"/>
                        </a:lnSpc>
                        <a:spcBef>
                          <a:spcPts val="0"/>
                        </a:spcBef>
                        <a:spcAft>
                          <a:spcPts val="0"/>
                        </a:spcAft>
                        <a:buClrTx/>
                        <a:buSzTx/>
                        <a:buFontTx/>
                        <a:buNone/>
                        <a:tabLst/>
                        <a:defRPr/>
                      </a:pPr>
                      <a:r>
                        <a:rPr lang="en-US" dirty="0" smtClean="0"/>
                        <a:t>Near Term (before next annual Plan)</a:t>
                      </a:r>
                    </a:p>
                    <a:p>
                      <a:endParaRPr lang="en-US" dirty="0"/>
                    </a:p>
                  </a:txBody>
                  <a:tcPr/>
                </a:tc>
                <a:tc>
                  <a:txBody>
                    <a:bodyPr/>
                    <a:lstStyle/>
                    <a:p>
                      <a:r>
                        <a:rPr lang="en-US" dirty="0" smtClean="0"/>
                        <a:t>Long Term (within next</a:t>
                      </a:r>
                      <a:r>
                        <a:rPr lang="en-US" baseline="0" dirty="0" smtClean="0"/>
                        <a:t> five years)</a:t>
                      </a:r>
                      <a:endParaRPr lang="en-US" dirty="0"/>
                    </a:p>
                  </a:txBody>
                  <a:tcPr/>
                </a:tc>
              </a:tr>
              <a:tr h="515389">
                <a:tc>
                  <a:txBody>
                    <a:bodyPr/>
                    <a:lstStyle/>
                    <a:p>
                      <a:r>
                        <a:rPr lang="en-US" sz="900" dirty="0" smtClean="0"/>
                        <a:t>Grid Design &amp; System Hardening</a:t>
                      </a:r>
                      <a:endParaRPr lang="en-US" sz="900" dirty="0"/>
                    </a:p>
                  </a:txBody>
                  <a:tcPr/>
                </a:tc>
                <a:tc>
                  <a:txBody>
                    <a:bodyPr/>
                    <a:lstStyle/>
                    <a:p>
                      <a:pPr marL="171450" lvl="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Augment existing program tracking methods to incorporate new requirements as indicated in the 2020 WMP and implement a new, robust program tracking system for system hardening projects</a:t>
                      </a:r>
                    </a:p>
                    <a:p>
                      <a:pPr marL="171450" lvl="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Prioritize programs needed before the next fire season and annual update and ensure inclusion in the CY2020 execution plan;</a:t>
                      </a:r>
                    </a:p>
                    <a:p>
                      <a:pPr marL="171450" lvl="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Final installation and commissioning of 25 field reclosers located within the PSPS candidate zones </a:t>
                      </a:r>
                    </a:p>
                    <a:p>
                      <a:pPr marL="171450" lvl="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Install RF network to enable remote operation of fire season settings on newly installed field reclosers</a:t>
                      </a:r>
                    </a:p>
                    <a:p>
                      <a:pPr marL="17145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Complete 12 transmission and distribution substation relays with advanced protection and control capabilities</a:t>
                      </a:r>
                      <a:endParaRPr lang="en-US" sz="900" kern="1200" dirty="0">
                        <a:solidFill>
                          <a:schemeClr val="dk1"/>
                        </a:solidFill>
                        <a:latin typeface="+mn-lt"/>
                        <a:ea typeface="+mn-ea"/>
                        <a:cs typeface="+mn-cs"/>
                      </a:endParaRPr>
                    </a:p>
                  </a:txBody>
                  <a:tcPr/>
                </a:tc>
                <a:tc>
                  <a:txBody>
                    <a:bodyPr/>
                    <a:lstStyle/>
                    <a:p>
                      <a:pPr marL="171450" lvl="0" indent="-171450">
                        <a:buFont typeface="Arial" panose="020B0604020202020204" pitchFamily="34" charset="0"/>
                        <a:buChar char="•"/>
                      </a:pPr>
                      <a:r>
                        <a:rPr lang="en-US" sz="900" kern="1200" dirty="0" smtClean="0">
                          <a:solidFill>
                            <a:schemeClr val="dk1"/>
                          </a:solidFill>
                          <a:latin typeface="+mn-lt"/>
                          <a:ea typeface="+mn-ea"/>
                          <a:cs typeface="+mn-cs"/>
                        </a:rPr>
                        <a:t>Complete full detailed scope for specific programs in years CY2021 and CY2022;</a:t>
                      </a:r>
                    </a:p>
                    <a:p>
                      <a:pPr marL="171450" lvl="0" indent="-171450">
                        <a:buFont typeface="Arial" panose="020B0604020202020204" pitchFamily="34" charset="0"/>
                        <a:buChar char="•"/>
                      </a:pPr>
                      <a:r>
                        <a:rPr lang="en-US" sz="900" kern="1200" dirty="0" smtClean="0">
                          <a:solidFill>
                            <a:schemeClr val="dk1"/>
                          </a:solidFill>
                          <a:latin typeface="+mn-lt"/>
                          <a:ea typeface="+mn-ea"/>
                          <a:cs typeface="+mn-cs"/>
                        </a:rPr>
                        <a:t>Identify, scope, and begin all projects in some discipline related to the wildfire mitigation program through CY2023;</a:t>
                      </a:r>
                    </a:p>
                    <a:p>
                      <a:pPr marL="171450" lvl="0" indent="-171450">
                        <a:buFont typeface="Arial" panose="020B0604020202020204" pitchFamily="34" charset="0"/>
                        <a:buChar char="•"/>
                      </a:pPr>
                      <a:r>
                        <a:rPr lang="en-US" sz="900" kern="1200" dirty="0" smtClean="0">
                          <a:solidFill>
                            <a:schemeClr val="dk1"/>
                          </a:solidFill>
                          <a:latin typeface="+mn-lt"/>
                          <a:ea typeface="+mn-ea"/>
                          <a:cs typeface="+mn-cs"/>
                        </a:rPr>
                        <a:t>Complete CY2020 scope of work pending resource constraints</a:t>
                      </a:r>
                      <a:endParaRPr lang="en-US" sz="900" strike="sngStrike" kern="1200" baseline="0" dirty="0" smtClean="0">
                        <a:solidFill>
                          <a:srgbClr val="FF0000"/>
                        </a:solidFill>
                        <a:latin typeface="+mn-lt"/>
                        <a:ea typeface="+mn-ea"/>
                        <a:cs typeface="+mn-cs"/>
                      </a:endParaRPr>
                    </a:p>
                    <a:p>
                      <a:pPr marL="171450" lvl="0" indent="-171450">
                        <a:buFont typeface="Arial" panose="020B0604020202020204" pitchFamily="34" charset="0"/>
                        <a:buChar char="•"/>
                      </a:pPr>
                      <a:r>
                        <a:rPr lang="en-US" sz="900" kern="1200" dirty="0" smtClean="0">
                          <a:solidFill>
                            <a:schemeClr val="dk1"/>
                          </a:solidFill>
                          <a:latin typeface="+mn-lt"/>
                          <a:ea typeface="+mn-ea"/>
                          <a:cs typeface="+mn-cs"/>
                        </a:rPr>
                        <a:t>Establish a system of audit with documentation through each phase of the project with checks and balances identified for quality assurance</a:t>
                      </a:r>
                      <a:endParaRPr lang="en-US" sz="900" kern="1200" dirty="0">
                        <a:solidFill>
                          <a:schemeClr val="dk1"/>
                        </a:solidFill>
                        <a:latin typeface="+mn-lt"/>
                        <a:ea typeface="+mn-ea"/>
                        <a:cs typeface="+mn-cs"/>
                      </a:endParaRPr>
                    </a:p>
                  </a:txBody>
                  <a:tcPr/>
                </a:tc>
                <a:tc>
                  <a:txBody>
                    <a:bodyPr/>
                    <a:lstStyle/>
                    <a:p>
                      <a:pPr marL="171450" lvl="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Complete CY2020 – CY2022 system hardening program scope </a:t>
                      </a:r>
                    </a:p>
                    <a:p>
                      <a:pPr marL="171450" lvl="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Evaluate the use of additional new technologies as it relates to grid design and system hardening programs</a:t>
                      </a:r>
                      <a:endParaRPr lang="en-US" sz="900" kern="1200" dirty="0">
                        <a:solidFill>
                          <a:schemeClr val="dk1"/>
                        </a:solidFill>
                        <a:latin typeface="+mn-lt"/>
                        <a:ea typeface="+mn-ea"/>
                        <a:cs typeface="+mn-cs"/>
                      </a:endParaRPr>
                    </a:p>
                  </a:txBody>
                  <a:tcPr/>
                </a:tc>
              </a:tr>
              <a:tr h="1738967">
                <a:tc>
                  <a:txBody>
                    <a:bodyPr/>
                    <a:lstStyle/>
                    <a:p>
                      <a:r>
                        <a:rPr lang="en-US" sz="900" dirty="0" smtClean="0"/>
                        <a:t>Asset Management &amp; Inspections</a:t>
                      </a:r>
                      <a:endParaRPr lang="en-US" sz="900" dirty="0"/>
                    </a:p>
                  </a:txBody>
                  <a:tcPr/>
                </a:tc>
                <a:tc>
                  <a:txBody>
                    <a:bodyPr/>
                    <a:lstStyle/>
                    <a:p>
                      <a:pPr marL="171450" lvl="0" indent="-171450">
                        <a:buFont typeface="Arial" panose="020B0604020202020204" pitchFamily="34" charset="0"/>
                        <a:buChar char="•"/>
                      </a:pPr>
                      <a:r>
                        <a:rPr lang="en-US" sz="900" kern="1200" dirty="0" smtClean="0">
                          <a:solidFill>
                            <a:schemeClr val="dk1"/>
                          </a:solidFill>
                          <a:latin typeface="+mn-lt"/>
                          <a:ea typeface="+mn-ea"/>
                          <a:cs typeface="+mn-cs"/>
                        </a:rPr>
                        <a:t>Complete the CY2020 planned inspections within the HFTD</a:t>
                      </a:r>
                    </a:p>
                    <a:p>
                      <a:pPr marL="171450" lvl="0" indent="-171450">
                        <a:buFont typeface="Arial" panose="020B0604020202020204" pitchFamily="34" charset="0"/>
                        <a:buChar char="•"/>
                      </a:pPr>
                      <a:r>
                        <a:rPr lang="en-US" sz="900" kern="1200" dirty="0" smtClean="0">
                          <a:solidFill>
                            <a:schemeClr val="dk1"/>
                          </a:solidFill>
                          <a:latin typeface="+mn-lt"/>
                          <a:ea typeface="+mn-ea"/>
                          <a:cs typeface="+mn-cs"/>
                        </a:rPr>
                        <a:t>Complete remaining scope of IR inspections of transmission lines pilot project to include IR capture at winter peak loading</a:t>
                      </a:r>
                    </a:p>
                    <a:p>
                      <a:pPr marL="171450" indent="-171450">
                        <a:buFont typeface="Arial" panose="020B0604020202020204" pitchFamily="34" charset="0"/>
                        <a:buChar char="•"/>
                      </a:pPr>
                      <a:r>
                        <a:rPr lang="en-US" sz="900" kern="1200" dirty="0" smtClean="0">
                          <a:solidFill>
                            <a:schemeClr val="dk1"/>
                          </a:solidFill>
                          <a:latin typeface="+mn-lt"/>
                          <a:ea typeface="+mn-ea"/>
                          <a:cs typeface="+mn-cs"/>
                        </a:rPr>
                        <a:t>Determine</a:t>
                      </a:r>
                      <a:r>
                        <a:rPr lang="en-US" sz="900" kern="1200" baseline="0" dirty="0" smtClean="0">
                          <a:solidFill>
                            <a:schemeClr val="dk1"/>
                          </a:solidFill>
                          <a:latin typeface="+mn-lt"/>
                          <a:ea typeface="+mn-ea"/>
                          <a:cs typeface="+mn-cs"/>
                        </a:rPr>
                        <a:t> </a:t>
                      </a:r>
                      <a:r>
                        <a:rPr lang="en-US" sz="900" kern="1200" dirty="0" smtClean="0">
                          <a:solidFill>
                            <a:schemeClr val="dk1"/>
                          </a:solidFill>
                          <a:latin typeface="+mn-lt"/>
                          <a:ea typeface="+mn-ea"/>
                          <a:cs typeface="+mn-cs"/>
                        </a:rPr>
                        <a:t>LiDAR pilot project expansion</a:t>
                      </a:r>
                      <a:endParaRPr lang="en-US" sz="900" kern="1200" dirty="0">
                        <a:solidFill>
                          <a:schemeClr val="dk1"/>
                        </a:solidFill>
                        <a:latin typeface="+mn-lt"/>
                        <a:ea typeface="+mn-ea"/>
                        <a:cs typeface="+mn-cs"/>
                      </a:endParaRPr>
                    </a:p>
                  </a:txBody>
                  <a:tcPr/>
                </a:tc>
                <a:tc>
                  <a:txBody>
                    <a:bodyPr/>
                    <a:lstStyle/>
                    <a:p>
                      <a:pPr marL="171450" lvl="0" indent="-171450">
                        <a:buFont typeface="Arial" panose="020B0604020202020204" pitchFamily="34" charset="0"/>
                        <a:buChar char="•"/>
                      </a:pPr>
                      <a:r>
                        <a:rPr lang="en-US" sz="900" kern="1200" dirty="0" smtClean="0">
                          <a:solidFill>
                            <a:schemeClr val="dk1"/>
                          </a:solidFill>
                          <a:latin typeface="+mn-lt"/>
                          <a:ea typeface="+mn-ea"/>
                          <a:cs typeface="+mn-cs"/>
                        </a:rPr>
                        <a:t>Complete the CY2020 planned inspections within California</a:t>
                      </a:r>
                    </a:p>
                    <a:p>
                      <a:pPr marL="171450" lvl="0" indent="-171450">
                        <a:buFont typeface="Arial" panose="020B0604020202020204" pitchFamily="34" charset="0"/>
                        <a:buChar char="•"/>
                      </a:pPr>
                      <a:r>
                        <a:rPr lang="en-US" sz="900" kern="1200" dirty="0" smtClean="0">
                          <a:solidFill>
                            <a:schemeClr val="dk1"/>
                          </a:solidFill>
                          <a:latin typeface="+mn-lt"/>
                          <a:ea typeface="+mn-ea"/>
                          <a:cs typeface="+mn-cs"/>
                        </a:rPr>
                        <a:t>Collaborate with industry utilities regarding line equipment maintenance programs to complement compliance-based programs</a:t>
                      </a:r>
                    </a:p>
                    <a:p>
                      <a:pPr marL="171450" lvl="0" indent="-171450">
                        <a:buFont typeface="Arial" panose="020B0604020202020204" pitchFamily="34" charset="0"/>
                        <a:buChar char="•"/>
                      </a:pPr>
                      <a:r>
                        <a:rPr lang="en-US" sz="900" kern="1200" dirty="0" smtClean="0">
                          <a:solidFill>
                            <a:schemeClr val="dk1"/>
                          </a:solidFill>
                          <a:latin typeface="+mn-lt"/>
                          <a:ea typeface="+mn-ea"/>
                          <a:cs typeface="+mn-cs"/>
                        </a:rPr>
                        <a:t>Establish long term strategy regarding the use of IR or LiDAR for equipment based inspections and maintenance </a:t>
                      </a:r>
                    </a:p>
                    <a:p>
                      <a:pPr marL="171450" indent="-171450">
                        <a:buFont typeface="Arial" panose="020B0604020202020204" pitchFamily="34" charset="0"/>
                        <a:buChar char="•"/>
                      </a:pPr>
                      <a:endParaRPr lang="en-US" sz="900" dirty="0" smtClean="0"/>
                    </a:p>
                    <a:p>
                      <a:pPr marL="171450" indent="-171450">
                        <a:buFont typeface="Arial" panose="020B0604020202020204" pitchFamily="34" charset="0"/>
                        <a:buChar char="•"/>
                      </a:pPr>
                      <a:endParaRPr lang="en-US" sz="900" kern="1200" dirty="0">
                        <a:solidFill>
                          <a:schemeClr val="dk1"/>
                        </a:solidFill>
                        <a:latin typeface="+mn-lt"/>
                        <a:ea typeface="+mn-ea"/>
                        <a:cs typeface="+mn-cs"/>
                      </a:endParaRPr>
                    </a:p>
                  </a:txBody>
                  <a:tcPr/>
                </a:tc>
                <a:tc>
                  <a:txBody>
                    <a:bodyPr/>
                    <a:lstStyle/>
                    <a:p>
                      <a:pPr marL="171450" lvl="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Complete annual scope of planned inspections in CY2020-CY2022 within California</a:t>
                      </a:r>
                    </a:p>
                    <a:p>
                      <a:pPr marL="171450" lvl="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Evaluate potential incorporation of risk assessment software solutions to inform asset management and inspections programs and augment existing risk based decision making framework </a:t>
                      </a:r>
                    </a:p>
                    <a:p>
                      <a:pPr marL="171450" lvl="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Memorialize findings regarding evaluation of potential line equipment maintenance programs and incorporate, where appropriate, new programs into the long term asset management strategy</a:t>
                      </a:r>
                      <a:endParaRPr lang="en-US" sz="900" dirty="0"/>
                    </a:p>
                  </a:txBody>
                  <a:tcPr/>
                </a:tc>
              </a:tr>
              <a:tr h="515389">
                <a:tc>
                  <a:txBody>
                    <a:bodyPr/>
                    <a:lstStyle/>
                    <a:p>
                      <a:r>
                        <a:rPr lang="en-US" sz="900" dirty="0" smtClean="0"/>
                        <a:t>Asset Hardening</a:t>
                      </a:r>
                      <a:endParaRPr lang="en-US" sz="900" dirty="0"/>
                    </a:p>
                  </a:txBody>
                  <a:tcPr/>
                </a:tc>
                <a:tc>
                  <a:txBody>
                    <a:bodyPr/>
                    <a:lstStyle/>
                    <a:p>
                      <a:pPr marL="171450" indent="-171450">
                        <a:buFont typeface="Arial" panose="020B0604020202020204" pitchFamily="34" charset="0"/>
                        <a:buChar char="•"/>
                      </a:pPr>
                      <a:r>
                        <a:rPr lang="en-US" sz="900" dirty="0" smtClean="0"/>
                        <a:t>Identify risk-modeling</a:t>
                      </a:r>
                      <a:r>
                        <a:rPr lang="en-US" sz="900" baseline="0" dirty="0" smtClean="0"/>
                        <a:t> software key functional attributes</a:t>
                      </a:r>
                      <a:endParaRPr lang="en-US" sz="900" dirty="0"/>
                    </a:p>
                  </a:txBody>
                  <a:tcPr/>
                </a:tc>
                <a:tc>
                  <a:txBody>
                    <a:bodyPr/>
                    <a:lstStyle/>
                    <a:p>
                      <a:pPr marL="171450" indent="-171450">
                        <a:buFont typeface="Arial" panose="020B0604020202020204" pitchFamily="34" charset="0"/>
                        <a:buChar char="•"/>
                      </a:pPr>
                      <a:r>
                        <a:rPr lang="en-US" sz="900" dirty="0" smtClean="0"/>
                        <a:t>Develop</a:t>
                      </a:r>
                      <a:r>
                        <a:rPr lang="en-US" sz="900" baseline="0" dirty="0" smtClean="0"/>
                        <a:t> implementation plan for risk-modeling software</a:t>
                      </a:r>
                      <a:endParaRPr lang="en-US" sz="900" dirty="0" smtClean="0"/>
                    </a:p>
                    <a:p>
                      <a:endParaRPr lang="en-US" sz="900" dirty="0"/>
                    </a:p>
                  </a:txBody>
                  <a:tcPr/>
                </a:tc>
                <a:tc>
                  <a:txBody>
                    <a:bodyPr/>
                    <a:lstStyle/>
                    <a:p>
                      <a:pPr marL="171450" indent="-171450">
                        <a:buFont typeface="Arial" panose="020B0604020202020204" pitchFamily="34" charset="0"/>
                        <a:buChar char="•"/>
                      </a:pPr>
                      <a:r>
                        <a:rPr lang="en-US" sz="900" dirty="0" smtClean="0"/>
                        <a:t>Utilize risk-modeling</a:t>
                      </a:r>
                      <a:r>
                        <a:rPr lang="en-US" sz="900" baseline="0" dirty="0" smtClean="0"/>
                        <a:t> software to improve risk portfolio</a:t>
                      </a:r>
                      <a:endParaRPr lang="en-US" sz="900" dirty="0"/>
                    </a:p>
                  </a:txBody>
                  <a:tcPr/>
                </a:tc>
              </a:tr>
            </a:tbl>
          </a:graphicData>
        </a:graphic>
      </p:graphicFrame>
      <p:sp>
        <p:nvSpPr>
          <p:cNvPr id="5" name="Title 2"/>
          <p:cNvSpPr txBox="1">
            <a:spLocks/>
          </p:cNvSpPr>
          <p:nvPr/>
        </p:nvSpPr>
        <p:spPr>
          <a:xfrm>
            <a:off x="239697" y="199927"/>
            <a:ext cx="8176515" cy="690489"/>
          </a:xfrm>
          <a:prstGeom prst="rect">
            <a:avLst/>
          </a:prstGeom>
        </p:spPr>
        <p:txBody>
          <a:bodyPr>
            <a:normAutofit fontScale="77500" lnSpcReduction="20000"/>
          </a:bodyPr>
          <a:lstStyle>
            <a:lvl1pPr algn="l" defTabSz="665665" rtl="0" eaLnBrk="1" latinLnBrk="0" hangingPunct="1">
              <a:lnSpc>
                <a:spcPct val="90000"/>
              </a:lnSpc>
              <a:spcBef>
                <a:spcPct val="0"/>
              </a:spcBef>
              <a:buNone/>
              <a:defRPr sz="3203" kern="1200">
                <a:solidFill>
                  <a:schemeClr val="tx1"/>
                </a:solidFill>
                <a:latin typeface="+mj-lt"/>
                <a:ea typeface="+mj-ea"/>
                <a:cs typeface="+mj-cs"/>
              </a:defRPr>
            </a:lvl1pPr>
          </a:lstStyle>
          <a:p>
            <a:pPr algn="ctr"/>
            <a:r>
              <a:rPr lang="en-US" sz="3400" dirty="0" smtClean="0"/>
              <a:t>PacifiCorp’s 2020 Wildfire Mitigation Plan Elements (1/3)</a:t>
            </a:r>
          </a:p>
        </p:txBody>
      </p:sp>
    </p:spTree>
    <p:extLst>
      <p:ext uri="{BB962C8B-B14F-4D97-AF65-F5344CB8AC3E}">
        <p14:creationId xmlns:p14="http://schemas.microsoft.com/office/powerpoint/2010/main" val="1793791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5"/>
          </p:nvPr>
        </p:nvSpPr>
        <p:spPr/>
        <p:txBody>
          <a:bodyPr/>
          <a:lstStyle/>
          <a:p>
            <a:fld id="{1EC77ADE-0C1F-334D-90E5-B01969B308E0}" type="slidenum">
              <a:rPr lang="en-US" smtClean="0"/>
              <a:pPr/>
              <a:t>7</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250666113"/>
              </p:ext>
            </p:extLst>
          </p:nvPr>
        </p:nvGraphicFramePr>
        <p:xfrm>
          <a:off x="198242" y="800263"/>
          <a:ext cx="8451236" cy="3890772"/>
        </p:xfrm>
        <a:graphic>
          <a:graphicData uri="http://schemas.openxmlformats.org/drawingml/2006/table">
            <a:tbl>
              <a:tblPr firstRow="1" bandRow="1">
                <a:tableStyleId>{5C22544A-7EE6-4342-B048-85BDC9FD1C3A}</a:tableStyleId>
              </a:tblPr>
              <a:tblGrid>
                <a:gridCol w="1150963"/>
                <a:gridCol w="2461470"/>
                <a:gridCol w="2375053"/>
                <a:gridCol w="2463750"/>
              </a:tblGrid>
              <a:tr h="660178">
                <a:tc>
                  <a:txBody>
                    <a:bodyPr/>
                    <a:lstStyle/>
                    <a:p>
                      <a:r>
                        <a:rPr lang="en-US" dirty="0" smtClean="0"/>
                        <a:t>Strategy</a:t>
                      </a:r>
                      <a:endParaRPr lang="en-US" dirty="0"/>
                    </a:p>
                  </a:txBody>
                  <a:tcPr/>
                </a:tc>
                <a:tc>
                  <a:txBody>
                    <a:bodyPr/>
                    <a:lstStyle/>
                    <a:p>
                      <a:r>
                        <a:rPr lang="en-US" dirty="0" smtClean="0"/>
                        <a:t>Immediate (before 2020 fire season)</a:t>
                      </a:r>
                      <a:endParaRPr lang="en-US" dirty="0"/>
                    </a:p>
                  </a:txBody>
                  <a:tcPr/>
                </a:tc>
                <a:tc>
                  <a:txBody>
                    <a:bodyPr/>
                    <a:lstStyle/>
                    <a:p>
                      <a:pPr marL="0" marR="0" lvl="0" indent="0" algn="l" defTabSz="665665" rtl="0" eaLnBrk="1" fontAlgn="auto" latinLnBrk="0" hangingPunct="1">
                        <a:lnSpc>
                          <a:spcPct val="100000"/>
                        </a:lnSpc>
                        <a:spcBef>
                          <a:spcPts val="0"/>
                        </a:spcBef>
                        <a:spcAft>
                          <a:spcPts val="0"/>
                        </a:spcAft>
                        <a:buClrTx/>
                        <a:buSzTx/>
                        <a:buFontTx/>
                        <a:buNone/>
                        <a:tabLst/>
                        <a:defRPr/>
                      </a:pPr>
                      <a:r>
                        <a:rPr lang="en-US" dirty="0" smtClean="0"/>
                        <a:t>Near Term (before next annual Plan)</a:t>
                      </a:r>
                    </a:p>
                    <a:p>
                      <a:endParaRPr lang="en-US" dirty="0"/>
                    </a:p>
                  </a:txBody>
                  <a:tcPr/>
                </a:tc>
                <a:tc>
                  <a:txBody>
                    <a:bodyPr/>
                    <a:lstStyle/>
                    <a:p>
                      <a:r>
                        <a:rPr lang="en-US" dirty="0" smtClean="0"/>
                        <a:t>Long Term (within next</a:t>
                      </a:r>
                      <a:r>
                        <a:rPr lang="en-US" baseline="0" dirty="0" smtClean="0"/>
                        <a:t> three years)</a:t>
                      </a:r>
                      <a:endParaRPr lang="en-US" dirty="0"/>
                    </a:p>
                  </a:txBody>
                  <a:tcPr/>
                </a:tc>
              </a:tr>
              <a:tr h="1971022">
                <a:tc>
                  <a:txBody>
                    <a:bodyPr/>
                    <a:lstStyle/>
                    <a:p>
                      <a:r>
                        <a:rPr lang="en-US" sz="900" dirty="0" smtClean="0"/>
                        <a:t>Situational Awareness</a:t>
                      </a:r>
                      <a:endParaRPr lang="en-US" sz="900" dirty="0"/>
                    </a:p>
                  </a:txBody>
                  <a:tcPr/>
                </a:tc>
                <a:tc>
                  <a:txBody>
                    <a:bodyPr/>
                    <a:lstStyle/>
                    <a:p>
                      <a:pPr marL="171450" lvl="0" indent="-171450">
                        <a:buFont typeface="Arial" panose="020B0604020202020204" pitchFamily="34" charset="0"/>
                        <a:buChar char="•"/>
                      </a:pPr>
                      <a:r>
                        <a:rPr lang="en-US" sz="900" kern="1200" dirty="0" smtClean="0">
                          <a:solidFill>
                            <a:schemeClr val="dk1"/>
                          </a:solidFill>
                          <a:latin typeface="+mn-lt"/>
                          <a:ea typeface="+mn-ea"/>
                          <a:cs typeface="+mn-cs"/>
                        </a:rPr>
                        <a:t>Calibrate existing 10 weather stations to ensure in working condition and able for use in PSPS evaluations during the 2020 fire season</a:t>
                      </a:r>
                    </a:p>
                    <a:p>
                      <a:pPr marL="171450" indent="-171450">
                        <a:buFont typeface="Arial" panose="020B0604020202020204" pitchFamily="34" charset="0"/>
                        <a:buChar char="•"/>
                      </a:pPr>
                      <a:r>
                        <a:rPr lang="en-US" sz="900" kern="1200" dirty="0" smtClean="0">
                          <a:solidFill>
                            <a:schemeClr val="dk1"/>
                          </a:solidFill>
                          <a:latin typeface="+mn-lt"/>
                          <a:ea typeface="+mn-ea"/>
                          <a:cs typeface="+mn-cs"/>
                        </a:rPr>
                        <a:t>Perform verification and validation of forecast vs actual fire weather data from 2019 to improve forwarding looking forecast</a:t>
                      </a:r>
                      <a:endParaRPr lang="en-US" sz="900" kern="1200" dirty="0">
                        <a:solidFill>
                          <a:schemeClr val="dk1"/>
                        </a:solidFill>
                        <a:latin typeface="+mn-lt"/>
                        <a:ea typeface="+mn-ea"/>
                        <a:cs typeface="+mn-cs"/>
                      </a:endParaRPr>
                    </a:p>
                  </a:txBody>
                  <a:tcPr/>
                </a:tc>
                <a:tc>
                  <a:txBody>
                    <a:bodyPr/>
                    <a:lstStyle/>
                    <a:p>
                      <a:pPr marL="171450" lvl="0" indent="-171450">
                        <a:buFont typeface="Arial" panose="020B0604020202020204" pitchFamily="34" charset="0"/>
                        <a:buChar char="•"/>
                      </a:pPr>
                      <a:r>
                        <a:rPr lang="en-US" sz="900" kern="1200" dirty="0" smtClean="0">
                          <a:solidFill>
                            <a:schemeClr val="dk1"/>
                          </a:solidFill>
                          <a:latin typeface="+mn-lt"/>
                          <a:ea typeface="+mn-ea"/>
                          <a:cs typeface="+mn-cs"/>
                        </a:rPr>
                        <a:t>Install 10 additional weather stations</a:t>
                      </a:r>
                    </a:p>
                    <a:p>
                      <a:pPr marL="171450" lvl="0" indent="-171450">
                        <a:buFont typeface="Arial" panose="020B0604020202020204" pitchFamily="34" charset="0"/>
                        <a:buChar char="•"/>
                      </a:pPr>
                      <a:r>
                        <a:rPr lang="en-US" sz="900" kern="1200" dirty="0" smtClean="0">
                          <a:solidFill>
                            <a:schemeClr val="dk1"/>
                          </a:solidFill>
                          <a:latin typeface="+mn-lt"/>
                          <a:ea typeface="+mn-ea"/>
                          <a:cs typeface="+mn-cs"/>
                        </a:rPr>
                        <a:t>Continue improvement of real time weather monitoring capability;</a:t>
                      </a:r>
                    </a:p>
                    <a:p>
                      <a:pPr marL="171450" lvl="0" indent="-171450">
                        <a:buFont typeface="Arial" panose="020B0604020202020204" pitchFamily="34" charset="0"/>
                        <a:buChar char="•"/>
                      </a:pPr>
                      <a:r>
                        <a:rPr lang="en-US" sz="900" kern="1200" dirty="0" smtClean="0">
                          <a:solidFill>
                            <a:schemeClr val="dk1"/>
                          </a:solidFill>
                          <a:latin typeface="+mn-lt"/>
                          <a:ea typeface="+mn-ea"/>
                          <a:cs typeface="+mn-cs"/>
                        </a:rPr>
                        <a:t>Evaluate use and potential viability of RAWS-quality weather stations to augment the company’s micro-station installations;</a:t>
                      </a:r>
                    </a:p>
                    <a:p>
                      <a:pPr marL="171450" lvl="0" indent="-171450">
                        <a:buFont typeface="Arial" panose="020B0604020202020204" pitchFamily="34" charset="0"/>
                        <a:buChar char="•"/>
                      </a:pPr>
                      <a:r>
                        <a:rPr lang="en-US" sz="900" kern="1200" dirty="0" smtClean="0">
                          <a:solidFill>
                            <a:schemeClr val="dk1"/>
                          </a:solidFill>
                          <a:latin typeface="+mn-lt"/>
                          <a:ea typeface="+mn-ea"/>
                          <a:cs typeface="+mn-cs"/>
                        </a:rPr>
                        <a:t>Perform a probabilistic arc energy analysis on all circuits within the HFTD</a:t>
                      </a:r>
                    </a:p>
                    <a:p>
                      <a:pPr marL="171450" lvl="0" indent="-171450">
                        <a:buFont typeface="Arial" panose="020B0604020202020204" pitchFamily="34" charset="0"/>
                        <a:buChar char="•"/>
                      </a:pPr>
                      <a:r>
                        <a:rPr lang="en-US" sz="900" kern="1200" dirty="0" smtClean="0">
                          <a:solidFill>
                            <a:schemeClr val="dk1"/>
                          </a:solidFill>
                          <a:latin typeface="+mn-lt"/>
                          <a:ea typeface="+mn-ea"/>
                          <a:cs typeface="+mn-cs"/>
                        </a:rPr>
                        <a:t>Perform a probabilistic arc energy analysis on all small diameter circuits outside of the HFTD </a:t>
                      </a:r>
                    </a:p>
                    <a:p>
                      <a:pPr marL="171450" lvl="0" indent="-171450">
                        <a:buFont typeface="Arial" panose="020B0604020202020204" pitchFamily="34" charset="0"/>
                        <a:buChar char="•"/>
                      </a:pPr>
                      <a:r>
                        <a:rPr lang="en-US" sz="900" kern="1200" dirty="0" smtClean="0">
                          <a:solidFill>
                            <a:schemeClr val="dk1"/>
                          </a:solidFill>
                          <a:latin typeface="+mn-lt"/>
                          <a:ea typeface="+mn-ea"/>
                          <a:cs typeface="+mn-cs"/>
                        </a:rPr>
                        <a:t>Collaborate to pilot distribution fault anticipation (DFA) technology </a:t>
                      </a:r>
                      <a:endParaRPr lang="en-US" sz="900" kern="1200" dirty="0">
                        <a:solidFill>
                          <a:schemeClr val="dk1"/>
                        </a:solidFill>
                        <a:latin typeface="+mn-lt"/>
                        <a:ea typeface="+mn-ea"/>
                        <a:cs typeface="+mn-cs"/>
                      </a:endParaRPr>
                    </a:p>
                  </a:txBody>
                  <a:tcPr/>
                </a:tc>
                <a:tc>
                  <a:txBody>
                    <a:bodyPr/>
                    <a:lstStyle/>
                    <a:p>
                      <a:pPr marL="171450" lvl="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Complete installation of all weather stations </a:t>
                      </a:r>
                    </a:p>
                    <a:p>
                      <a:pPr marL="171450" lvl="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Continue improvement of real time weather monitoring capability;</a:t>
                      </a:r>
                    </a:p>
                    <a:p>
                      <a:pPr marL="171450" lvl="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Install any viable RAWS-quality weather stations to augment the company’s micro-station installations</a:t>
                      </a:r>
                    </a:p>
                    <a:p>
                      <a:pPr marL="171450" lvl="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Complete recommendations per probabilistic arc energy analysis on all circuits within the HFTD </a:t>
                      </a:r>
                    </a:p>
                    <a:p>
                      <a:pPr marL="171450" lvl="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Complete recommendations per probabilistic arc energy analysis on all small diameter circuits outside of the HFTD</a:t>
                      </a:r>
                    </a:p>
                    <a:p>
                      <a:pPr marL="171450" lvl="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Evaluate benefits of distribution fault anticipation (DFA) technology</a:t>
                      </a:r>
                      <a:endParaRPr lang="en-US" sz="900" kern="1200" dirty="0">
                        <a:solidFill>
                          <a:schemeClr val="dk1"/>
                        </a:solidFill>
                        <a:latin typeface="+mn-lt"/>
                        <a:ea typeface="+mn-ea"/>
                        <a:cs typeface="+mn-cs"/>
                      </a:endParaRPr>
                    </a:p>
                  </a:txBody>
                  <a:tcPr/>
                </a:tc>
              </a:tr>
              <a:tr h="612085">
                <a:tc>
                  <a:txBody>
                    <a:bodyPr/>
                    <a:lstStyle/>
                    <a:p>
                      <a:r>
                        <a:rPr lang="en-US" sz="900" dirty="0" smtClean="0"/>
                        <a:t>Grid Operations</a:t>
                      </a:r>
                      <a:r>
                        <a:rPr lang="en-US" sz="900" baseline="0" dirty="0" smtClean="0"/>
                        <a:t> &amp; Protocols</a:t>
                      </a:r>
                      <a:endParaRPr lang="en-US" sz="900" dirty="0"/>
                    </a:p>
                  </a:txBody>
                  <a:tcPr/>
                </a:tc>
                <a:tc>
                  <a:txBody>
                    <a:bodyPr/>
                    <a:lstStyle/>
                    <a:p>
                      <a:pPr marL="171450" lvl="0" indent="-171450">
                        <a:buFont typeface="Arial" panose="020B0604020202020204" pitchFamily="34" charset="0"/>
                        <a:buChar char="•"/>
                      </a:pPr>
                      <a:r>
                        <a:rPr lang="en-US" sz="900" kern="1200" dirty="0" smtClean="0">
                          <a:solidFill>
                            <a:schemeClr val="dk1"/>
                          </a:solidFill>
                          <a:latin typeface="+mn-lt"/>
                          <a:ea typeface="+mn-ea"/>
                          <a:cs typeface="+mn-cs"/>
                        </a:rPr>
                        <a:t>Review existing operating protocols and ensure preparedness</a:t>
                      </a:r>
                    </a:p>
                    <a:p>
                      <a:pPr marL="171450" indent="-171450">
                        <a:buFont typeface="Arial" panose="020B0604020202020204" pitchFamily="34" charset="0"/>
                        <a:buChar char="•"/>
                      </a:pPr>
                      <a:r>
                        <a:rPr lang="en-US" sz="900" kern="1200" dirty="0" smtClean="0">
                          <a:solidFill>
                            <a:schemeClr val="dk1"/>
                          </a:solidFill>
                          <a:latin typeface="+mn-lt"/>
                          <a:ea typeface="+mn-ea"/>
                          <a:cs typeface="+mn-cs"/>
                        </a:rPr>
                        <a:t>Develop a plan and schedule to leverage new high impedance fault detection capabilities and data analytics to inform operating procedures and protocols</a:t>
                      </a:r>
                      <a:endParaRPr lang="en-US" sz="900" kern="1200" dirty="0">
                        <a:solidFill>
                          <a:schemeClr val="dk1"/>
                        </a:solidFill>
                        <a:latin typeface="+mn-lt"/>
                        <a:ea typeface="+mn-ea"/>
                        <a:cs typeface="+mn-cs"/>
                      </a:endParaRPr>
                    </a:p>
                  </a:txBody>
                  <a:tcPr/>
                </a:tc>
                <a:tc>
                  <a:txBody>
                    <a:bodyPr/>
                    <a:lstStyle/>
                    <a:p>
                      <a:pPr marL="171450" lvl="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Review existing operating protocols and ensure preparedness</a:t>
                      </a:r>
                    </a:p>
                    <a:p>
                      <a:pPr marL="171450" lvl="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Leverage RF network where available to facilitate remote implementation of fire season settings</a:t>
                      </a:r>
                    </a:p>
                    <a:p>
                      <a:pPr marL="171450" lvl="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Leverage new high impedance fault detection capabilities and data analytics to inform operating procedures and protocols</a:t>
                      </a:r>
                      <a:endParaRPr lang="en-US" sz="900" kern="1200" dirty="0">
                        <a:solidFill>
                          <a:schemeClr val="dk1"/>
                        </a:solidFill>
                        <a:latin typeface="+mn-lt"/>
                        <a:ea typeface="+mn-ea"/>
                        <a:cs typeface="+mn-cs"/>
                      </a:endParaRPr>
                    </a:p>
                  </a:txBody>
                  <a:tcPr/>
                </a:tc>
                <a:tc>
                  <a:txBody>
                    <a:bodyPr/>
                    <a:lstStyle/>
                    <a:p>
                      <a:pPr marL="171450" lvl="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Review existing operating protocols and ensure preparedness for 2024 fire season</a:t>
                      </a:r>
                    </a:p>
                    <a:p>
                      <a:pPr marL="171450" lvl="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Expand capability of RF network to facilitate remote implementation of fire season settings on newly installed field reclosers</a:t>
                      </a:r>
                    </a:p>
                    <a:p>
                      <a:pPr marL="171450" lvl="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Validate efficacy of high impedance fault detection in both day to day and extreme weather condition operations</a:t>
                      </a:r>
                      <a:endParaRPr lang="en-US" sz="900" kern="1200" dirty="0">
                        <a:solidFill>
                          <a:schemeClr val="dk1"/>
                        </a:solidFill>
                        <a:latin typeface="+mn-lt"/>
                        <a:ea typeface="+mn-ea"/>
                        <a:cs typeface="+mn-cs"/>
                      </a:endParaRPr>
                    </a:p>
                  </a:txBody>
                  <a:tcPr/>
                </a:tc>
              </a:tr>
            </a:tbl>
          </a:graphicData>
        </a:graphic>
      </p:graphicFrame>
      <p:sp>
        <p:nvSpPr>
          <p:cNvPr id="7" name="Title 2"/>
          <p:cNvSpPr txBox="1">
            <a:spLocks/>
          </p:cNvSpPr>
          <p:nvPr/>
        </p:nvSpPr>
        <p:spPr>
          <a:xfrm>
            <a:off x="239697" y="199927"/>
            <a:ext cx="8176515" cy="690489"/>
          </a:xfrm>
          <a:prstGeom prst="rect">
            <a:avLst/>
          </a:prstGeom>
        </p:spPr>
        <p:txBody>
          <a:bodyPr>
            <a:normAutofit fontScale="77500" lnSpcReduction="20000"/>
          </a:bodyPr>
          <a:lstStyle>
            <a:lvl1pPr algn="l" defTabSz="665665" rtl="0" eaLnBrk="1" latinLnBrk="0" hangingPunct="1">
              <a:lnSpc>
                <a:spcPct val="90000"/>
              </a:lnSpc>
              <a:spcBef>
                <a:spcPct val="0"/>
              </a:spcBef>
              <a:buNone/>
              <a:defRPr sz="3203" kern="1200">
                <a:solidFill>
                  <a:schemeClr val="tx1"/>
                </a:solidFill>
                <a:latin typeface="+mj-lt"/>
                <a:ea typeface="+mj-ea"/>
                <a:cs typeface="+mj-cs"/>
              </a:defRPr>
            </a:lvl1pPr>
          </a:lstStyle>
          <a:p>
            <a:pPr algn="ctr"/>
            <a:r>
              <a:rPr lang="en-US" sz="3400" dirty="0" smtClean="0"/>
              <a:t>PacifiCorp’s 2020 Wildfire Mitigation Plan Elements (2/3)</a:t>
            </a:r>
          </a:p>
        </p:txBody>
      </p:sp>
    </p:spTree>
    <p:extLst>
      <p:ext uri="{BB962C8B-B14F-4D97-AF65-F5344CB8AC3E}">
        <p14:creationId xmlns:p14="http://schemas.microsoft.com/office/powerpoint/2010/main" val="822377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5"/>
          </p:nvPr>
        </p:nvSpPr>
        <p:spPr/>
        <p:txBody>
          <a:bodyPr/>
          <a:lstStyle/>
          <a:p>
            <a:fld id="{1EC77ADE-0C1F-334D-90E5-B01969B308E0}" type="slidenum">
              <a:rPr lang="en-US" smtClean="0"/>
              <a:pPr/>
              <a:t>8</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34482421"/>
              </p:ext>
            </p:extLst>
          </p:nvPr>
        </p:nvGraphicFramePr>
        <p:xfrm>
          <a:off x="198242" y="800263"/>
          <a:ext cx="8451236" cy="5516602"/>
        </p:xfrm>
        <a:graphic>
          <a:graphicData uri="http://schemas.openxmlformats.org/drawingml/2006/table">
            <a:tbl>
              <a:tblPr firstRow="1" bandRow="1">
                <a:tableStyleId>{5C22544A-7EE6-4342-B048-85BDC9FD1C3A}</a:tableStyleId>
              </a:tblPr>
              <a:tblGrid>
                <a:gridCol w="1150963"/>
                <a:gridCol w="2461470"/>
                <a:gridCol w="2375053"/>
                <a:gridCol w="2463750"/>
              </a:tblGrid>
              <a:tr h="660178">
                <a:tc>
                  <a:txBody>
                    <a:bodyPr/>
                    <a:lstStyle/>
                    <a:p>
                      <a:r>
                        <a:rPr lang="en-US" dirty="0" smtClean="0"/>
                        <a:t>Strategy</a:t>
                      </a:r>
                      <a:endParaRPr lang="en-US" dirty="0"/>
                    </a:p>
                  </a:txBody>
                  <a:tcPr/>
                </a:tc>
                <a:tc>
                  <a:txBody>
                    <a:bodyPr/>
                    <a:lstStyle/>
                    <a:p>
                      <a:r>
                        <a:rPr lang="en-US" dirty="0" smtClean="0"/>
                        <a:t>Immediate (before 2020 fire season)</a:t>
                      </a:r>
                      <a:endParaRPr lang="en-US" dirty="0"/>
                    </a:p>
                  </a:txBody>
                  <a:tcPr/>
                </a:tc>
                <a:tc>
                  <a:txBody>
                    <a:bodyPr/>
                    <a:lstStyle/>
                    <a:p>
                      <a:pPr marL="0" marR="0" lvl="0" indent="0" algn="l" defTabSz="665665" rtl="0" eaLnBrk="1" fontAlgn="auto" latinLnBrk="0" hangingPunct="1">
                        <a:lnSpc>
                          <a:spcPct val="100000"/>
                        </a:lnSpc>
                        <a:spcBef>
                          <a:spcPts val="0"/>
                        </a:spcBef>
                        <a:spcAft>
                          <a:spcPts val="0"/>
                        </a:spcAft>
                        <a:buClrTx/>
                        <a:buSzTx/>
                        <a:buFontTx/>
                        <a:buNone/>
                        <a:tabLst/>
                        <a:defRPr/>
                      </a:pPr>
                      <a:r>
                        <a:rPr lang="en-US" dirty="0" smtClean="0"/>
                        <a:t>Near Term (before next annual Plan)</a:t>
                      </a:r>
                    </a:p>
                    <a:p>
                      <a:endParaRPr lang="en-US" dirty="0"/>
                    </a:p>
                  </a:txBody>
                  <a:tcPr/>
                </a:tc>
                <a:tc>
                  <a:txBody>
                    <a:bodyPr/>
                    <a:lstStyle/>
                    <a:p>
                      <a:r>
                        <a:rPr lang="en-US" dirty="0" smtClean="0"/>
                        <a:t>Long Term (within next</a:t>
                      </a:r>
                      <a:r>
                        <a:rPr lang="en-US" baseline="0" dirty="0" smtClean="0"/>
                        <a:t> three years)</a:t>
                      </a:r>
                      <a:endParaRPr lang="en-US" dirty="0"/>
                    </a:p>
                  </a:txBody>
                  <a:tcPr/>
                </a:tc>
              </a:tr>
              <a:tr h="1136730">
                <a:tc>
                  <a:txBody>
                    <a:bodyPr/>
                    <a:lstStyle/>
                    <a:p>
                      <a:r>
                        <a:rPr lang="en-US" sz="900" dirty="0" smtClean="0"/>
                        <a:t>Stakeholder</a:t>
                      </a:r>
                      <a:r>
                        <a:rPr lang="en-US" sz="900" baseline="0" dirty="0" smtClean="0"/>
                        <a:t> Cooperation &amp; Community Engagement</a:t>
                      </a:r>
                      <a:endParaRPr lang="en-US" sz="900" dirty="0"/>
                    </a:p>
                  </a:txBody>
                  <a:tcPr/>
                </a:tc>
                <a:tc>
                  <a:txBody>
                    <a:bodyPr/>
                    <a:lstStyle/>
                    <a:p>
                      <a:pPr marL="171450" lvl="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Improve internal and external customer and community facing forecast of PSPS status (website)</a:t>
                      </a:r>
                    </a:p>
                    <a:p>
                      <a:pPr marL="17145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Continue partnering with public safety partners in communities throughout California regarding wildfire and PSPS preparedness</a:t>
                      </a:r>
                      <a:endParaRPr lang="en-US" sz="900" kern="1200" dirty="0">
                        <a:solidFill>
                          <a:schemeClr val="dk1"/>
                        </a:solidFill>
                        <a:latin typeface="+mn-lt"/>
                        <a:ea typeface="+mn-ea"/>
                        <a:cs typeface="+mn-cs"/>
                      </a:endParaRPr>
                    </a:p>
                  </a:txBody>
                  <a:tcPr/>
                </a:tc>
                <a:tc>
                  <a:txBody>
                    <a:bodyPr/>
                    <a:lstStyle/>
                    <a:p>
                      <a:pPr marL="171450" lvl="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Continue applicable improvements to internal and external customer and community facing forecast of PSPS status (website)</a:t>
                      </a:r>
                    </a:p>
                    <a:p>
                      <a:pPr marL="171450" lvl="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Continue partnering with public safety partners in communities throughout California regarding wildfire and PSPS preparedness</a:t>
                      </a:r>
                      <a:endParaRPr lang="en-US" sz="900" kern="1200" dirty="0">
                        <a:solidFill>
                          <a:schemeClr val="dk1"/>
                        </a:solidFill>
                        <a:latin typeface="+mn-lt"/>
                        <a:ea typeface="+mn-ea"/>
                        <a:cs typeface="+mn-cs"/>
                      </a:endParaRPr>
                    </a:p>
                  </a:txBody>
                  <a:tcPr/>
                </a:tc>
                <a:tc>
                  <a:txBody>
                    <a:bodyPr/>
                    <a:lstStyle/>
                    <a:p>
                      <a:pPr marL="171450" lvl="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Continue applicable improvements to internal and external customer and community facing forecast of PSPS status (website)</a:t>
                      </a:r>
                    </a:p>
                    <a:p>
                      <a:pPr marL="171450" lvl="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Incorporate three year history, enhanced real time weather monitoring capability, and system hardening progress to, where appropriate, evaluate PSPS methodology and protocols and potential reduce the potential scope or impact of PSPS events</a:t>
                      </a:r>
                    </a:p>
                    <a:p>
                      <a:pPr marL="171450" lvl="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Continue partnering with public safety partners in communities throughout California regarding wildfire and PSPS preparedness</a:t>
                      </a:r>
                      <a:endParaRPr lang="en-US" sz="900" kern="1200" dirty="0">
                        <a:solidFill>
                          <a:schemeClr val="dk1"/>
                        </a:solidFill>
                        <a:latin typeface="+mn-lt"/>
                        <a:ea typeface="+mn-ea"/>
                        <a:cs typeface="+mn-cs"/>
                      </a:endParaRPr>
                    </a:p>
                  </a:txBody>
                  <a:tcPr/>
                </a:tc>
              </a:tr>
              <a:tr h="1407275">
                <a:tc>
                  <a:txBody>
                    <a:bodyPr/>
                    <a:lstStyle/>
                    <a:p>
                      <a:r>
                        <a:rPr lang="en-US" sz="900" dirty="0" smtClean="0"/>
                        <a:t>Vegetation Management</a:t>
                      </a:r>
                      <a:endParaRPr lang="en-US" sz="900" dirty="0"/>
                    </a:p>
                  </a:txBody>
                  <a:tcPr/>
                </a:tc>
                <a:tc>
                  <a:txBody>
                    <a:bodyPr/>
                    <a:lstStyle/>
                    <a:p>
                      <a:pPr marL="171450" lvl="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Complete incremental Tier III visual vegetation inspections within the HFTD</a:t>
                      </a:r>
                    </a:p>
                    <a:p>
                      <a:pPr marL="17145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Evaluate LiDAR inspection pilot to determine next steps and potential pilot project expansion as it relates to vegetation management</a:t>
                      </a:r>
                      <a:endParaRPr lang="en-US" sz="900" kern="1200" dirty="0">
                        <a:solidFill>
                          <a:schemeClr val="dk1"/>
                        </a:solidFill>
                        <a:latin typeface="+mn-lt"/>
                        <a:ea typeface="+mn-ea"/>
                        <a:cs typeface="+mn-cs"/>
                      </a:endParaRPr>
                    </a:p>
                  </a:txBody>
                  <a:tcPr/>
                </a:tc>
                <a:tc>
                  <a:txBody>
                    <a:bodyPr/>
                    <a:lstStyle/>
                    <a:p>
                      <a:pPr marL="171450" lvl="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Evaluate and, if applicable, be prepared to implement a new tree density inventory</a:t>
                      </a:r>
                    </a:p>
                    <a:p>
                      <a:pPr marL="171450" lvl="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Pilot new electronic planning, mapping, and record keeping system regarding vegetation management within the HFTD </a:t>
                      </a:r>
                    </a:p>
                    <a:p>
                      <a:pPr marL="171450" lvl="0" indent="-171450" algn="l" defTabSz="665665" rtl="0" eaLnBrk="1" latinLnBrk="0" hangingPunct="1">
                        <a:buFont typeface="Arial" panose="020B0604020202020204" pitchFamily="34" charset="0"/>
                        <a:buChar char="•"/>
                      </a:pPr>
                      <a:r>
                        <a:rPr lang="en-US" sz="900" kern="1200" dirty="0" smtClean="0">
                          <a:solidFill>
                            <a:schemeClr val="dk1"/>
                          </a:solidFill>
                          <a:latin typeface="+mn-lt"/>
                          <a:ea typeface="+mn-ea"/>
                          <a:cs typeface="+mn-cs"/>
                        </a:rPr>
                        <a:t>Establish long term strategy regarding the use of LiDAR</a:t>
                      </a:r>
                      <a:endParaRPr lang="en-US" sz="900" kern="1200" dirty="0">
                        <a:solidFill>
                          <a:schemeClr val="dk1"/>
                        </a:solidFill>
                        <a:latin typeface="+mn-lt"/>
                        <a:ea typeface="+mn-ea"/>
                        <a:cs typeface="+mn-cs"/>
                      </a:endParaRPr>
                    </a:p>
                  </a:txBody>
                  <a:tcPr/>
                </a:tc>
                <a:tc>
                  <a:txBody>
                    <a:bodyPr/>
                    <a:lstStyle/>
                    <a:p>
                      <a:pPr marL="171450" lvl="0" indent="-171450">
                        <a:buFont typeface="Arial" panose="020B0604020202020204" pitchFamily="34" charset="0"/>
                        <a:buChar char="•"/>
                      </a:pPr>
                      <a:r>
                        <a:rPr lang="en-US" sz="900" kern="1200" dirty="0" smtClean="0">
                          <a:solidFill>
                            <a:schemeClr val="dk1"/>
                          </a:solidFill>
                          <a:latin typeface="+mn-lt"/>
                          <a:ea typeface="+mn-ea"/>
                          <a:cs typeface="+mn-cs"/>
                        </a:rPr>
                        <a:t>Evaluate workforce management strategies and structures</a:t>
                      </a:r>
                    </a:p>
                    <a:p>
                      <a:pPr marL="171450" lvl="0" indent="-171450">
                        <a:buFont typeface="Arial" panose="020B0604020202020204" pitchFamily="34" charset="0"/>
                        <a:buChar char="•"/>
                      </a:pPr>
                      <a:r>
                        <a:rPr lang="en-US" sz="900" kern="1200" dirty="0" smtClean="0">
                          <a:solidFill>
                            <a:schemeClr val="dk1"/>
                          </a:solidFill>
                          <a:latin typeface="+mn-lt"/>
                          <a:ea typeface="+mn-ea"/>
                          <a:cs typeface="+mn-cs"/>
                        </a:rPr>
                        <a:t>Incorporate lessons learned though tree inventory system analytics to inform risk assessment and prioritization of efforts</a:t>
                      </a:r>
                    </a:p>
                    <a:p>
                      <a:pPr marL="171450" lvl="0" indent="-171450">
                        <a:buFont typeface="Arial" panose="020B0604020202020204" pitchFamily="34" charset="0"/>
                        <a:buChar char="•"/>
                      </a:pPr>
                      <a:r>
                        <a:rPr lang="en-US" sz="900" kern="1200" dirty="0" smtClean="0">
                          <a:solidFill>
                            <a:schemeClr val="dk1"/>
                          </a:solidFill>
                          <a:latin typeface="+mn-lt"/>
                          <a:ea typeface="+mn-ea"/>
                          <a:cs typeface="+mn-cs"/>
                        </a:rPr>
                        <a:t>Implement new electronic work management system for vegetation management within the HFTD</a:t>
                      </a:r>
                      <a:endParaRPr lang="en-US" sz="900" kern="1200" dirty="0">
                        <a:solidFill>
                          <a:schemeClr val="dk1"/>
                        </a:solidFill>
                        <a:latin typeface="+mn-lt"/>
                        <a:ea typeface="+mn-ea"/>
                        <a:cs typeface="+mn-cs"/>
                      </a:endParaRPr>
                    </a:p>
                  </a:txBody>
                  <a:tcPr/>
                </a:tc>
              </a:tr>
              <a:tr h="1407275">
                <a:tc>
                  <a:txBody>
                    <a:bodyPr/>
                    <a:lstStyle/>
                    <a:p>
                      <a:r>
                        <a:rPr lang="en-US" sz="900" dirty="0" smtClean="0"/>
                        <a:t>Asset Hardening</a:t>
                      </a:r>
                      <a:endParaRPr lang="en-US" sz="900" dirty="0"/>
                    </a:p>
                  </a:txBody>
                  <a:tcPr/>
                </a:tc>
                <a:tc>
                  <a:txBody>
                    <a:bodyPr/>
                    <a:lstStyle/>
                    <a:p>
                      <a:pPr marL="171450" indent="-171450">
                        <a:buFont typeface="Arial" panose="020B0604020202020204" pitchFamily="34" charset="0"/>
                        <a:buChar char="•"/>
                      </a:pPr>
                      <a:r>
                        <a:rPr lang="en-US" sz="900" dirty="0" smtClean="0"/>
                        <a:t>Identify risk-modeling</a:t>
                      </a:r>
                      <a:r>
                        <a:rPr lang="en-US" sz="900" baseline="0" dirty="0" smtClean="0"/>
                        <a:t> software key functional attributes</a:t>
                      </a:r>
                      <a:endParaRPr lang="en-US" sz="900" dirty="0"/>
                    </a:p>
                  </a:txBody>
                  <a:tcPr/>
                </a:tc>
                <a:tc>
                  <a:txBody>
                    <a:bodyPr/>
                    <a:lstStyle/>
                    <a:p>
                      <a:pPr marL="171450" indent="-171450">
                        <a:buFont typeface="Arial" panose="020B0604020202020204" pitchFamily="34" charset="0"/>
                        <a:buChar char="•"/>
                      </a:pPr>
                      <a:r>
                        <a:rPr lang="en-US" sz="900" dirty="0" smtClean="0"/>
                        <a:t>Develop</a:t>
                      </a:r>
                      <a:r>
                        <a:rPr lang="en-US" sz="900" baseline="0" dirty="0" smtClean="0"/>
                        <a:t> implementation plan for risk-modeling software</a:t>
                      </a:r>
                      <a:endParaRPr lang="en-US" sz="900" dirty="0" smtClean="0"/>
                    </a:p>
                  </a:txBody>
                  <a:tcPr/>
                </a:tc>
                <a:tc>
                  <a:txBody>
                    <a:bodyPr/>
                    <a:lstStyle/>
                    <a:p>
                      <a:pPr marL="171450" indent="-171450">
                        <a:buFont typeface="Arial" panose="020B0604020202020204" pitchFamily="34" charset="0"/>
                        <a:buChar char="•"/>
                      </a:pPr>
                      <a:r>
                        <a:rPr lang="en-US" sz="900" dirty="0" smtClean="0"/>
                        <a:t>Utilize risk-modeling</a:t>
                      </a:r>
                      <a:r>
                        <a:rPr lang="en-US" sz="900" baseline="0" dirty="0" smtClean="0"/>
                        <a:t> software to mitigate risk</a:t>
                      </a:r>
                      <a:endParaRPr lang="en-US" sz="900" dirty="0"/>
                    </a:p>
                  </a:txBody>
                  <a:tcPr/>
                </a:tc>
              </a:tr>
            </a:tbl>
          </a:graphicData>
        </a:graphic>
      </p:graphicFrame>
      <p:sp>
        <p:nvSpPr>
          <p:cNvPr id="5" name="Title 2"/>
          <p:cNvSpPr txBox="1">
            <a:spLocks/>
          </p:cNvSpPr>
          <p:nvPr/>
        </p:nvSpPr>
        <p:spPr>
          <a:xfrm>
            <a:off x="239697" y="199927"/>
            <a:ext cx="8176515" cy="690489"/>
          </a:xfrm>
          <a:prstGeom prst="rect">
            <a:avLst/>
          </a:prstGeom>
        </p:spPr>
        <p:txBody>
          <a:bodyPr>
            <a:normAutofit fontScale="77500" lnSpcReduction="20000"/>
          </a:bodyPr>
          <a:lstStyle>
            <a:lvl1pPr algn="l" defTabSz="665665" rtl="0" eaLnBrk="1" latinLnBrk="0" hangingPunct="1">
              <a:lnSpc>
                <a:spcPct val="90000"/>
              </a:lnSpc>
              <a:spcBef>
                <a:spcPct val="0"/>
              </a:spcBef>
              <a:buNone/>
              <a:defRPr sz="3203" kern="1200">
                <a:solidFill>
                  <a:schemeClr val="tx1"/>
                </a:solidFill>
                <a:latin typeface="+mj-lt"/>
                <a:ea typeface="+mj-ea"/>
                <a:cs typeface="+mj-cs"/>
              </a:defRPr>
            </a:lvl1pPr>
          </a:lstStyle>
          <a:p>
            <a:pPr algn="ctr"/>
            <a:r>
              <a:rPr lang="en-US" sz="3400" dirty="0" smtClean="0"/>
              <a:t>PacifiCorp’s 2020 Wildfire Mitigation Plan Elements (3/3)</a:t>
            </a:r>
          </a:p>
        </p:txBody>
      </p:sp>
    </p:spTree>
    <p:extLst>
      <p:ext uri="{BB962C8B-B14F-4D97-AF65-F5344CB8AC3E}">
        <p14:creationId xmlns:p14="http://schemas.microsoft.com/office/powerpoint/2010/main" val="556272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8889" y="520583"/>
            <a:ext cx="7909204" cy="536418"/>
          </a:xfrm>
        </p:spPr>
        <p:txBody>
          <a:bodyPr>
            <a:noAutofit/>
          </a:bodyPr>
          <a:lstStyle/>
          <a:p>
            <a:r>
              <a:rPr lang="en-US" sz="3200" dirty="0" smtClean="0"/>
              <a:t>PacifiCorp’s Wildfire Risk Rubric</a:t>
            </a:r>
            <a:endParaRPr lang="en-US" sz="3200" dirty="0"/>
          </a:p>
        </p:txBody>
      </p:sp>
      <p:sp>
        <p:nvSpPr>
          <p:cNvPr id="4" name="Slide Number Placeholder 3"/>
          <p:cNvSpPr>
            <a:spLocks noGrp="1"/>
          </p:cNvSpPr>
          <p:nvPr>
            <p:ph type="sldNum" sz="quarter" idx="14"/>
          </p:nvPr>
        </p:nvSpPr>
        <p:spPr/>
        <p:txBody>
          <a:bodyPr/>
          <a:lstStyle/>
          <a:p>
            <a:fld id="{1EC77ADE-0C1F-334D-90E5-B01969B308E0}" type="slidenum">
              <a:rPr lang="en-US" smtClean="0"/>
              <a:pPr/>
              <a:t>9</a:t>
            </a:fld>
            <a:endParaRPr lang="en-US" dirty="0"/>
          </a:p>
        </p:txBody>
      </p:sp>
      <p:pic>
        <p:nvPicPr>
          <p:cNvPr id="7" name="Picture 6"/>
          <p:cNvPicPr>
            <a:picLocks noChangeAspect="1"/>
          </p:cNvPicPr>
          <p:nvPr/>
        </p:nvPicPr>
        <p:blipFill>
          <a:blip r:embed="rId3"/>
          <a:stretch>
            <a:fillRect/>
          </a:stretch>
        </p:blipFill>
        <p:spPr>
          <a:xfrm>
            <a:off x="76255" y="1057001"/>
            <a:ext cx="8371838" cy="3944203"/>
          </a:xfrm>
          <a:prstGeom prst="rect">
            <a:avLst/>
          </a:prstGeom>
        </p:spPr>
      </p:pic>
      <p:pic>
        <p:nvPicPr>
          <p:cNvPr id="8" name="Picture 7"/>
          <p:cNvPicPr>
            <a:picLocks noChangeAspect="1"/>
          </p:cNvPicPr>
          <p:nvPr/>
        </p:nvPicPr>
        <p:blipFill>
          <a:blip r:embed="rId4"/>
          <a:stretch>
            <a:fillRect/>
          </a:stretch>
        </p:blipFill>
        <p:spPr>
          <a:xfrm>
            <a:off x="5635009" y="4917876"/>
            <a:ext cx="2690493" cy="1428012"/>
          </a:xfrm>
          <a:prstGeom prst="rect">
            <a:avLst/>
          </a:prstGeom>
        </p:spPr>
      </p:pic>
    </p:spTree>
    <p:extLst>
      <p:ext uri="{BB962C8B-B14F-4D97-AF65-F5344CB8AC3E}">
        <p14:creationId xmlns:p14="http://schemas.microsoft.com/office/powerpoint/2010/main" val="2574815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5"/>
          </p:nvPr>
        </p:nvSpPr>
        <p:spPr/>
        <p:txBody>
          <a:bodyPr/>
          <a:lstStyle/>
          <a:p>
            <a:fld id="{1EC77ADE-0C1F-334D-90E5-B01969B308E0}" type="slidenum">
              <a:rPr lang="en-US" smtClean="0"/>
              <a:pPr/>
              <a:t>10</a:t>
            </a:fld>
            <a:endParaRPr lang="en-US" dirty="0"/>
          </a:p>
        </p:txBody>
      </p:sp>
      <p:pic>
        <p:nvPicPr>
          <p:cNvPr id="3" name="Picture 2"/>
          <p:cNvPicPr>
            <a:picLocks noChangeAspect="1"/>
          </p:cNvPicPr>
          <p:nvPr/>
        </p:nvPicPr>
        <p:blipFill>
          <a:blip r:embed="rId2"/>
          <a:stretch>
            <a:fillRect/>
          </a:stretch>
        </p:blipFill>
        <p:spPr>
          <a:xfrm>
            <a:off x="-1" y="1941205"/>
            <a:ext cx="8980227" cy="3394689"/>
          </a:xfrm>
          <a:prstGeom prst="rect">
            <a:avLst/>
          </a:prstGeom>
        </p:spPr>
      </p:pic>
      <p:sp>
        <p:nvSpPr>
          <p:cNvPr id="6" name="Title 2"/>
          <p:cNvSpPr txBox="1">
            <a:spLocks/>
          </p:cNvSpPr>
          <p:nvPr/>
        </p:nvSpPr>
        <p:spPr>
          <a:xfrm>
            <a:off x="538889" y="520583"/>
            <a:ext cx="7909204" cy="536418"/>
          </a:xfrm>
          <a:prstGeom prst="rect">
            <a:avLst/>
          </a:prstGeom>
        </p:spPr>
        <p:txBody>
          <a:bodyPr>
            <a:noAutofit/>
          </a:bodyPr>
          <a:lstStyle>
            <a:lvl1pPr algn="l" defTabSz="665665" rtl="0" eaLnBrk="1" latinLnBrk="0" hangingPunct="1">
              <a:lnSpc>
                <a:spcPct val="90000"/>
              </a:lnSpc>
              <a:spcBef>
                <a:spcPct val="0"/>
              </a:spcBef>
              <a:buNone/>
              <a:defRPr sz="3203" kern="1200">
                <a:solidFill>
                  <a:schemeClr val="tx1"/>
                </a:solidFill>
                <a:latin typeface="+mj-lt"/>
                <a:ea typeface="+mj-ea"/>
                <a:cs typeface="+mj-cs"/>
              </a:defRPr>
            </a:lvl1pPr>
          </a:lstStyle>
          <a:p>
            <a:r>
              <a:rPr lang="en-US" sz="3200" dirty="0" smtClean="0"/>
              <a:t>PacifiCorp’s Wildfire Risk Rubric, throughout the life of the WMP</a:t>
            </a:r>
            <a:endParaRPr lang="en-US" sz="3200" dirty="0"/>
          </a:p>
        </p:txBody>
      </p:sp>
      <p:sp>
        <p:nvSpPr>
          <p:cNvPr id="4" name="Curved Down Arrow 3"/>
          <p:cNvSpPr/>
          <p:nvPr/>
        </p:nvSpPr>
        <p:spPr>
          <a:xfrm>
            <a:off x="2047876" y="2790826"/>
            <a:ext cx="5857874" cy="847724"/>
          </a:xfrm>
          <a:prstGeom prst="curvedDownArrow">
            <a:avLst/>
          </a:prstGeom>
          <a:gradFill flip="none" rotWithShape="1">
            <a:gsLst>
              <a:gs pos="0">
                <a:schemeClr val="accent2">
                  <a:lumMod val="60000"/>
                  <a:lumOff val="40000"/>
                </a:schemeClr>
              </a:gs>
              <a:gs pos="48000">
                <a:schemeClr val="accent2">
                  <a:lumMod val="97000"/>
                  <a:lumOff val="3000"/>
                </a:schemeClr>
              </a:gs>
              <a:gs pos="100000">
                <a:schemeClr val="accent2">
                  <a:lumMod val="60000"/>
                  <a:lumOff val="40000"/>
                </a:schemeClr>
              </a:gs>
            </a:gsLst>
            <a:lin ang="16200000" scaled="1"/>
            <a:tileRect/>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5" name="Explosion 2 4"/>
          <p:cNvSpPr/>
          <p:nvPr/>
        </p:nvSpPr>
        <p:spPr>
          <a:xfrm>
            <a:off x="3286125" y="2257426"/>
            <a:ext cx="2305050" cy="1085850"/>
          </a:xfrm>
          <a:prstGeom prst="irregularSeal2">
            <a:avLst/>
          </a:prstGeom>
          <a:solidFill>
            <a:srgbClr val="FFC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050" dirty="0" smtClean="0">
                <a:solidFill>
                  <a:schemeClr val="tx1"/>
                </a:solidFill>
              </a:rPr>
              <a:t>As WMP improvements are made, ignition probability reduces</a:t>
            </a:r>
            <a:endParaRPr lang="en-US" sz="1050" dirty="0">
              <a:solidFill>
                <a:schemeClr val="tx1"/>
              </a:solidFill>
            </a:endParaRPr>
          </a:p>
        </p:txBody>
      </p:sp>
    </p:spTree>
    <p:extLst>
      <p:ext uri="{BB962C8B-B14F-4D97-AF65-F5344CB8AC3E}">
        <p14:creationId xmlns:p14="http://schemas.microsoft.com/office/powerpoint/2010/main" val="775730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0836" y="487935"/>
            <a:ext cx="8931564" cy="695324"/>
          </a:xfrm>
        </p:spPr>
        <p:txBody>
          <a:bodyPr>
            <a:normAutofit/>
          </a:bodyPr>
          <a:lstStyle/>
          <a:p>
            <a:r>
              <a:rPr lang="en-US" dirty="0" smtClean="0"/>
              <a:t>Process to Associate Outages to Ignition Probability Drivers</a:t>
            </a:r>
            <a:endParaRPr lang="en-US" dirty="0"/>
          </a:p>
        </p:txBody>
      </p:sp>
      <p:sp>
        <p:nvSpPr>
          <p:cNvPr id="4" name="Slide Number Placeholder 3"/>
          <p:cNvSpPr>
            <a:spLocks noGrp="1"/>
          </p:cNvSpPr>
          <p:nvPr>
            <p:ph type="sldNum" sz="quarter" idx="14"/>
          </p:nvPr>
        </p:nvSpPr>
        <p:spPr/>
        <p:txBody>
          <a:bodyPr/>
          <a:lstStyle/>
          <a:p>
            <a:fld id="{1EC77ADE-0C1F-334D-90E5-B01969B308E0}" type="slidenum">
              <a:rPr lang="en-US" smtClean="0"/>
              <a:pPr/>
              <a:t>11</a:t>
            </a:fld>
            <a:endParaRPr lang="en-US" dirty="0"/>
          </a:p>
        </p:txBody>
      </p:sp>
      <p:pic>
        <p:nvPicPr>
          <p:cNvPr id="5" name="Picture 4"/>
          <p:cNvPicPr>
            <a:picLocks noChangeAspect="1"/>
          </p:cNvPicPr>
          <p:nvPr/>
        </p:nvPicPr>
        <p:blipFill>
          <a:blip r:embed="rId3"/>
          <a:stretch>
            <a:fillRect/>
          </a:stretch>
        </p:blipFill>
        <p:spPr>
          <a:xfrm>
            <a:off x="712897" y="1124512"/>
            <a:ext cx="7718205" cy="4608975"/>
          </a:xfrm>
          <a:prstGeom prst="rect">
            <a:avLst/>
          </a:prstGeom>
        </p:spPr>
      </p:pic>
    </p:spTree>
    <p:extLst>
      <p:ext uri="{BB962C8B-B14F-4D97-AF65-F5344CB8AC3E}">
        <p14:creationId xmlns:p14="http://schemas.microsoft.com/office/powerpoint/2010/main" val="118921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53345" y="282651"/>
            <a:ext cx="6417834" cy="536418"/>
          </a:xfrm>
        </p:spPr>
        <p:txBody>
          <a:bodyPr>
            <a:normAutofit fontScale="90000"/>
          </a:bodyPr>
          <a:lstStyle/>
          <a:p>
            <a:r>
              <a:rPr lang="en-US" sz="2800" dirty="0" smtClean="0"/>
              <a:t>PacifiCorp’s Outage Data:  Potential Ignitions</a:t>
            </a:r>
            <a:endParaRPr lang="en-US" sz="2800" dirty="0"/>
          </a:p>
        </p:txBody>
      </p:sp>
      <p:sp>
        <p:nvSpPr>
          <p:cNvPr id="4" name="Slide Number Placeholder 3"/>
          <p:cNvSpPr>
            <a:spLocks noGrp="1"/>
          </p:cNvSpPr>
          <p:nvPr>
            <p:ph type="sldNum" sz="quarter" idx="14"/>
          </p:nvPr>
        </p:nvSpPr>
        <p:spPr/>
        <p:txBody>
          <a:bodyPr/>
          <a:lstStyle/>
          <a:p>
            <a:fld id="{1EC77ADE-0C1F-334D-90E5-B01969B308E0}" type="slidenum">
              <a:rPr lang="en-US" smtClean="0"/>
              <a:pPr/>
              <a:t>12</a:t>
            </a:fld>
            <a:endParaRPr lang="en-US" dirty="0"/>
          </a:p>
        </p:txBody>
      </p:sp>
      <p:pic>
        <p:nvPicPr>
          <p:cNvPr id="2" name="Picture 1"/>
          <p:cNvPicPr>
            <a:picLocks noChangeAspect="1"/>
          </p:cNvPicPr>
          <p:nvPr/>
        </p:nvPicPr>
        <p:blipFill>
          <a:blip r:embed="rId3"/>
          <a:stretch>
            <a:fillRect/>
          </a:stretch>
        </p:blipFill>
        <p:spPr>
          <a:xfrm>
            <a:off x="135207" y="787735"/>
            <a:ext cx="3792982" cy="2655261"/>
          </a:xfrm>
          <a:prstGeom prst="rect">
            <a:avLst/>
          </a:prstGeom>
        </p:spPr>
      </p:pic>
      <p:pic>
        <p:nvPicPr>
          <p:cNvPr id="5" name="Picture 4"/>
          <p:cNvPicPr>
            <a:picLocks noChangeAspect="1"/>
          </p:cNvPicPr>
          <p:nvPr/>
        </p:nvPicPr>
        <p:blipFill>
          <a:blip r:embed="rId4"/>
          <a:stretch>
            <a:fillRect/>
          </a:stretch>
        </p:blipFill>
        <p:spPr>
          <a:xfrm>
            <a:off x="2156930" y="3599771"/>
            <a:ext cx="3990726" cy="2693382"/>
          </a:xfrm>
          <a:prstGeom prst="rect">
            <a:avLst/>
          </a:prstGeom>
        </p:spPr>
      </p:pic>
      <p:pic>
        <p:nvPicPr>
          <p:cNvPr id="7" name="Picture 6"/>
          <p:cNvPicPr>
            <a:picLocks noChangeAspect="1"/>
          </p:cNvPicPr>
          <p:nvPr/>
        </p:nvPicPr>
        <p:blipFill>
          <a:blip r:embed="rId5"/>
          <a:stretch>
            <a:fillRect/>
          </a:stretch>
        </p:blipFill>
        <p:spPr>
          <a:xfrm>
            <a:off x="4252642" y="787733"/>
            <a:ext cx="4336675" cy="2655263"/>
          </a:xfrm>
          <a:prstGeom prst="rect">
            <a:avLst/>
          </a:prstGeom>
        </p:spPr>
      </p:pic>
    </p:spTree>
    <p:extLst>
      <p:ext uri="{BB962C8B-B14F-4D97-AF65-F5344CB8AC3E}">
        <p14:creationId xmlns:p14="http://schemas.microsoft.com/office/powerpoint/2010/main" val="171935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00025" y="997527"/>
            <a:ext cx="8509866" cy="5015346"/>
          </a:xfrm>
          <a:prstGeom prst="rect">
            <a:avLst/>
          </a:prstGeom>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350" dirty="0"/>
          </a:p>
        </p:txBody>
      </p:sp>
      <p:sp>
        <p:nvSpPr>
          <p:cNvPr id="3" name="Title 2"/>
          <p:cNvSpPr>
            <a:spLocks noGrp="1"/>
          </p:cNvSpPr>
          <p:nvPr>
            <p:ph type="title"/>
          </p:nvPr>
        </p:nvSpPr>
        <p:spPr>
          <a:xfrm>
            <a:off x="200025" y="377808"/>
            <a:ext cx="8168120" cy="536418"/>
          </a:xfrm>
        </p:spPr>
        <p:txBody>
          <a:bodyPr>
            <a:normAutofit/>
          </a:bodyPr>
          <a:lstStyle/>
          <a:p>
            <a:r>
              <a:rPr lang="en-US" sz="2800" dirty="0" smtClean="0"/>
              <a:t>Public Safety Power Shutoff Overview</a:t>
            </a:r>
            <a:endParaRPr lang="en-US" sz="2800" dirty="0"/>
          </a:p>
        </p:txBody>
      </p:sp>
      <p:sp>
        <p:nvSpPr>
          <p:cNvPr id="4" name="Slide Number Placeholder 3"/>
          <p:cNvSpPr>
            <a:spLocks noGrp="1"/>
          </p:cNvSpPr>
          <p:nvPr>
            <p:ph type="sldNum" sz="quarter" idx="14"/>
          </p:nvPr>
        </p:nvSpPr>
        <p:spPr/>
        <p:txBody>
          <a:bodyPr/>
          <a:lstStyle/>
          <a:p>
            <a:fld id="{1EC77ADE-0C1F-334D-90E5-B01969B308E0}" type="slidenum">
              <a:rPr lang="en-US" smtClean="0"/>
              <a:pPr/>
              <a:t>13</a:t>
            </a:fld>
            <a:endParaRPr lang="en-US" dirty="0"/>
          </a:p>
        </p:txBody>
      </p:sp>
      <p:sp>
        <p:nvSpPr>
          <p:cNvPr id="8" name="Rectangle 7"/>
          <p:cNvSpPr/>
          <p:nvPr/>
        </p:nvSpPr>
        <p:spPr>
          <a:xfrm>
            <a:off x="259626" y="1358819"/>
            <a:ext cx="1467152" cy="4016484"/>
          </a:xfrm>
          <a:prstGeom prst="rect">
            <a:avLst/>
          </a:prstGeom>
        </p:spPr>
        <p:txBody>
          <a:bodyPr wrap="square">
            <a:spAutoFit/>
          </a:bodyPr>
          <a:lstStyle/>
          <a:p>
            <a:pPr>
              <a:spcAft>
                <a:spcPts val="900"/>
              </a:spcAft>
            </a:pPr>
            <a:r>
              <a:rPr lang="en-US" sz="1200" dirty="0"/>
              <a:t>PacifiCorp’s plan for proactive de-energization is currently limited to Tier 3 areas, which are the extreme risk areas. </a:t>
            </a:r>
            <a:endParaRPr lang="en-US" sz="1200" dirty="0" smtClean="0"/>
          </a:p>
          <a:p>
            <a:pPr>
              <a:spcAft>
                <a:spcPts val="900"/>
              </a:spcAft>
            </a:pPr>
            <a:endParaRPr lang="en-US" sz="1200" dirty="0"/>
          </a:p>
          <a:p>
            <a:pPr>
              <a:spcAft>
                <a:spcPts val="600"/>
              </a:spcAft>
            </a:pPr>
            <a:r>
              <a:rPr lang="en-US" sz="1200" dirty="0">
                <a:latin typeface="Calibri" panose="020F0502020204030204" pitchFamily="34" charset="0"/>
                <a:ea typeface="Calibri" panose="020F0502020204030204" pitchFamily="34" charset="0"/>
                <a:cs typeface="Times New Roman" panose="02020603050405020304" pitchFamily="18" charset="0"/>
              </a:rPr>
              <a:t>Breaking the two main areas into five Proactive De-energization Zones (PDZ) was done to minimize customer impact where appropriate, based on weather monitoring capability and circuit topology.  </a:t>
            </a:r>
          </a:p>
        </p:txBody>
      </p:sp>
      <p:pic>
        <p:nvPicPr>
          <p:cNvPr id="6" name="Picture 5"/>
          <p:cNvPicPr/>
          <p:nvPr/>
        </p:nvPicPr>
        <p:blipFill rotWithShape="1">
          <a:blip r:embed="rId3" cstate="email">
            <a:extLst>
              <a:ext uri="{28A0092B-C50C-407E-A947-70E740481C1C}">
                <a14:useLocalDpi xmlns:a14="http://schemas.microsoft.com/office/drawing/2010/main"/>
              </a:ext>
            </a:extLst>
          </a:blip>
          <a:srcRect l="2501" t="1873" r="3283" b="4044"/>
          <a:stretch/>
        </p:blipFill>
        <p:spPr bwMode="auto">
          <a:xfrm>
            <a:off x="1893455" y="1136073"/>
            <a:ext cx="6705600" cy="4581236"/>
          </a:xfrm>
          <a:prstGeom prst="roundRect">
            <a:avLst>
              <a:gd name="adj" fmla="val 4413"/>
            </a:avLst>
          </a:prstGeom>
          <a:noFill/>
          <a:ln>
            <a:noFill/>
          </a:ln>
        </p:spPr>
      </p:pic>
    </p:spTree>
    <p:extLst>
      <p:ext uri="{BB962C8B-B14F-4D97-AF65-F5344CB8AC3E}">
        <p14:creationId xmlns:p14="http://schemas.microsoft.com/office/powerpoint/2010/main" val="638004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240337" y="5227792"/>
            <a:ext cx="6550976" cy="849854"/>
          </a:xfrm>
          <a:prstGeom prst="rect">
            <a:avLst/>
          </a:prstGeom>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350" dirty="0"/>
          </a:p>
        </p:txBody>
      </p:sp>
      <p:sp>
        <p:nvSpPr>
          <p:cNvPr id="3" name="Title 2"/>
          <p:cNvSpPr>
            <a:spLocks noGrp="1"/>
          </p:cNvSpPr>
          <p:nvPr>
            <p:ph type="title"/>
          </p:nvPr>
        </p:nvSpPr>
        <p:spPr>
          <a:xfrm>
            <a:off x="932873" y="312903"/>
            <a:ext cx="6927272" cy="536418"/>
          </a:xfrm>
        </p:spPr>
        <p:txBody>
          <a:bodyPr>
            <a:noAutofit/>
          </a:bodyPr>
          <a:lstStyle/>
          <a:p>
            <a:r>
              <a:rPr lang="en-US" sz="2800" dirty="0" smtClean="0"/>
              <a:t>Proactive De-Energization:  PDZ Event Triggers</a:t>
            </a:r>
            <a:endParaRPr lang="en-US" sz="2800" dirty="0"/>
          </a:p>
        </p:txBody>
      </p:sp>
      <p:sp>
        <p:nvSpPr>
          <p:cNvPr id="4" name="Slide Number Placeholder 3"/>
          <p:cNvSpPr>
            <a:spLocks noGrp="1"/>
          </p:cNvSpPr>
          <p:nvPr>
            <p:ph type="sldNum" sz="quarter" idx="14"/>
          </p:nvPr>
        </p:nvSpPr>
        <p:spPr/>
        <p:txBody>
          <a:bodyPr/>
          <a:lstStyle/>
          <a:p>
            <a:fld id="{1EC77ADE-0C1F-334D-90E5-B01969B308E0}" type="slidenum">
              <a:rPr lang="en-US" smtClean="0"/>
              <a:pPr/>
              <a:t>14</a:t>
            </a:fld>
            <a:endParaRPr lang="en-US" dirty="0"/>
          </a:p>
        </p:txBody>
      </p:sp>
      <p:sp>
        <p:nvSpPr>
          <p:cNvPr id="8" name="Rectangle 7"/>
          <p:cNvSpPr/>
          <p:nvPr/>
        </p:nvSpPr>
        <p:spPr>
          <a:xfrm>
            <a:off x="1240337" y="5202656"/>
            <a:ext cx="6430227" cy="872034"/>
          </a:xfrm>
          <a:prstGeom prst="rect">
            <a:avLst/>
          </a:prstGeom>
        </p:spPr>
        <p:txBody>
          <a:bodyPr wrap="square">
            <a:spAutoFit/>
          </a:bodyPr>
          <a:lstStyle/>
          <a:p>
            <a:r>
              <a:rPr lang="en-US" sz="1050" b="1" dirty="0"/>
              <a:t>Criteria Definitions:</a:t>
            </a:r>
          </a:p>
          <a:p>
            <a:pPr marL="214313" indent="-126206">
              <a:spcAft>
                <a:spcPts val="450"/>
              </a:spcAft>
              <a:buFont typeface="Arial" panose="020B0604020202020204" pitchFamily="34" charset="0"/>
              <a:buChar char="•"/>
            </a:pPr>
            <a:r>
              <a:rPr lang="en-US" sz="900" dirty="0"/>
              <a:t>Hourly Fosberg Fire Weather Index (</a:t>
            </a:r>
            <a:r>
              <a:rPr lang="en-US" sz="900" b="1" dirty="0"/>
              <a:t>FFWI</a:t>
            </a:r>
            <a:r>
              <a:rPr lang="en-US" sz="900" dirty="0"/>
              <a:t>) which uses temperature, relative humidity, 10-minute wind-speed factored into a single weather index which is correlated to influence on fire spread, over a 6 hour period </a:t>
            </a:r>
            <a:r>
              <a:rPr lang="en-US" sz="900" b="1" dirty="0"/>
              <a:t>(FFWI6)</a:t>
            </a:r>
            <a:r>
              <a:rPr lang="en-US" sz="900" dirty="0"/>
              <a:t>.</a:t>
            </a:r>
          </a:p>
          <a:p>
            <a:pPr marL="214313" indent="-126206">
              <a:spcAft>
                <a:spcPts val="900"/>
              </a:spcAft>
              <a:buFont typeface="Arial" panose="020B0604020202020204" pitchFamily="34" charset="0"/>
              <a:buChar char="•"/>
            </a:pPr>
            <a:r>
              <a:rPr lang="en-US" sz="900" dirty="0"/>
              <a:t>The Keetch-Byram Drought Index (</a:t>
            </a:r>
            <a:r>
              <a:rPr lang="en-US" sz="900" b="1" dirty="0"/>
              <a:t>KBDI</a:t>
            </a:r>
            <a:r>
              <a:rPr lang="en-US" sz="900" dirty="0"/>
              <a:t>) which assesses the risk of fire by representing the net effect of evapotranspiration and precipitation in producing cumulative moisture deficiency.</a:t>
            </a:r>
            <a:endParaRPr lang="en-US" sz="825" dirty="0"/>
          </a:p>
        </p:txBody>
      </p:sp>
      <p:graphicFrame>
        <p:nvGraphicFramePr>
          <p:cNvPr id="5" name="Table 4"/>
          <p:cNvGraphicFramePr>
            <a:graphicFrameLocks noGrp="1"/>
          </p:cNvGraphicFramePr>
          <p:nvPr>
            <p:extLst>
              <p:ext uri="{D42A27DB-BD31-4B8C-83A1-F6EECF244321}">
                <p14:modId xmlns:p14="http://schemas.microsoft.com/office/powerpoint/2010/main" val="1681008208"/>
              </p:ext>
            </p:extLst>
          </p:nvPr>
        </p:nvGraphicFramePr>
        <p:xfrm>
          <a:off x="1579414" y="3539638"/>
          <a:ext cx="6040584" cy="1030629"/>
        </p:xfrm>
        <a:graphic>
          <a:graphicData uri="http://schemas.openxmlformats.org/drawingml/2006/table">
            <a:tbl>
              <a:tblPr firstRow="1" firstCol="1" bandRow="1"/>
              <a:tblGrid>
                <a:gridCol w="2321262"/>
                <a:gridCol w="298023"/>
                <a:gridCol w="798700"/>
                <a:gridCol w="798700"/>
                <a:gridCol w="309943"/>
                <a:gridCol w="596046"/>
                <a:gridCol w="298023"/>
                <a:gridCol w="619887"/>
              </a:tblGrid>
              <a:tr h="206126">
                <a:tc rowSpan="2">
                  <a:txBody>
                    <a:bodyPr/>
                    <a:lstStyle/>
                    <a:p>
                      <a:pPr marL="0" marR="0" lvl="0" indent="0" algn="l" defTabSz="665665" rtl="0" eaLnBrk="1" fontAlgn="auto" latinLnBrk="0" hangingPunct="1">
                        <a:lnSpc>
                          <a:spcPct val="115000"/>
                        </a:lnSpc>
                        <a:spcBef>
                          <a:spcPts val="0"/>
                        </a:spcBef>
                        <a:spcAft>
                          <a:spcPts val="0"/>
                        </a:spcAft>
                        <a:buClrTx/>
                        <a:buSzTx/>
                        <a:buFontTx/>
                        <a:buNone/>
                        <a:tabLst/>
                        <a:defRPr/>
                      </a:pPr>
                      <a:r>
                        <a:rPr lang="en-US" sz="800" b="1" dirty="0" smtClean="0">
                          <a:effectLst/>
                          <a:latin typeface="Calibri" panose="020F0502020204030204" pitchFamily="34" charset="0"/>
                          <a:ea typeface="Times New Roman" panose="02020603050405020304" pitchFamily="18" charset="0"/>
                          <a:cs typeface="Times New Roman" panose="02020603050405020304" pitchFamily="18" charset="0"/>
                        </a:rPr>
                        <a:t>Proactive De-energization Zone (PDZ)</a:t>
                      </a:r>
                      <a:endParaRPr lang="en-US" sz="11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rowSpan="4">
                  <a:txBody>
                    <a:bodyPr/>
                    <a:lstStyle/>
                    <a:p>
                      <a:pPr marL="0" marR="0" algn="ctr">
                        <a:lnSpc>
                          <a:spcPct val="115000"/>
                        </a:lnSpc>
                        <a:spcBef>
                          <a:spcPts val="0"/>
                        </a:spcBef>
                        <a:spcAft>
                          <a:spcPts val="0"/>
                        </a:spcAft>
                      </a:pPr>
                      <a:r>
                        <a:rPr lang="en-US" sz="1500" b="1" dirty="0">
                          <a:effectLst/>
                          <a:latin typeface="Calibri" panose="020F0502020204030204" pitchFamily="34" charset="0"/>
                          <a:ea typeface="Times New Roman" panose="02020603050405020304" pitchFamily="18" charset="0"/>
                          <a:cs typeface="Times New Roman" panose="02020603050405020304" pitchFamily="18" charset="0"/>
                        </a:rPr>
                        <a:t>=</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marL="0" marR="0" algn="ctr">
                        <a:lnSpc>
                          <a:spcPct val="115000"/>
                        </a:lnSpc>
                        <a:spcBef>
                          <a:spcPts val="0"/>
                        </a:spcBef>
                        <a:spcAft>
                          <a:spcPts val="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OR</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rowSpan="4">
                  <a:txBody>
                    <a:bodyPr/>
                    <a:lstStyle/>
                    <a:p>
                      <a:pPr marL="0" marR="0" algn="ctr">
                        <a:lnSpc>
                          <a:spcPct val="115000"/>
                        </a:lnSpc>
                        <a:spcBef>
                          <a:spcPts val="0"/>
                        </a:spcBef>
                        <a:spcAft>
                          <a:spcPts val="0"/>
                        </a:spcAft>
                      </a:pPr>
                      <a:r>
                        <a:rPr lang="en-US" sz="1500" b="1" dirty="0">
                          <a:effectLst/>
                          <a:latin typeface="Calibri" panose="020F0502020204030204" pitchFamily="34" charset="0"/>
                          <a:ea typeface="Times New Roman" panose="02020603050405020304" pitchFamily="18" charset="0"/>
                          <a:cs typeface="Times New Roman" panose="02020603050405020304" pitchFamily="18" charset="0"/>
                        </a:rPr>
                        <a:t>+</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AND</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rowSpan="4">
                  <a:txBody>
                    <a:bodyPr/>
                    <a:lstStyle/>
                    <a:p>
                      <a:pPr marL="0" marR="0" algn="ctr">
                        <a:lnSpc>
                          <a:spcPct val="115000"/>
                        </a:lnSpc>
                        <a:spcBef>
                          <a:spcPts val="0"/>
                        </a:spcBef>
                        <a:spcAft>
                          <a:spcPts val="0"/>
                        </a:spcAft>
                      </a:pPr>
                      <a:r>
                        <a:rPr lang="en-US" sz="1500" b="1" dirty="0">
                          <a:effectLst/>
                          <a:latin typeface="Calibri" panose="020F0502020204030204" pitchFamily="34" charset="0"/>
                          <a:ea typeface="Times New Roman" panose="02020603050405020304" pitchFamily="18" charset="0"/>
                          <a:cs typeface="Times New Roman" panose="02020603050405020304" pitchFamily="18" charset="0"/>
                        </a:rPr>
                        <a:t>+</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AND</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412251">
                <a:tc vMerge="1">
                  <a:txBody>
                    <a:bodyPr/>
                    <a:lstStyle/>
                    <a:p>
                      <a:pPr marL="0" marR="0">
                        <a:lnSpc>
                          <a:spcPct val="115000"/>
                        </a:lnSpc>
                        <a:spcBef>
                          <a:spcPts val="0"/>
                        </a:spcBef>
                        <a:spcAft>
                          <a:spcPts val="0"/>
                        </a:spcAft>
                      </a:pP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vMerge="1">
                  <a:txBody>
                    <a:bodyPr/>
                    <a:lstStyle/>
                    <a:p>
                      <a:endParaRPr lang="en-US"/>
                    </a:p>
                  </a:txBody>
                  <a:tcPr/>
                </a:tc>
                <a:tc>
                  <a:txBody>
                    <a:bodyPr/>
                    <a:lstStyle/>
                    <a:p>
                      <a:pPr marL="0" marR="0" algn="ctr">
                        <a:lnSpc>
                          <a:spcPct val="115000"/>
                        </a:lnSpc>
                        <a:spcBef>
                          <a:spcPts val="0"/>
                        </a:spcBef>
                        <a:spcAft>
                          <a:spcPts val="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Wind gust</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115000"/>
                        </a:lnSpc>
                        <a:spcBef>
                          <a:spcPts val="0"/>
                        </a:spcBef>
                        <a:spcAft>
                          <a:spcPts val="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(mph)</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Sustained wind (mph)</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vMerge="1">
                  <a:txBody>
                    <a:bodyPr/>
                    <a:lstStyle/>
                    <a:p>
                      <a:endParaRPr lang="en-US"/>
                    </a:p>
                  </a:txBody>
                  <a:tcPr/>
                </a:tc>
                <a:tc>
                  <a:txBody>
                    <a:bodyPr/>
                    <a:lstStyle/>
                    <a:p>
                      <a:pPr marL="0" marR="0" algn="ctr">
                        <a:lnSpc>
                          <a:spcPct val="115000"/>
                        </a:lnSpc>
                        <a:spcBef>
                          <a:spcPts val="0"/>
                        </a:spcBef>
                        <a:spcAft>
                          <a:spcPts val="0"/>
                        </a:spcAft>
                      </a:pPr>
                      <a:r>
                        <a:rPr lang="en-US" sz="800" b="1" dirty="0" smtClean="0">
                          <a:effectLst/>
                          <a:latin typeface="Calibri" panose="020F0502020204030204" pitchFamily="34" charset="0"/>
                          <a:ea typeface="Times New Roman" panose="02020603050405020304" pitchFamily="18" charset="0"/>
                          <a:cs typeface="Times New Roman" panose="02020603050405020304" pitchFamily="18" charset="0"/>
                        </a:rPr>
                        <a:t>FFWI6</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vMerge="1">
                  <a:txBody>
                    <a:bodyPr/>
                    <a:lstStyle/>
                    <a:p>
                      <a:endParaRPr lang="en-US"/>
                    </a:p>
                  </a:txBody>
                  <a:tcPr/>
                </a:tc>
                <a:tc>
                  <a:txBody>
                    <a:bodyPr/>
                    <a:lstStyle/>
                    <a:p>
                      <a:pPr marL="0" marR="0" algn="ctr">
                        <a:lnSpc>
                          <a:spcPct val="115000"/>
                        </a:lnSpc>
                        <a:spcBef>
                          <a:spcPts val="0"/>
                        </a:spcBef>
                        <a:spcAft>
                          <a:spcPts val="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KBDI</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206126">
                <a:tc>
                  <a:txBody>
                    <a:bodyPr/>
                    <a:lstStyle/>
                    <a:p>
                      <a:pPr marL="0" marR="0">
                        <a:lnSpc>
                          <a:spcPct val="115000"/>
                        </a:lnSpc>
                        <a:spcBef>
                          <a:spcPts val="0"/>
                        </a:spcBef>
                        <a:spcAft>
                          <a:spcPts val="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Happy Camp</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lnSpc>
                          <a:spcPct val="115000"/>
                        </a:lnSpc>
                        <a:spcBef>
                          <a:spcPts val="0"/>
                        </a:spcBef>
                        <a:spcAft>
                          <a:spcPts val="0"/>
                        </a:spcAft>
                      </a:pPr>
                      <a:r>
                        <a:rPr lang="en-US" sz="800" dirty="0" smtClean="0">
                          <a:effectLst/>
                          <a:latin typeface="Calibri" panose="020F0502020204030204" pitchFamily="34" charset="0"/>
                          <a:ea typeface="Times New Roman" panose="02020603050405020304" pitchFamily="18" charset="0"/>
                          <a:cs typeface="Times New Roman" panose="02020603050405020304" pitchFamily="18" charset="0"/>
                        </a:rPr>
                        <a:t>31</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smtClean="0">
                          <a:effectLst/>
                          <a:latin typeface="Calibri" panose="020F0502020204030204" pitchFamily="34" charset="0"/>
                          <a:ea typeface="Times New Roman" panose="02020603050405020304" pitchFamily="18" charset="0"/>
                          <a:cs typeface="Times New Roman" panose="02020603050405020304" pitchFamily="18" charset="0"/>
                        </a:rPr>
                        <a:t>16.7</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lnSpc>
                          <a:spcPct val="115000"/>
                        </a:lnSpc>
                        <a:spcBef>
                          <a:spcPts val="0"/>
                        </a:spcBef>
                        <a:spcAft>
                          <a:spcPts val="0"/>
                        </a:spcAft>
                      </a:pPr>
                      <a:r>
                        <a:rPr lang="en-US" sz="800" dirty="0" smtClean="0">
                          <a:effectLst/>
                          <a:latin typeface="Calibri" panose="020F0502020204030204" pitchFamily="34" charset="0"/>
                          <a:ea typeface="Times New Roman" panose="02020603050405020304" pitchFamily="18" charset="0"/>
                          <a:cs typeface="Times New Roman" panose="02020603050405020304" pitchFamily="18" charset="0"/>
                        </a:rPr>
                        <a:t>30</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lnSpc>
                          <a:spcPct val="115000"/>
                        </a:lnSpc>
                        <a:spcBef>
                          <a:spcPts val="0"/>
                        </a:spcBef>
                        <a:spcAft>
                          <a:spcPts val="0"/>
                        </a:spcAft>
                      </a:pPr>
                      <a:r>
                        <a:rPr lang="en-US" sz="800" dirty="0" smtClean="0">
                          <a:effectLst/>
                          <a:latin typeface="Times New Roman" panose="02020603050405020304" pitchFamily="18" charset="0"/>
                          <a:ea typeface="Times New Roman" panose="02020603050405020304" pitchFamily="18" charset="0"/>
                          <a:cs typeface="Times New Roman" panose="02020603050405020304" pitchFamily="18" charset="0"/>
                        </a:rPr>
                        <a:t>622.2</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6126">
                <a:tc>
                  <a:txBody>
                    <a:bodyPr/>
                    <a:lstStyle/>
                    <a:p>
                      <a:pPr marL="0" marR="0">
                        <a:lnSpc>
                          <a:spcPct val="115000"/>
                        </a:lnSpc>
                        <a:spcBef>
                          <a:spcPts val="0"/>
                        </a:spcBef>
                        <a:spcAft>
                          <a:spcPts val="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Mt Shasta/Weed/Dunsmuir/Snowbrush</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lnSpc>
                          <a:spcPct val="115000"/>
                        </a:lnSpc>
                        <a:spcBef>
                          <a:spcPts val="0"/>
                        </a:spcBef>
                        <a:spcAft>
                          <a:spcPts val="0"/>
                        </a:spcAft>
                      </a:pPr>
                      <a:r>
                        <a:rPr lang="en-US" sz="800" dirty="0" smtClean="0">
                          <a:effectLst/>
                          <a:latin typeface="Calibri" panose="020F0502020204030204" pitchFamily="34" charset="0"/>
                          <a:ea typeface="Times New Roman" panose="02020603050405020304" pitchFamily="18" charset="0"/>
                          <a:cs typeface="Times New Roman" panose="02020603050405020304" pitchFamily="18" charset="0"/>
                        </a:rPr>
                        <a:t>31</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16.7</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30</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lnSpc>
                          <a:spcPct val="115000"/>
                        </a:lnSpc>
                        <a:spcBef>
                          <a:spcPts val="0"/>
                        </a:spcBef>
                        <a:spcAft>
                          <a:spcPts val="0"/>
                        </a:spcAft>
                      </a:pPr>
                      <a:r>
                        <a:rPr lang="en-US" sz="800" dirty="0" smtClean="0">
                          <a:effectLst/>
                          <a:latin typeface="Calibri" panose="020F0502020204030204" pitchFamily="34" charset="0"/>
                          <a:ea typeface="Times New Roman" panose="02020603050405020304" pitchFamily="18" charset="0"/>
                          <a:cs typeface="Times New Roman" panose="02020603050405020304" pitchFamily="18" charset="0"/>
                        </a:rPr>
                        <a:t>622.2</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2720080782"/>
              </p:ext>
            </p:extLst>
          </p:nvPr>
        </p:nvGraphicFramePr>
        <p:xfrm>
          <a:off x="1633949" y="1216612"/>
          <a:ext cx="5763752" cy="1531363"/>
        </p:xfrm>
        <a:graphic>
          <a:graphicData uri="http://schemas.openxmlformats.org/drawingml/2006/table">
            <a:tbl>
              <a:tblPr firstRow="1" firstCol="1" bandRow="1"/>
              <a:tblGrid>
                <a:gridCol w="306217"/>
                <a:gridCol w="772698"/>
                <a:gridCol w="1802961"/>
                <a:gridCol w="566645"/>
                <a:gridCol w="721185"/>
                <a:gridCol w="824211"/>
                <a:gridCol w="769835"/>
              </a:tblGrid>
              <a:tr h="382843">
                <a:tc>
                  <a:txBody>
                    <a:bodyPr/>
                    <a:lstStyle/>
                    <a:p>
                      <a:pPr marL="0" marR="0" algn="ctr">
                        <a:lnSpc>
                          <a:spcPct val="115000"/>
                        </a:lnSpc>
                        <a:spcBef>
                          <a:spcPts val="0"/>
                        </a:spcBef>
                        <a:spcAft>
                          <a:spcPts val="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PDZ Name</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Substation</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800" b="1" dirty="0" smtClean="0">
                          <a:effectLst/>
                          <a:latin typeface="Calibri" panose="020F0502020204030204" pitchFamily="34" charset="0"/>
                          <a:ea typeface="Times New Roman" panose="02020603050405020304" pitchFamily="18" charset="0"/>
                          <a:cs typeface="Times New Roman" panose="02020603050405020304" pitchFamily="18" charset="0"/>
                        </a:rPr>
                        <a:t>Circuits</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Customers</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800" b="1" dirty="0" smtClean="0">
                          <a:effectLst/>
                          <a:latin typeface="Calibri" panose="020F0502020204030204" pitchFamily="34" charset="0"/>
                          <a:ea typeface="Times New Roman" panose="02020603050405020304" pitchFamily="18" charset="0"/>
                          <a:cs typeface="Times New Roman" panose="02020603050405020304" pitchFamily="18" charset="0"/>
                        </a:rPr>
                        <a:t>Distribution OH</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Distribution UG</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191420">
                <a:tc>
                  <a:txBody>
                    <a:bodyPr/>
                    <a:lstStyle/>
                    <a:p>
                      <a:pPr marL="0" marR="0" algn="ctr">
                        <a:lnSpc>
                          <a:spcPct val="115000"/>
                        </a:lnSpc>
                        <a:spcBef>
                          <a:spcPts val="0"/>
                        </a:spcBef>
                        <a:spcAft>
                          <a:spcPts val="100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1</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nSpc>
                          <a:spcPct val="115000"/>
                        </a:lnSpc>
                        <a:spcBef>
                          <a:spcPts val="0"/>
                        </a:spcBef>
                        <a:spcAft>
                          <a:spcPts val="100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Happy Camp</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Seiad, Happy Camp</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3</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865</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48.4</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5.9</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1420">
                <a:tc>
                  <a:txBody>
                    <a:bodyPr/>
                    <a:lstStyle/>
                    <a:p>
                      <a:pPr marL="0" marR="0" algn="ctr">
                        <a:lnSpc>
                          <a:spcPct val="115000"/>
                        </a:lnSpc>
                        <a:spcBef>
                          <a:spcPts val="0"/>
                        </a:spcBef>
                        <a:spcAft>
                          <a:spcPts val="100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2</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nSpc>
                          <a:spcPct val="115000"/>
                        </a:lnSpc>
                        <a:spcBef>
                          <a:spcPts val="0"/>
                        </a:spcBef>
                        <a:spcAft>
                          <a:spcPts val="100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Weed</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Weed, International Paper</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5</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2,589</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90.5</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62.1</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1420">
                <a:tc>
                  <a:txBody>
                    <a:bodyPr/>
                    <a:lstStyle/>
                    <a:p>
                      <a:pPr marL="0" marR="0" algn="ctr">
                        <a:lnSpc>
                          <a:spcPct val="115000"/>
                        </a:lnSpc>
                        <a:spcBef>
                          <a:spcPts val="0"/>
                        </a:spcBef>
                        <a:spcAft>
                          <a:spcPts val="100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3</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nSpc>
                          <a:spcPct val="115000"/>
                        </a:lnSpc>
                        <a:spcBef>
                          <a:spcPts val="0"/>
                        </a:spcBef>
                        <a:spcAft>
                          <a:spcPts val="100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Mt. Shasta</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Mt. Shasta</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6</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5,074</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86.4</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76.7</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1420">
                <a:tc>
                  <a:txBody>
                    <a:bodyPr/>
                    <a:lstStyle/>
                    <a:p>
                      <a:pPr marL="0" marR="0" algn="ctr">
                        <a:lnSpc>
                          <a:spcPct val="115000"/>
                        </a:lnSpc>
                        <a:spcBef>
                          <a:spcPts val="0"/>
                        </a:spcBef>
                        <a:spcAft>
                          <a:spcPts val="100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4</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nSpc>
                          <a:spcPct val="115000"/>
                        </a:lnSpc>
                        <a:spcBef>
                          <a:spcPts val="0"/>
                        </a:spcBef>
                        <a:spcAft>
                          <a:spcPts val="100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Dunsmuir</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North &amp; South Dunsmuir, Nutglade</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5</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1,806</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30.0</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8.6</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1420">
                <a:tc>
                  <a:txBody>
                    <a:bodyPr/>
                    <a:lstStyle/>
                    <a:p>
                      <a:pPr marL="0" marR="0" algn="ctr">
                        <a:lnSpc>
                          <a:spcPct val="115000"/>
                        </a:lnSpc>
                        <a:spcBef>
                          <a:spcPts val="0"/>
                        </a:spcBef>
                        <a:spcAft>
                          <a:spcPts val="100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5</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nSpc>
                          <a:spcPct val="115000"/>
                        </a:lnSpc>
                        <a:spcBef>
                          <a:spcPts val="0"/>
                        </a:spcBef>
                        <a:spcAft>
                          <a:spcPts val="100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Snowbrush</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Snowbrush</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1</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17</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4.2</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1.2</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1420">
                <a:tc>
                  <a:txBody>
                    <a:bodyPr/>
                    <a:lstStyle/>
                    <a:p>
                      <a:pPr marL="0" marR="0">
                        <a:lnSpc>
                          <a:spcPct val="115000"/>
                        </a:lnSpc>
                        <a:spcBef>
                          <a:spcPts val="0"/>
                        </a:spcBef>
                        <a:spcAft>
                          <a:spcPts val="1000"/>
                        </a:spcAft>
                      </a:pPr>
                      <a:r>
                        <a:rPr lang="en-US" sz="8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indent="160020">
                        <a:lnSpc>
                          <a:spcPct val="115000"/>
                        </a:lnSpc>
                        <a:spcBef>
                          <a:spcPts val="0"/>
                        </a:spcBef>
                        <a:spcAft>
                          <a:spcPts val="100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Total</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9 Substations</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20</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10,351</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259.5</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800" b="1" dirty="0">
                          <a:effectLst/>
                          <a:latin typeface="Calibri" panose="020F0502020204030204" pitchFamily="34" charset="0"/>
                          <a:ea typeface="Times New Roman" panose="02020603050405020304" pitchFamily="18" charset="0"/>
                          <a:cs typeface="Times New Roman" panose="02020603050405020304" pitchFamily="18" charset="0"/>
                        </a:rPr>
                        <a:t>154.5</a:t>
                      </a:r>
                      <a:endParaRPr lang="en-US"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48184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5"/>
          </p:nvPr>
        </p:nvSpPr>
        <p:spPr/>
        <p:txBody>
          <a:bodyPr/>
          <a:lstStyle/>
          <a:p>
            <a:fld id="{1EC77ADE-0C1F-334D-90E5-B01969B308E0}" type="slidenum">
              <a:rPr lang="en-US" smtClean="0"/>
              <a:pPr/>
              <a:t>15</a:t>
            </a:fld>
            <a:endParaRPr lang="en-US" dirty="0"/>
          </a:p>
        </p:txBody>
      </p:sp>
      <p:sp>
        <p:nvSpPr>
          <p:cNvPr id="3" name="Title 1"/>
          <p:cNvSpPr txBox="1">
            <a:spLocks/>
          </p:cNvSpPr>
          <p:nvPr/>
        </p:nvSpPr>
        <p:spPr>
          <a:xfrm>
            <a:off x="360365" y="376374"/>
            <a:ext cx="8243746" cy="530802"/>
          </a:xfrm>
          <a:prstGeom prst="rect">
            <a:avLst/>
          </a:prstGeom>
        </p:spPr>
        <p:txBody>
          <a:bodyPr/>
          <a:lstStyle>
            <a:lvl1pPr algn="l" defTabSz="665665" rtl="0" eaLnBrk="1" latinLnBrk="0" hangingPunct="1">
              <a:lnSpc>
                <a:spcPct val="90000"/>
              </a:lnSpc>
              <a:spcBef>
                <a:spcPct val="0"/>
              </a:spcBef>
              <a:buNone/>
              <a:defRPr sz="3203" kern="1200">
                <a:solidFill>
                  <a:schemeClr val="tx1"/>
                </a:solidFill>
                <a:latin typeface="+mj-lt"/>
                <a:ea typeface="+mj-ea"/>
                <a:cs typeface="+mj-cs"/>
              </a:defRPr>
            </a:lvl1pPr>
          </a:lstStyle>
          <a:p>
            <a:r>
              <a:rPr lang="en-US" sz="4400" dirty="0" smtClean="0">
                <a:latin typeface="Calibri" panose="020F0502020204030204" pitchFamily="34" charset="0"/>
              </a:rPr>
              <a:t>Summary</a:t>
            </a:r>
            <a:endParaRPr lang="en-US" sz="4400" dirty="0">
              <a:latin typeface="Calibri" panose="020F0502020204030204" pitchFamily="34" charset="0"/>
            </a:endParaRPr>
          </a:p>
        </p:txBody>
      </p:sp>
      <p:sp>
        <p:nvSpPr>
          <p:cNvPr id="4" name="Content Placeholder 2"/>
          <p:cNvSpPr txBox="1">
            <a:spLocks/>
          </p:cNvSpPr>
          <p:nvPr/>
        </p:nvSpPr>
        <p:spPr>
          <a:xfrm>
            <a:off x="538888" y="1076544"/>
            <a:ext cx="7886700" cy="3790950"/>
          </a:xfrm>
          <a:prstGeom prst="rect">
            <a:avLst/>
          </a:prstGeom>
        </p:spPr>
        <p:txBody>
          <a:bodyPr/>
          <a:lstStyle>
            <a:lvl1pPr marL="166416" indent="-166416" algn="l" defTabSz="665665" rtl="0" eaLnBrk="1" latinLnBrk="0" hangingPunct="1">
              <a:lnSpc>
                <a:spcPct val="90000"/>
              </a:lnSpc>
              <a:spcBef>
                <a:spcPts val="728"/>
              </a:spcBef>
              <a:buFont typeface="Arial" panose="020B0604020202020204" pitchFamily="34" charset="0"/>
              <a:buChar char="•"/>
              <a:defRPr sz="2038" kern="1200">
                <a:solidFill>
                  <a:schemeClr val="tx1"/>
                </a:solidFill>
                <a:latin typeface="+mn-lt"/>
                <a:ea typeface="+mn-ea"/>
                <a:cs typeface="+mn-cs"/>
              </a:defRPr>
            </a:lvl1pPr>
            <a:lvl2pPr marL="499249" indent="-166416" algn="l" defTabSz="665665" rtl="0" eaLnBrk="1" latinLnBrk="0" hangingPunct="1">
              <a:lnSpc>
                <a:spcPct val="90000"/>
              </a:lnSpc>
              <a:spcBef>
                <a:spcPts val="364"/>
              </a:spcBef>
              <a:buFont typeface="Arial" panose="020B0604020202020204" pitchFamily="34" charset="0"/>
              <a:buChar char="•"/>
              <a:defRPr sz="1747" kern="1200">
                <a:solidFill>
                  <a:schemeClr val="tx1"/>
                </a:solidFill>
                <a:latin typeface="+mn-lt"/>
                <a:ea typeface="+mn-ea"/>
                <a:cs typeface="+mn-cs"/>
              </a:defRPr>
            </a:lvl2pPr>
            <a:lvl3pPr marL="832081" indent="-166416" algn="l" defTabSz="665665" rtl="0" eaLnBrk="1" latinLnBrk="0" hangingPunct="1">
              <a:lnSpc>
                <a:spcPct val="90000"/>
              </a:lnSpc>
              <a:spcBef>
                <a:spcPts val="364"/>
              </a:spcBef>
              <a:buFont typeface="Arial" panose="020B0604020202020204" pitchFamily="34" charset="0"/>
              <a:buChar char="•"/>
              <a:defRPr sz="1456" kern="1200">
                <a:solidFill>
                  <a:schemeClr val="tx1"/>
                </a:solidFill>
                <a:latin typeface="+mn-lt"/>
                <a:ea typeface="+mn-ea"/>
                <a:cs typeface="+mn-cs"/>
              </a:defRPr>
            </a:lvl3pPr>
            <a:lvl4pPr marL="1164914"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4pPr>
            <a:lvl5pPr marL="1497746"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5pPr>
            <a:lvl6pPr marL="1830579"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6pPr>
            <a:lvl7pPr marL="2163411"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7pPr>
            <a:lvl8pPr marL="2496243"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8pPr>
            <a:lvl9pPr marL="2829076" indent="-166416" algn="l" defTabSz="665665" rtl="0" eaLnBrk="1" latinLnBrk="0" hangingPunct="1">
              <a:lnSpc>
                <a:spcPct val="90000"/>
              </a:lnSpc>
              <a:spcBef>
                <a:spcPts val="364"/>
              </a:spcBef>
              <a:buFont typeface="Arial" panose="020B0604020202020204" pitchFamily="34" charset="0"/>
              <a:buChar char="•"/>
              <a:defRPr sz="1310" kern="1200">
                <a:solidFill>
                  <a:schemeClr val="tx1"/>
                </a:solidFill>
                <a:latin typeface="+mn-lt"/>
                <a:ea typeface="+mn-ea"/>
                <a:cs typeface="+mn-cs"/>
              </a:defRPr>
            </a:lvl9pPr>
          </a:lstStyle>
          <a:p>
            <a:pPr>
              <a:spcAft>
                <a:spcPts val="1200"/>
              </a:spcAft>
              <a:buFont typeface="Wingdings" panose="05000000000000000000" pitchFamily="2" charset="2"/>
              <a:buChar char="Ø"/>
            </a:pPr>
            <a:r>
              <a:rPr lang="en-US" sz="2600" dirty="0" smtClean="0"/>
              <a:t>PacifiCorp made improvements during 2019 with its WMP journey</a:t>
            </a:r>
          </a:p>
          <a:p>
            <a:pPr>
              <a:spcAft>
                <a:spcPts val="1200"/>
              </a:spcAft>
              <a:buFont typeface="Wingdings" panose="05000000000000000000" pitchFamily="2" charset="2"/>
              <a:buChar char="Ø"/>
            </a:pPr>
            <a:r>
              <a:rPr lang="en-US" sz="2600" dirty="0" smtClean="0"/>
              <a:t>Feedback gained from stakeholders through the year was incorporated into 2019 actions and into the 2020 WMP</a:t>
            </a:r>
          </a:p>
          <a:p>
            <a:pPr>
              <a:spcAft>
                <a:spcPts val="1200"/>
              </a:spcAft>
              <a:buFont typeface="Wingdings" panose="05000000000000000000" pitchFamily="2" charset="2"/>
              <a:buChar char="Ø"/>
            </a:pPr>
            <a:r>
              <a:rPr lang="en-US" sz="2600" dirty="0" smtClean="0"/>
              <a:t>PacifiCorp is poised to complete significant progress in 2020 (and beyond)</a:t>
            </a:r>
          </a:p>
          <a:p>
            <a:pPr>
              <a:spcAft>
                <a:spcPts val="1200"/>
              </a:spcAft>
              <a:buFont typeface="Wingdings" panose="05000000000000000000" pitchFamily="2" charset="2"/>
              <a:buChar char="Ø"/>
            </a:pPr>
            <a:r>
              <a:rPr lang="en-US" sz="2600" dirty="0" smtClean="0"/>
              <a:t>PacifiCorp appreciates the guidance and thorough approach with the WMP Guidelines </a:t>
            </a:r>
          </a:p>
          <a:p>
            <a:pPr>
              <a:spcAft>
                <a:spcPts val="1200"/>
              </a:spcAft>
              <a:buFont typeface="Wingdings" panose="05000000000000000000" pitchFamily="2" charset="2"/>
              <a:buChar char="Ø"/>
            </a:pPr>
            <a:r>
              <a:rPr lang="en-US" sz="2600" dirty="0" smtClean="0"/>
              <a:t>We look forward to continuing to refine our Plan as we hear from stakeholders and share experiences with other companies</a:t>
            </a:r>
          </a:p>
          <a:p>
            <a:pPr>
              <a:spcAft>
                <a:spcPts val="1200"/>
              </a:spcAft>
              <a:buFont typeface="Wingdings" panose="05000000000000000000" pitchFamily="2" charset="2"/>
              <a:buChar char="Ø"/>
            </a:pPr>
            <a:endParaRPr lang="en-US" sz="2600" dirty="0" smtClean="0"/>
          </a:p>
          <a:p>
            <a:pPr marL="0" indent="0">
              <a:buNone/>
            </a:pPr>
            <a:endParaRPr lang="en-US" dirty="0" smtClean="0"/>
          </a:p>
          <a:p>
            <a:endParaRPr lang="en-US" dirty="0"/>
          </a:p>
        </p:txBody>
      </p:sp>
    </p:spTree>
    <p:extLst>
      <p:ext uri="{BB962C8B-B14F-4D97-AF65-F5344CB8AC3E}">
        <p14:creationId xmlns:p14="http://schemas.microsoft.com/office/powerpoint/2010/main" val="2788244959"/>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dk1">
            <a:shade val="50000"/>
          </a:schemeClr>
        </a:lnRef>
        <a:fillRef idx="1">
          <a:schemeClr val="dk1"/>
        </a:fillRef>
        <a:effectRef idx="0">
          <a:schemeClr val="dk1"/>
        </a:effectRef>
        <a:fontRef idx="minor">
          <a:schemeClr val="lt1"/>
        </a:fontRef>
      </a:style>
    </a:spDef>
  </a:objectDefaults>
  <a:extraClrSchemeLst/>
  <a:extLst>
    <a:ext uri="{05A4C25C-085E-4340-85A3-A5531E510DB2}">
      <thm15:themeFamily xmlns:thm15="http://schemas.microsoft.com/office/thememl/2012/main" name="Presentation1" id="{C8F6496B-4595-AD41-9ACF-5FA1BA869820}" vid="{26CE0314-26D5-C648-9747-EBDD58FD933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863</TotalTime>
  <Words>1724</Words>
  <Application>Microsoft Office PowerPoint</Application>
  <PresentationFormat>On-screen Show (4:3)</PresentationFormat>
  <Paragraphs>250</Paragraphs>
  <Slides>15</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Times New Roman</vt:lpstr>
      <vt:lpstr>Wingdings</vt:lpstr>
      <vt:lpstr>1_Office Theme</vt:lpstr>
      <vt:lpstr>PacifiCorp’s California Wildfire Mitigation Plan February 2020</vt:lpstr>
      <vt:lpstr>PowerPoint Presentation</vt:lpstr>
      <vt:lpstr>PacifiCorp’s California Service Territory</vt:lpstr>
      <vt:lpstr>PowerPoint Presentation</vt:lpstr>
      <vt:lpstr>PowerPoint Presentation</vt:lpstr>
      <vt:lpstr>PowerPoint Presentation</vt:lpstr>
      <vt:lpstr>PowerPoint Presentation</vt:lpstr>
      <vt:lpstr>PowerPoint Presentation</vt:lpstr>
      <vt:lpstr>PacifiCorp’s Wildfire Risk Rubric</vt:lpstr>
      <vt:lpstr>PowerPoint Presentation</vt:lpstr>
      <vt:lpstr>Process to Associate Outages to Ignition Probability Drivers</vt:lpstr>
      <vt:lpstr>PacifiCorp’s Outage Data:  Potential Ignitions</vt:lpstr>
      <vt:lpstr>Public Safety Power Shutoff Overview</vt:lpstr>
      <vt:lpstr>Proactive De-Energization:  PDZ Event Triggers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Kathy Kunz</dc:creator>
  <cp:lastModifiedBy>Caswell, Heide</cp:lastModifiedBy>
  <cp:revision>77</cp:revision>
  <dcterms:created xsi:type="dcterms:W3CDTF">2018-06-27T22:37:26Z</dcterms:created>
  <dcterms:modified xsi:type="dcterms:W3CDTF">2020-02-17T18:21:58Z</dcterms:modified>
</cp:coreProperties>
</file>