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6"/>
  </p:sldMasterIdLst>
  <p:notesMasterIdLst>
    <p:notesMasterId r:id="rId17"/>
  </p:notesMasterIdLst>
  <p:handoutMasterIdLst>
    <p:handoutMasterId r:id="rId18"/>
  </p:handoutMasterIdLst>
  <p:sldIdLst>
    <p:sldId id="289" r:id="rId7"/>
    <p:sldId id="290" r:id="rId8"/>
    <p:sldId id="303" r:id="rId9"/>
    <p:sldId id="309" r:id="rId10"/>
    <p:sldId id="305" r:id="rId11"/>
    <p:sldId id="306" r:id="rId12"/>
    <p:sldId id="307" r:id="rId13"/>
    <p:sldId id="308" r:id="rId14"/>
    <p:sldId id="304" r:id="rId15"/>
    <p:sldId id="302" r:id="rId16"/>
  </p:sldIdLst>
  <p:sldSz cx="9144000" cy="6858000" type="screen4x3"/>
  <p:notesSz cx="9309100" cy="7023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13" userDrawn="1">
          <p15:clr>
            <a:srgbClr val="A4A3A4"/>
          </p15:clr>
        </p15:guide>
        <p15:guide id="2" pos="2913" userDrawn="1">
          <p15:clr>
            <a:srgbClr val="A4A3A4"/>
          </p15:clr>
        </p15:guide>
        <p15:guide id="3" pos="293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ige Bedegrew" initials="PB" lastIdx="1" clrIdx="0"/>
  <p:cmAuthor id="1" name="Mitch Zak" initials="MZ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A8"/>
    <a:srgbClr val="0058A3"/>
    <a:srgbClr val="0057A7"/>
    <a:srgbClr val="6666FF"/>
    <a:srgbClr val="FFD900"/>
    <a:srgbClr val="FFDA00"/>
    <a:srgbClr val="00ADEF"/>
    <a:srgbClr val="5C666F"/>
    <a:srgbClr val="464E4A"/>
    <a:srgbClr val="738B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735" autoAdjust="0"/>
    <p:restoredTop sz="82788" autoAdjust="0"/>
  </p:normalViewPr>
  <p:slideViewPr>
    <p:cSldViewPr snapToGrid="0" snapToObjects="1">
      <p:cViewPr varScale="1">
        <p:scale>
          <a:sx n="96" d="100"/>
          <a:sy n="96" d="100"/>
        </p:scale>
        <p:origin x="168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5" d="100"/>
          <a:sy n="85" d="100"/>
        </p:scale>
        <p:origin x="-3138" y="-90"/>
      </p:cViewPr>
      <p:guideLst>
        <p:guide orient="horz" pos="2213"/>
        <p:guide pos="2913"/>
        <p:guide pos="29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4034786" cy="351276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72207" y="3"/>
            <a:ext cx="4034786" cy="351276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D59D1A9A-1ED3-C749-99DB-3374295CF674}" type="datetime1">
              <a:rPr lang="en-US" smtClean="0"/>
              <a:t>2/14/2020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670620"/>
            <a:ext cx="4034786" cy="351276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72207" y="6670620"/>
            <a:ext cx="4034786" cy="351276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76F9B466-40CD-4BC5-AE7C-118F6D1CF226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11382308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33943" cy="351155"/>
          </a:xfrm>
          <a:prstGeom prst="rect">
            <a:avLst/>
          </a:prstGeom>
        </p:spPr>
        <p:txBody>
          <a:bodyPr vert="horz" lIns="92969" tIns="46485" rIns="92969" bIns="46485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73004" y="1"/>
            <a:ext cx="4033943" cy="351155"/>
          </a:xfrm>
          <a:prstGeom prst="rect">
            <a:avLst/>
          </a:prstGeom>
        </p:spPr>
        <p:txBody>
          <a:bodyPr vert="horz" lIns="92969" tIns="46485" rIns="92969" bIns="46485" rtlCol="0"/>
          <a:lstStyle>
            <a:lvl1pPr algn="r">
              <a:defRPr sz="1200"/>
            </a:lvl1pPr>
          </a:lstStyle>
          <a:p>
            <a:fld id="{2314002D-A98A-5846-ACDC-B625043CF0BC}" type="datetime1">
              <a:rPr lang="en-US" smtClean="0"/>
              <a:t>2/14/2020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8775" y="527050"/>
            <a:ext cx="3511550" cy="26336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69" tIns="46485" rIns="92969" bIns="46485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911" y="3335973"/>
            <a:ext cx="7447280" cy="3160395"/>
          </a:xfrm>
          <a:prstGeom prst="rect">
            <a:avLst/>
          </a:prstGeom>
        </p:spPr>
        <p:txBody>
          <a:bodyPr vert="horz" lIns="92969" tIns="46485" rIns="92969" bIns="46485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70726"/>
            <a:ext cx="4033943" cy="351155"/>
          </a:xfrm>
          <a:prstGeom prst="rect">
            <a:avLst/>
          </a:prstGeom>
        </p:spPr>
        <p:txBody>
          <a:bodyPr vert="horz" lIns="92969" tIns="46485" rIns="92969" bIns="46485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73004" y="6670726"/>
            <a:ext cx="4033943" cy="351155"/>
          </a:xfrm>
          <a:prstGeom prst="rect">
            <a:avLst/>
          </a:prstGeom>
        </p:spPr>
        <p:txBody>
          <a:bodyPr vert="horz" lIns="92969" tIns="46485" rIns="92969" bIns="46485" rtlCol="0" anchor="b"/>
          <a:lstStyle>
            <a:lvl1pPr algn="r">
              <a:defRPr sz="1200"/>
            </a:lvl1pPr>
          </a:lstStyle>
          <a:p>
            <a:fld id="{C835CD13-210E-4491-AA7A-4DD08BB2B671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89418975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19096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2385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229445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010517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Talk about research partnerships</a:t>
            </a:r>
          </a:p>
          <a:p>
            <a:endParaRPr lang="en-US" b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773881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Follow G.O. 165 and G.O. 174 compliance scheduling and G.O. 95 and G.O. 128 repair standards.</a:t>
            </a:r>
          </a:p>
          <a:p>
            <a:pPr lvl="1"/>
            <a:r>
              <a:rPr lang="en-US" dirty="0" smtClean="0"/>
              <a:t>Intrusive Pole Inspections</a:t>
            </a:r>
          </a:p>
          <a:p>
            <a:pPr lvl="1"/>
            <a:r>
              <a:rPr lang="en-US" dirty="0" smtClean="0"/>
              <a:t>Pole Loading Assessment (G.O. 95)</a:t>
            </a:r>
          </a:p>
          <a:p>
            <a:endParaRPr lang="en-US" b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153166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High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Impedence</a:t>
            </a:r>
            <a:r>
              <a:rPr lang="en-US" baseline="0" dirty="0" smtClean="0"/>
              <a:t> Fault Detection</a:t>
            </a:r>
            <a:endParaRPr lang="en-US" dirty="0" smtClean="0"/>
          </a:p>
          <a:p>
            <a:endParaRPr lang="en-US" b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993283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More isolation</a:t>
            </a:r>
            <a:r>
              <a:rPr lang="en-US" baseline="0" dirty="0" smtClean="0"/>
              <a:t> points allows for more flexibility during outages and PSPS events.</a:t>
            </a:r>
            <a:endParaRPr lang="en-US" dirty="0" smtClean="0"/>
          </a:p>
          <a:p>
            <a:endParaRPr lang="en-US" b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268305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948865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 smtClean="0"/>
              <a:t>Q:  What was the reference to a CA Meeting on Chris </a:t>
            </a:r>
            <a:r>
              <a:rPr lang="en-US" b="0" dirty="0" err="1" smtClean="0"/>
              <a:t>Alario’s</a:t>
            </a:r>
            <a:r>
              <a:rPr lang="en-US" b="0" dirty="0" smtClean="0"/>
              <a:t> slide:</a:t>
            </a:r>
          </a:p>
          <a:p>
            <a:r>
              <a:rPr lang="en-US" b="0" dirty="0" smtClean="0"/>
              <a:t>A:</a:t>
            </a:r>
            <a:r>
              <a:rPr lang="en-US" b="0" baseline="0" dirty="0" smtClean="0"/>
              <a:t>  Building upon what Chris was stating at the beginning of the meeting about building a cohesive team/culture, he would like to have a combined CA meeting that includes all three CA locations.  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Q:  How are we doing on finding replacement for Randy?</a:t>
            </a:r>
          </a:p>
          <a:p>
            <a:r>
              <a:rPr lang="en-US" b="0" baseline="0" dirty="0" smtClean="0"/>
              <a:t>A:  Working diligently to find a replacement, had 4 offers out, unfortunately none have been successful in coming through, have more interviews set up next week.  </a:t>
            </a:r>
          </a:p>
          <a:p>
            <a:endParaRPr lang="en-US" b="0" baseline="0" dirty="0" smtClean="0"/>
          </a:p>
          <a:p>
            <a:endParaRPr lang="en-US" b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48420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C52C9BE-EAD1-7D44-9070-0FADF437197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457200" y="1003300"/>
            <a:ext cx="8242300" cy="4051300"/>
          </a:xfrm>
          <a:prstGeom prst="rect">
            <a:avLst/>
          </a:prstGeom>
        </p:spPr>
        <p:txBody>
          <a:bodyPr vert="horz"/>
          <a:lstStyle/>
          <a:p>
            <a:endParaRPr lang="en-US" dirty="0"/>
          </a:p>
        </p:txBody>
      </p:sp>
      <p:pic>
        <p:nvPicPr>
          <p:cNvPr id="8" name="Picture 4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57201" y="368301"/>
            <a:ext cx="1917700" cy="39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 userDrawn="1"/>
        </p:nvSpPr>
        <p:spPr>
          <a:xfrm>
            <a:off x="6807200" y="6356349"/>
            <a:ext cx="2057400" cy="365125"/>
          </a:xfrm>
          <a:prstGeom prst="rect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3"/>
          </p:nvPr>
        </p:nvSpPr>
        <p:spPr>
          <a:xfrm>
            <a:off x="65405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57200" y="5213350"/>
            <a:ext cx="8255000" cy="4953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984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17653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" y="1003300"/>
            <a:ext cx="8242300" cy="4051300"/>
          </a:xfrm>
          <a:prstGeom prst="rect">
            <a:avLst/>
          </a:prstGeom>
        </p:spPr>
        <p:txBody>
          <a:bodyPr vert="horz"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457200" y="327025"/>
            <a:ext cx="8242300" cy="523875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457200" y="5213350"/>
            <a:ext cx="8255000" cy="4953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70425" y="5737224"/>
            <a:ext cx="4041775" cy="333375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1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dirty="0"/>
              <a:t>Click to edit Presentation Date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3300"/>
            <a:ext cx="8229600" cy="4914901"/>
          </a:xfrm>
          <a:prstGeom prst="rect">
            <a:avLst/>
          </a:prstGeom>
        </p:spPr>
        <p:txBody>
          <a:bodyPr/>
          <a:lstStyle>
            <a:lvl1pPr>
              <a:defRPr sz="2000" b="0" i="0"/>
            </a:lvl1pPr>
            <a:lvl2pPr>
              <a:buClr>
                <a:schemeClr val="tx2">
                  <a:lumMod val="60000"/>
                  <a:lumOff val="40000"/>
                </a:schemeClr>
              </a:buCl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buClr>
                <a:schemeClr val="tx2">
                  <a:lumMod val="40000"/>
                  <a:lumOff val="60000"/>
                </a:schemeClr>
              </a:buCl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buClr>
                <a:schemeClr val="tx2">
                  <a:lumMod val="40000"/>
                  <a:lumOff val="60000"/>
                </a:schemeClr>
              </a:buCl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buClr>
                <a:schemeClr val="tx2">
                  <a:lumMod val="40000"/>
                  <a:lumOff val="60000"/>
                </a:schemeClr>
              </a:buCl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457200" y="327025"/>
            <a:ext cx="8242300" cy="523875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03300"/>
            <a:ext cx="4038600" cy="4927601"/>
          </a:xfrm>
          <a:prstGeom prst="rect">
            <a:avLst/>
          </a:prstGeom>
        </p:spPr>
        <p:txBody>
          <a:bodyPr/>
          <a:lstStyle>
            <a:lvl1pPr>
              <a:defRPr sz="2000" b="0" i="0"/>
            </a:lvl1pPr>
            <a:lvl2pPr>
              <a:buClr>
                <a:schemeClr val="tx2">
                  <a:lumMod val="40000"/>
                  <a:lumOff val="60000"/>
                </a:schemeClr>
              </a:buCl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buClr>
                <a:schemeClr val="tx2">
                  <a:lumMod val="40000"/>
                  <a:lumOff val="60000"/>
                </a:schemeClr>
              </a:buCl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buClr>
                <a:schemeClr val="tx2">
                  <a:lumMod val="40000"/>
                  <a:lumOff val="60000"/>
                </a:schemeClr>
              </a:buCl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buClr>
                <a:schemeClr val="tx2">
                  <a:lumMod val="40000"/>
                  <a:lumOff val="60000"/>
                </a:schemeClr>
              </a:buCl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03300"/>
            <a:ext cx="4038600" cy="4927602"/>
          </a:xfrm>
          <a:prstGeom prst="rect">
            <a:avLst/>
          </a:prstGeom>
        </p:spPr>
        <p:txBody>
          <a:bodyPr/>
          <a:lstStyle>
            <a:lvl1pPr>
              <a:defRPr sz="2000" b="0" i="0"/>
            </a:lvl1pPr>
            <a:lvl2pPr>
              <a:buClr>
                <a:schemeClr val="tx2">
                  <a:lumMod val="40000"/>
                  <a:lumOff val="60000"/>
                </a:schemeClr>
              </a:buClr>
              <a:defRPr sz="2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buClr>
                <a:schemeClr val="tx2">
                  <a:lumMod val="40000"/>
                  <a:lumOff val="60000"/>
                </a:schemeClr>
              </a:buClr>
              <a:defRPr sz="2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buClr>
                <a:schemeClr val="tx2">
                  <a:lumMod val="40000"/>
                  <a:lumOff val="60000"/>
                </a:schemeClr>
              </a:buClr>
              <a:defRPr sz="2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buClr>
                <a:schemeClr val="tx2">
                  <a:lumMod val="40000"/>
                  <a:lumOff val="60000"/>
                </a:schemeClr>
              </a:buClr>
              <a:defRPr sz="2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1244600" cy="365125"/>
          </a:xfrm>
          <a:prstGeom prst="rect">
            <a:avLst/>
          </a:prstGeom>
        </p:spPr>
        <p:txBody>
          <a:bodyPr/>
          <a:lstStyle/>
          <a:p>
            <a:fld id="{FC52C9BE-EAD1-7D44-9070-0FADF437197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457200" y="327025"/>
            <a:ext cx="8242300" cy="523875"/>
          </a:xfrm>
          <a:prstGeom prst="rect">
            <a:avLst/>
          </a:prstGeom>
        </p:spPr>
        <p:txBody>
          <a:bodyPr/>
          <a:lstStyle>
            <a:lvl1pPr algn="l">
              <a:defRPr sz="2400" baseline="0"/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144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144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C52C9BE-EAD1-7D44-9070-0FADF437197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57200" y="1765301"/>
            <a:ext cx="4038600" cy="416560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buClr>
                <a:schemeClr val="tx2">
                  <a:lumMod val="40000"/>
                  <a:lumOff val="60000"/>
                </a:schemeClr>
              </a:buCl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buClr>
                <a:schemeClr val="tx2">
                  <a:lumMod val="40000"/>
                  <a:lumOff val="60000"/>
                </a:schemeClr>
              </a:buCl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buClr>
                <a:schemeClr val="tx2">
                  <a:lumMod val="40000"/>
                  <a:lumOff val="60000"/>
                </a:schemeClr>
              </a:buCl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buClr>
                <a:schemeClr val="tx2">
                  <a:lumMod val="40000"/>
                  <a:lumOff val="60000"/>
                </a:schemeClr>
              </a:buCl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65300"/>
            <a:ext cx="4038600" cy="4165601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buClr>
                <a:schemeClr val="tx2">
                  <a:lumMod val="40000"/>
                  <a:lumOff val="60000"/>
                </a:schemeClr>
              </a:buClr>
              <a:defRPr sz="2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buClr>
                <a:schemeClr val="tx2">
                  <a:lumMod val="40000"/>
                  <a:lumOff val="60000"/>
                </a:schemeClr>
              </a:buClr>
              <a:defRPr sz="2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buClr>
                <a:schemeClr val="tx2">
                  <a:lumMod val="40000"/>
                  <a:lumOff val="60000"/>
                </a:schemeClr>
              </a:buClr>
              <a:defRPr sz="2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buClr>
                <a:schemeClr val="tx2">
                  <a:lumMod val="40000"/>
                  <a:lumOff val="60000"/>
                </a:schemeClr>
              </a:buClr>
              <a:defRPr sz="2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457200" y="327025"/>
            <a:ext cx="8242300" cy="523875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C52C9BE-EAD1-7D44-9070-0FADF437197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1028700"/>
            <a:ext cx="4114800" cy="48895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3"/>
          </p:nvPr>
        </p:nvSpPr>
        <p:spPr>
          <a:xfrm>
            <a:off x="457200" y="1028700"/>
            <a:ext cx="3949700" cy="4889501"/>
          </a:xfrm>
          <a:prstGeom prst="rect">
            <a:avLst/>
          </a:prstGeom>
        </p:spPr>
        <p:txBody>
          <a:bodyPr/>
          <a:lstStyle>
            <a:lvl1pPr>
              <a:defRPr sz="2000" b="1" i="0"/>
            </a:lvl1pPr>
            <a:lvl2pPr>
              <a:buClr>
                <a:schemeClr val="tx2">
                  <a:lumMod val="40000"/>
                  <a:lumOff val="60000"/>
                </a:schemeClr>
              </a:buCl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buClr>
                <a:schemeClr val="tx2">
                  <a:lumMod val="40000"/>
                  <a:lumOff val="60000"/>
                </a:schemeClr>
              </a:buCl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buClr>
                <a:schemeClr val="tx2">
                  <a:lumMod val="40000"/>
                  <a:lumOff val="60000"/>
                </a:schemeClr>
              </a:buCl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buClr>
                <a:schemeClr val="tx2">
                  <a:lumMod val="40000"/>
                  <a:lumOff val="60000"/>
                </a:schemeClr>
              </a:buCl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57200" y="327025"/>
            <a:ext cx="8242300" cy="523875"/>
          </a:xfrm>
          <a:prstGeom prst="rect">
            <a:avLst/>
          </a:prstGeom>
        </p:spPr>
        <p:txBody>
          <a:bodyPr/>
          <a:lstStyle>
            <a:lvl1pPr algn="l">
              <a:defRPr sz="2400" baseline="0"/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C52C9BE-EAD1-7D44-9070-0FADF437197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"/>
          </p:nvPr>
        </p:nvSpPr>
        <p:spPr>
          <a:xfrm>
            <a:off x="469900" y="977900"/>
            <a:ext cx="4114800" cy="49403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3"/>
          </p:nvPr>
        </p:nvSpPr>
        <p:spPr>
          <a:xfrm>
            <a:off x="4711700" y="977900"/>
            <a:ext cx="3949700" cy="4940301"/>
          </a:xfrm>
          <a:prstGeom prst="rect">
            <a:avLst/>
          </a:prstGeom>
        </p:spPr>
        <p:txBody>
          <a:bodyPr/>
          <a:lstStyle>
            <a:lvl1pPr>
              <a:defRPr sz="2000" b="1" i="0"/>
            </a:lvl1pPr>
            <a:lvl2pPr>
              <a:buClr>
                <a:schemeClr val="tx2">
                  <a:lumMod val="40000"/>
                  <a:lumOff val="60000"/>
                </a:schemeClr>
              </a:buClr>
              <a:defRPr sz="2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buClr>
                <a:schemeClr val="tx2">
                  <a:lumMod val="40000"/>
                  <a:lumOff val="60000"/>
                </a:schemeClr>
              </a:buClr>
              <a:defRPr sz="2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buClr>
                <a:schemeClr val="tx2">
                  <a:lumMod val="40000"/>
                  <a:lumOff val="60000"/>
                </a:schemeClr>
              </a:buClr>
              <a:defRPr sz="2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buClr>
                <a:schemeClr val="tx2">
                  <a:lumMod val="40000"/>
                  <a:lumOff val="60000"/>
                </a:schemeClr>
              </a:buClr>
              <a:defRPr sz="2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457200" y="327025"/>
            <a:ext cx="8242300" cy="523875"/>
          </a:xfrm>
          <a:prstGeom prst="rect">
            <a:avLst/>
          </a:prstGeom>
        </p:spPr>
        <p:txBody>
          <a:bodyPr/>
          <a:lstStyle>
            <a:lvl1pPr algn="l">
              <a:defRPr sz="2400" baseline="0"/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7790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464E4A">
                    <a:alpha val="50000"/>
                  </a:srgbClr>
                </a:solidFill>
              </a:defRPr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77900"/>
            <a:ext cx="5111750" cy="4927601"/>
          </a:xfrm>
          <a:prstGeom prst="rect">
            <a:avLst/>
          </a:prstGeom>
        </p:spPr>
        <p:txBody>
          <a:bodyPr/>
          <a:lstStyle>
            <a:lvl1pPr>
              <a:defRPr sz="2000" b="0" i="0"/>
            </a:lvl1pPr>
            <a:lvl2pPr>
              <a:buClr>
                <a:schemeClr val="tx2">
                  <a:lumMod val="40000"/>
                  <a:lumOff val="60000"/>
                </a:schemeClr>
              </a:buCl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buClr>
                <a:schemeClr val="tx2">
                  <a:lumMod val="40000"/>
                  <a:lumOff val="60000"/>
                </a:schemeClr>
              </a:buCl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buClr>
                <a:schemeClr val="tx2">
                  <a:lumMod val="40000"/>
                  <a:lumOff val="60000"/>
                </a:schemeClr>
              </a:buCl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buClr>
                <a:schemeClr val="tx2">
                  <a:lumMod val="40000"/>
                  <a:lumOff val="60000"/>
                </a:schemeClr>
              </a:buCl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9950"/>
            <a:ext cx="3008313" cy="3765551"/>
          </a:xfrm>
          <a:prstGeom prst="rect">
            <a:avLst/>
          </a:prstGeom>
          <a:solidFill>
            <a:srgbClr val="464E4A">
              <a:alpha val="50000"/>
            </a:srgbClr>
          </a:solidFill>
        </p:spPr>
        <p:txBody>
          <a:bodyPr/>
          <a:lstStyle>
            <a:lvl1pPr marL="0" indent="0">
              <a:buNone/>
              <a:defRPr sz="1400" b="1" i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C52C9BE-EAD1-7D44-9070-0FADF437197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itle 1"/>
          <p:cNvSpPr txBox="1">
            <a:spLocks/>
          </p:cNvSpPr>
          <p:nvPr userDrawn="1"/>
        </p:nvSpPr>
        <p:spPr>
          <a:xfrm>
            <a:off x="457200" y="327025"/>
            <a:ext cx="8242300" cy="52387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0057A7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dirty="0"/>
              <a:t>Click to edit </a:t>
            </a:r>
            <a:r>
              <a:rPr lang="en-CA" sz="2400" baseline="0" dirty="0"/>
              <a:t>Master</a:t>
            </a:r>
            <a:r>
              <a:rPr lang="en-CA" dirty="0"/>
              <a:t>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44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1187" y="97790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738B5D"/>
                </a:solidFill>
              </a:defRPr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7900"/>
            <a:ext cx="5111750" cy="4927601"/>
          </a:xfrm>
          <a:prstGeom prst="rect">
            <a:avLst/>
          </a:prstGeom>
        </p:spPr>
        <p:txBody>
          <a:bodyPr/>
          <a:lstStyle>
            <a:lvl1pPr>
              <a:defRPr sz="2000" b="0" i="0"/>
            </a:lvl1pPr>
            <a:lvl2pPr>
              <a:buClr>
                <a:schemeClr val="tx2">
                  <a:lumMod val="40000"/>
                  <a:lumOff val="60000"/>
                </a:schemeClr>
              </a:buCl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buClr>
                <a:schemeClr val="tx2">
                  <a:lumMod val="40000"/>
                  <a:lumOff val="60000"/>
                </a:schemeClr>
              </a:buCl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buClr>
                <a:schemeClr val="tx2">
                  <a:lumMod val="40000"/>
                  <a:lumOff val="60000"/>
                </a:schemeClr>
              </a:buCl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buClr>
                <a:schemeClr val="tx2">
                  <a:lumMod val="40000"/>
                  <a:lumOff val="60000"/>
                </a:schemeClr>
              </a:buCl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91187" y="2139950"/>
            <a:ext cx="3008313" cy="3765551"/>
          </a:xfrm>
          <a:prstGeom prst="rect">
            <a:avLst/>
          </a:prstGeom>
          <a:solidFill>
            <a:srgbClr val="738B5D"/>
          </a:solidFill>
        </p:spPr>
        <p:txBody>
          <a:bodyPr/>
          <a:lstStyle>
            <a:lvl1pPr marL="0" indent="0">
              <a:buNone/>
              <a:defRPr sz="1400" b="1" i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C52C9BE-EAD1-7D44-9070-0FADF437197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itle 1"/>
          <p:cNvSpPr txBox="1">
            <a:spLocks/>
          </p:cNvSpPr>
          <p:nvPr userDrawn="1"/>
        </p:nvSpPr>
        <p:spPr>
          <a:xfrm>
            <a:off x="457200" y="327025"/>
            <a:ext cx="8242300" cy="52387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0057A7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dirty="0"/>
              <a:t>Click to edit </a:t>
            </a:r>
            <a:r>
              <a:rPr lang="en-CA" sz="2400" baseline="0" dirty="0"/>
              <a:t>Master</a:t>
            </a:r>
            <a:r>
              <a:rPr lang="en-CA" dirty="0"/>
              <a:t>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7790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77900"/>
            <a:ext cx="5111750" cy="4927601"/>
          </a:xfrm>
          <a:prstGeom prst="rect">
            <a:avLst/>
          </a:prstGeom>
        </p:spPr>
        <p:txBody>
          <a:bodyPr/>
          <a:lstStyle>
            <a:lvl1pPr>
              <a:defRPr sz="2000" b="0" i="0"/>
            </a:lvl1pPr>
            <a:lvl2pPr>
              <a:buClr>
                <a:schemeClr val="tx2">
                  <a:lumMod val="40000"/>
                  <a:lumOff val="60000"/>
                </a:schemeClr>
              </a:buCl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buClr>
                <a:schemeClr val="tx2">
                  <a:lumMod val="40000"/>
                  <a:lumOff val="60000"/>
                </a:schemeClr>
              </a:buCl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buClr>
                <a:schemeClr val="tx2">
                  <a:lumMod val="40000"/>
                  <a:lumOff val="60000"/>
                </a:schemeClr>
              </a:buCl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buClr>
                <a:schemeClr val="tx2">
                  <a:lumMod val="40000"/>
                  <a:lumOff val="60000"/>
                </a:schemeClr>
              </a:buCl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9950"/>
            <a:ext cx="3008313" cy="376555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/>
          <a:lstStyle>
            <a:lvl1pPr marL="0" indent="0">
              <a:buNone/>
              <a:defRPr sz="1400" b="1" i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C52C9BE-EAD1-7D44-9070-0FADF437197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itle 1"/>
          <p:cNvSpPr txBox="1">
            <a:spLocks/>
          </p:cNvSpPr>
          <p:nvPr userDrawn="1"/>
        </p:nvSpPr>
        <p:spPr>
          <a:xfrm>
            <a:off x="457200" y="327025"/>
            <a:ext cx="8242300" cy="52387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0057A7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dirty="0"/>
              <a:t>Click to edit </a:t>
            </a:r>
            <a:r>
              <a:rPr lang="en-CA" sz="2400" baseline="0" dirty="0"/>
              <a:t>Master</a:t>
            </a:r>
            <a:r>
              <a:rPr lang="en-CA" dirty="0"/>
              <a:t>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941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75200"/>
            <a:ext cx="5486400" cy="39682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977901"/>
            <a:ext cx="8229600" cy="35972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230766"/>
            <a:ext cx="5486400" cy="5635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C52C9BE-EAD1-7D44-9070-0FADF437197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457200" y="327025"/>
            <a:ext cx="8242300" cy="52387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0057A7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dirty="0"/>
              <a:t>Click </a:t>
            </a:r>
            <a:r>
              <a:rPr lang="en-CA" sz="2400" baseline="0" dirty="0"/>
              <a:t>to</a:t>
            </a:r>
            <a:r>
              <a:rPr lang="en-CA" dirty="0"/>
              <a:t>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28700"/>
            <a:ext cx="8229600" cy="4902201"/>
          </a:xfrm>
          <a:prstGeom prst="rect">
            <a:avLst/>
          </a:prstGeom>
        </p:spPr>
        <p:txBody>
          <a:bodyPr vert="horz"/>
          <a:lstStyle>
            <a:lvl1pPr>
              <a:defRPr sz="2000" b="0" i="0"/>
            </a:lvl1pPr>
            <a:lvl2pPr>
              <a:buClr>
                <a:schemeClr val="tx2">
                  <a:lumMod val="40000"/>
                  <a:lumOff val="60000"/>
                </a:schemeClr>
              </a:buCl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buClr>
                <a:schemeClr val="tx2">
                  <a:lumMod val="40000"/>
                  <a:lumOff val="60000"/>
                </a:schemeClr>
              </a:buCl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buClr>
                <a:schemeClr val="tx2">
                  <a:lumMod val="40000"/>
                  <a:lumOff val="60000"/>
                </a:schemeClr>
              </a:buCl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buClr>
                <a:schemeClr val="tx2">
                  <a:lumMod val="40000"/>
                  <a:lumOff val="60000"/>
                </a:schemeClr>
              </a:buCl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C52C9BE-EAD1-7D44-9070-0FADF437197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57200" y="327025"/>
            <a:ext cx="8242300" cy="523875"/>
          </a:xfrm>
          <a:prstGeom prst="rect">
            <a:avLst/>
          </a:prstGeom>
        </p:spPr>
        <p:txBody>
          <a:bodyPr/>
          <a:lstStyle>
            <a:lvl1pPr algn="l">
              <a:defRPr sz="2400" baseline="0"/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 noChangeArrowheads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39562" y="6203967"/>
            <a:ext cx="2460139" cy="500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62" r:id="rId8"/>
    <p:sldLayoutId id="2147483656" r:id="rId9"/>
    <p:sldLayoutId id="2147483661" r:id="rId10"/>
    <p:sldLayoutId id="2147483657" r:id="rId11"/>
    <p:sldLayoutId id="2147483658" r:id="rId1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0057A7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3200" kern="1200">
          <a:solidFill>
            <a:srgbClr val="0057A7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0057A7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0057A7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57A7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57A7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320"/>
            <a:ext cx="9144000" cy="12067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457200" y="296544"/>
            <a:ext cx="8242300" cy="709296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Calibri Light" panose="020F0302020204030204" pitchFamily="34" charset="0"/>
              </a:rPr>
              <a:t>Liberty </a:t>
            </a:r>
            <a:r>
              <a:rPr lang="en-US" sz="4400" b="1" dirty="0" err="1">
                <a:solidFill>
                  <a:schemeClr val="bg1"/>
                </a:solidFill>
                <a:latin typeface="Calibri Light" panose="020F0302020204030204" pitchFamily="34" charset="0"/>
              </a:rPr>
              <a:t>CalPeco</a:t>
            </a:r>
            <a:endParaRPr lang="en-US" sz="4400" b="1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33" y="1335466"/>
            <a:ext cx="7273159" cy="409390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607300" y="5608654"/>
            <a:ext cx="5536700" cy="1179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914400">
              <a:lnSpc>
                <a:spcPct val="90000"/>
              </a:lnSpc>
              <a:spcBef>
                <a:spcPts val="1000"/>
              </a:spcBef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2020-2022 Wildfire Mitigation Plan</a:t>
            </a:r>
          </a:p>
          <a:p>
            <a:pPr lvl="0" algn="r" defTabSz="914400">
              <a:lnSpc>
                <a:spcPct val="90000"/>
              </a:lnSpc>
              <a:spcBef>
                <a:spcPts val="1000"/>
              </a:spcBef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Eliot Jones</a:t>
            </a:r>
          </a:p>
          <a:p>
            <a:pPr lvl="0" algn="r" defTabSz="914400">
              <a:lnSpc>
                <a:spcPct val="90000"/>
              </a:lnSpc>
              <a:spcBef>
                <a:spcPts val="1000"/>
              </a:spcBef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Senior Manager, Wildfire Prevention</a:t>
            </a:r>
          </a:p>
        </p:txBody>
      </p:sp>
    </p:spTree>
    <p:extLst>
      <p:ext uri="{BB962C8B-B14F-4D97-AF65-F5344CB8AC3E}">
        <p14:creationId xmlns:p14="http://schemas.microsoft.com/office/powerpoint/2010/main" val="153439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320"/>
            <a:ext cx="9144000" cy="12067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87085" y="251032"/>
            <a:ext cx="8871857" cy="709296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Calibri Light" panose="020F0302020204030204" pitchFamily="34" charset="0"/>
              </a:rPr>
              <a:t>Liberty </a:t>
            </a:r>
            <a:r>
              <a:rPr lang="en-US" sz="4400" b="1" dirty="0" err="1">
                <a:solidFill>
                  <a:schemeClr val="bg1"/>
                </a:solidFill>
                <a:latin typeface="Calibri Light" panose="020F0302020204030204" pitchFamily="34" charset="0"/>
              </a:rPr>
              <a:t>CalPeco</a:t>
            </a:r>
            <a:r>
              <a:rPr lang="en-US" sz="4400" b="1" dirty="0">
                <a:solidFill>
                  <a:schemeClr val="bg1"/>
                </a:solidFill>
                <a:latin typeface="Calibri Light" panose="020F0302020204030204" pitchFamily="34" charset="0"/>
              </a:rPr>
              <a:t> – 2020 WMP Overview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199" y="1526071"/>
            <a:ext cx="8131628" cy="470487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Liberty CalPeco’s </a:t>
            </a:r>
            <a:r>
              <a:rPr lang="en-US" sz="2400" dirty="0" smtClean="0">
                <a:solidFill>
                  <a:prstClr val="black"/>
                </a:solidFill>
                <a:latin typeface="Calibri" panose="020F0502020204030204"/>
              </a:rPr>
              <a:t>2020-2022 WMP 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includes </a:t>
            </a:r>
            <a:r>
              <a:rPr lang="en-US" sz="2400" dirty="0" smtClean="0">
                <a:solidFill>
                  <a:prstClr val="black"/>
                </a:solidFill>
                <a:latin typeface="Calibri" panose="020F0502020204030204"/>
              </a:rPr>
              <a:t>capital expenditures 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of approximately $40 </a:t>
            </a:r>
            <a:r>
              <a:rPr lang="en-US" sz="2400" dirty="0" smtClean="0">
                <a:solidFill>
                  <a:prstClr val="black"/>
                </a:solidFill>
                <a:latin typeface="Calibri" panose="020F0502020204030204"/>
              </a:rPr>
              <a:t>million. 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Grid Design and System Hardening accounts for most of the capital investment.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  <a:latin typeface="Calibri" panose="020F0502020204030204"/>
              </a:rPr>
              <a:t>Liberty CalPeco will also be undertaking a complete 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system survey/asset inventory </a:t>
            </a:r>
            <a:r>
              <a:rPr lang="en-US" sz="2000" dirty="0" smtClean="0">
                <a:solidFill>
                  <a:prstClr val="black"/>
                </a:solidFill>
                <a:latin typeface="Calibri" panose="020F0502020204030204"/>
              </a:rPr>
              <a:t>in 2020 that will allow for identification and mitigation of hazards at a programmatic level on a system-wide basis.</a:t>
            </a:r>
            <a:endParaRPr lang="en-US" sz="2000" dirty="0" smtClean="0">
              <a:solidFill>
                <a:prstClr val="black"/>
              </a:solidFill>
              <a:latin typeface="Calibri" panose="020F0502020204030204"/>
            </a:endParaRPr>
          </a:p>
          <a:p>
            <a:pPr lvl="1" defTabSz="914400">
              <a:lnSpc>
                <a:spcPct val="90000"/>
              </a:lnSpc>
              <a:spcBef>
                <a:spcPts val="500"/>
              </a:spcBef>
            </a:pP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Liberty </a:t>
            </a:r>
            <a:r>
              <a:rPr lang="en-US" sz="2400" dirty="0" err="1">
                <a:solidFill>
                  <a:prstClr val="black"/>
                </a:solidFill>
                <a:latin typeface="Calibri" panose="020F0502020204030204"/>
              </a:rPr>
              <a:t>CalPeco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expects to incur approximately $6 million a year in incremental WMP O&amp;M expenses.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Repairs found during system </a:t>
            </a:r>
            <a:r>
              <a:rPr lang="en-US" sz="2000" dirty="0" smtClean="0">
                <a:solidFill>
                  <a:prstClr val="black"/>
                </a:solidFill>
                <a:latin typeface="Calibri" panose="020F0502020204030204"/>
              </a:rPr>
              <a:t>survey.</a:t>
            </a: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Vegetation Management Wood Removal/Fuel </a:t>
            </a:r>
            <a:r>
              <a:rPr lang="en-US" sz="2000" dirty="0" smtClean="0">
                <a:solidFill>
                  <a:prstClr val="black"/>
                </a:solidFill>
                <a:latin typeface="Calibri" panose="020F0502020204030204"/>
              </a:rPr>
              <a:t>Reduction.</a:t>
            </a: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Other expenses include increase in WMP staffing, enhanced vegetation </a:t>
            </a:r>
            <a:r>
              <a:rPr lang="en-US" sz="2000" dirty="0" smtClean="0">
                <a:solidFill>
                  <a:prstClr val="black"/>
                </a:solidFill>
                <a:latin typeface="Calibri" panose="020F0502020204030204"/>
              </a:rPr>
              <a:t>management and forest 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resiliency corridors.</a:t>
            </a:r>
          </a:p>
        </p:txBody>
      </p:sp>
    </p:spTree>
    <p:extLst>
      <p:ext uri="{BB962C8B-B14F-4D97-AF65-F5344CB8AC3E}">
        <p14:creationId xmlns:p14="http://schemas.microsoft.com/office/powerpoint/2010/main" val="181404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320"/>
            <a:ext cx="9144000" cy="12067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87085" y="251032"/>
            <a:ext cx="8871857" cy="709296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Calibri Light" panose="020F0302020204030204" pitchFamily="34" charset="0"/>
              </a:rPr>
              <a:t>Liberty </a:t>
            </a:r>
            <a:r>
              <a:rPr lang="en-US" sz="4400" b="1" dirty="0" err="1">
                <a:solidFill>
                  <a:schemeClr val="bg1"/>
                </a:solidFill>
                <a:latin typeface="Calibri Light" panose="020F0302020204030204" pitchFamily="34" charset="0"/>
              </a:rPr>
              <a:t>CalPeco</a:t>
            </a:r>
            <a:r>
              <a:rPr lang="en-US" sz="4400" b="1" dirty="0">
                <a:solidFill>
                  <a:schemeClr val="bg1"/>
                </a:solidFill>
                <a:latin typeface="Calibri Light" panose="020F0302020204030204" pitchFamily="34" charset="0"/>
              </a:rPr>
              <a:t> Service Territory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6828" y="1539028"/>
            <a:ext cx="5257801" cy="43032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Liberty </a:t>
            </a:r>
            <a:r>
              <a:rPr lang="en-US" sz="2000" dirty="0" err="1">
                <a:solidFill>
                  <a:prstClr val="black"/>
                </a:solidFill>
                <a:latin typeface="Calibri" panose="020F0502020204030204"/>
              </a:rPr>
              <a:t>CalPeco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 serves approximately 49,000 electric customers in California in and around the Lake Tahoe Basin.  </a:t>
            </a:r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Liberty </a:t>
            </a:r>
            <a:r>
              <a:rPr lang="en-US" sz="2000" dirty="0" err="1">
                <a:solidFill>
                  <a:prstClr val="black"/>
                </a:solidFill>
                <a:latin typeface="Calibri" panose="020F0502020204030204"/>
              </a:rPr>
              <a:t>CalPeco’s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 service territory includes portions of Placer, El Dorado, Nevada, Sierra, Plumas, Mono, and Alpine counties.</a:t>
            </a:r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1100" dirty="0">
              <a:solidFill>
                <a:prstClr val="black"/>
              </a:solidFill>
              <a:latin typeface="Calibri" panose="020F0502020204030204"/>
            </a:endParaRPr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Almost 80% of customers are located in the Lake Tahoe Basin. The biggest population center is the City of South Lake Tahoe.  The Liberty </a:t>
            </a:r>
            <a:r>
              <a:rPr lang="en-US" sz="2000" dirty="0" err="1">
                <a:solidFill>
                  <a:prstClr val="black"/>
                </a:solidFill>
                <a:latin typeface="Calibri" panose="020F0502020204030204"/>
              </a:rPr>
              <a:t>CalPeco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 service territory extends from Portola in the north to </a:t>
            </a:r>
            <a:r>
              <a:rPr lang="en-US" sz="2000" dirty="0" err="1">
                <a:solidFill>
                  <a:prstClr val="black"/>
                </a:solidFill>
                <a:latin typeface="Calibri" panose="020F0502020204030204"/>
              </a:rPr>
              <a:t>Markleeville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 and Topaz Lake in the south.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4629" y="1611827"/>
            <a:ext cx="3372462" cy="44104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2951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320"/>
            <a:ext cx="9144000" cy="12067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87085" y="251032"/>
            <a:ext cx="8871857" cy="709296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Calibri Light" panose="020F0302020204030204" pitchFamily="34" charset="0"/>
              </a:rPr>
              <a:t>Situational Awareness and Forecasting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6828" y="1539028"/>
            <a:ext cx="5257801" cy="445557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Calibri" panose="020F0502020204030204"/>
              </a:rPr>
              <a:t>Advanced Weather Monitoring and Weather Stations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prstClr val="black"/>
                </a:solidFill>
                <a:latin typeface="Calibri" panose="020F0502020204030204"/>
              </a:rPr>
              <a:t>In 2019, Liberty CalPeco developed a weather forecasting and notification tool to warn of potential elevated fire </a:t>
            </a:r>
            <a:r>
              <a:rPr lang="en-US" sz="1900" dirty="0" smtClean="0">
                <a:solidFill>
                  <a:prstClr val="black"/>
                </a:solidFill>
                <a:latin typeface="Calibri" panose="020F0502020204030204"/>
              </a:rPr>
              <a:t>risk.</a:t>
            </a:r>
            <a:endParaRPr lang="en-US" sz="1900" dirty="0">
              <a:solidFill>
                <a:prstClr val="black"/>
              </a:solidFill>
              <a:latin typeface="Calibri" panose="020F0502020204030204"/>
            </a:endParaRPr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Calibri" panose="020F0502020204030204"/>
              </a:rPr>
              <a:t>Fire Potential Index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prstClr val="black"/>
                </a:solidFill>
                <a:latin typeface="Calibri" panose="020F0502020204030204"/>
              </a:rPr>
              <a:t>Assessment tool developed by SDG&amp;E that is tailored to Liberty </a:t>
            </a:r>
            <a:r>
              <a:rPr lang="en-US" sz="1900" dirty="0" err="1">
                <a:solidFill>
                  <a:prstClr val="black"/>
                </a:solidFill>
                <a:latin typeface="Calibri" panose="020F0502020204030204"/>
              </a:rPr>
              <a:t>CalPeco’s</a:t>
            </a:r>
            <a:r>
              <a:rPr lang="en-US" sz="1900" dirty="0">
                <a:solidFill>
                  <a:prstClr val="black"/>
                </a:solidFill>
                <a:latin typeface="Calibri" panose="020F0502020204030204"/>
              </a:rPr>
              <a:t> climate, environment, and system.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prstClr val="black"/>
                </a:solidFill>
                <a:latin typeface="Calibri" panose="020F0502020204030204"/>
              </a:rPr>
              <a:t>Designed to drive operational safety during fire season.</a:t>
            </a:r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Calibri" panose="020F0502020204030204"/>
              </a:rPr>
              <a:t>Weather Stations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prstClr val="black"/>
                </a:solidFill>
                <a:latin typeface="Calibri" panose="020F0502020204030204"/>
              </a:rPr>
              <a:t>Installed 10 in 2019 and plan to install up to 40 more within next two years.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098" y="1650445"/>
            <a:ext cx="3611844" cy="4674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4957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320"/>
            <a:ext cx="9144000" cy="12067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36071" y="255043"/>
            <a:ext cx="8871857" cy="709296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Calibri Light" panose="020F0302020204030204" pitchFamily="34" charset="0"/>
              </a:rPr>
              <a:t>Situational Awareness and Forecasting	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" y="1209040"/>
            <a:ext cx="4942114" cy="204876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lvl="0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Continuous Monitoring </a:t>
            </a:r>
            <a:r>
              <a:rPr lang="en-US" sz="2800" dirty="0" smtClean="0">
                <a:solidFill>
                  <a:prstClr val="black"/>
                </a:solidFill>
                <a:latin typeface="Calibri" panose="020F0502020204030204"/>
              </a:rPr>
              <a:t>Sensors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  <a:latin typeface="Calibri" panose="020F0502020204030204"/>
              </a:rPr>
              <a:t>Distribution 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Fault Anticipation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Measures electric waveforms to detect line events that have a high fire potential of ignition (e.g. arcing connections</a:t>
            </a:r>
            <a:r>
              <a:rPr lang="en-US" sz="2000" dirty="0" smtClean="0">
                <a:solidFill>
                  <a:prstClr val="black"/>
                </a:solidFill>
                <a:latin typeface="Calibri" panose="020F0502020204030204"/>
              </a:rPr>
              <a:t>).</a:t>
            </a: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8" t="5552"/>
          <a:stretch/>
        </p:blipFill>
        <p:spPr>
          <a:xfrm>
            <a:off x="32657" y="3222171"/>
            <a:ext cx="4444926" cy="1465375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657" y="4593771"/>
            <a:ext cx="5301343" cy="226422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332514" y="1618736"/>
            <a:ext cx="4550229" cy="187384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685800" lvl="1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400" dirty="0" err="1" smtClean="0">
                <a:solidFill>
                  <a:prstClr val="black"/>
                </a:solidFill>
                <a:latin typeface="Calibri" panose="020F0502020204030204"/>
              </a:rPr>
              <a:t>ALERTWildfire</a:t>
            </a:r>
            <a:r>
              <a:rPr lang="en-US" sz="2400" dirty="0" smtClean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Cameras 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Monitoring high fire risk areas to allow for discovery of ignition events and support fire resources throughout a wildfire </a:t>
            </a:r>
            <a:r>
              <a:rPr lang="en-US" sz="2000" dirty="0" smtClean="0">
                <a:solidFill>
                  <a:prstClr val="black"/>
                </a:solidFill>
                <a:latin typeface="Calibri" panose="020F0502020204030204"/>
              </a:rPr>
              <a:t>event.</a:t>
            </a: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3129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320"/>
            <a:ext cx="9144000" cy="12067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87085" y="-69043"/>
            <a:ext cx="8871857" cy="1058299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Calibri Light" panose="020F0302020204030204" pitchFamily="34" charset="0"/>
              </a:rPr>
              <a:t>Enhanced Overhead Line &amp; Substation Inspections and Maintenance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199" y="1689357"/>
            <a:ext cx="8131628" cy="389132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Improved tracking and reporting of current inspection and repair programs –Asset Inventory/GIS </a:t>
            </a:r>
            <a:r>
              <a:rPr lang="en-US" sz="2400" dirty="0" smtClean="0">
                <a:solidFill>
                  <a:prstClr val="black"/>
                </a:solidFill>
                <a:latin typeface="Calibri" panose="020F0502020204030204"/>
              </a:rPr>
              <a:t>Update.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Survey of entire system with full assessment of G.O. 165 compliance </a:t>
            </a:r>
            <a:r>
              <a:rPr lang="en-US" sz="2400" dirty="0" smtClean="0">
                <a:solidFill>
                  <a:prstClr val="black"/>
                </a:solidFill>
                <a:latin typeface="Calibri" panose="020F0502020204030204"/>
              </a:rPr>
              <a:t>requirements.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Maintenance and repairs as a result of detailed system </a:t>
            </a:r>
            <a:r>
              <a:rPr lang="en-US" sz="2400" dirty="0" smtClean="0">
                <a:solidFill>
                  <a:prstClr val="black"/>
                </a:solidFill>
                <a:latin typeface="Calibri" panose="020F0502020204030204"/>
              </a:rPr>
              <a:t>survey.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LIDAR pilot </a:t>
            </a:r>
            <a:r>
              <a:rPr lang="en-US" sz="2400" dirty="0" smtClean="0">
                <a:solidFill>
                  <a:prstClr val="black"/>
                </a:solidFill>
                <a:latin typeface="Calibri" panose="020F0502020204030204"/>
              </a:rPr>
              <a:t>program.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Potential programs 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Formal Quality Assurance and Quality Control Group independent of field crews (only for </a:t>
            </a:r>
            <a:r>
              <a:rPr lang="en-US" sz="2000" dirty="0" smtClean="0">
                <a:solidFill>
                  <a:prstClr val="black"/>
                </a:solidFill>
                <a:latin typeface="Calibri" panose="020F0502020204030204"/>
              </a:rPr>
              <a:t>Vegetation Management)</a:t>
            </a: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Drones</a:t>
            </a:r>
          </a:p>
        </p:txBody>
      </p:sp>
    </p:spTree>
    <p:extLst>
      <p:ext uri="{BB962C8B-B14F-4D97-AF65-F5344CB8AC3E}">
        <p14:creationId xmlns:p14="http://schemas.microsoft.com/office/powerpoint/2010/main" val="165289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320"/>
            <a:ext cx="9144000" cy="12067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36071" y="230986"/>
            <a:ext cx="8871857" cy="1058299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Calibri Light" panose="020F0302020204030204" pitchFamily="34" charset="0"/>
              </a:rPr>
              <a:t>Grid Design &amp; System Hardening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2834" y="1334899"/>
            <a:ext cx="8398329" cy="48679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Covered Conductor Program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Prioritizing high risk areas and existing permitted </a:t>
            </a:r>
            <a:r>
              <a:rPr lang="en-US" sz="2000" dirty="0" err="1">
                <a:solidFill>
                  <a:prstClr val="black"/>
                </a:solidFill>
                <a:latin typeface="Calibri" panose="020F0502020204030204"/>
              </a:rPr>
              <a:t>reconductor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 locations.</a:t>
            </a:r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Wire Upgrade Program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Replacing grey </a:t>
            </a:r>
            <a:r>
              <a:rPr lang="en-US" sz="2000" dirty="0" smtClean="0">
                <a:solidFill>
                  <a:prstClr val="black"/>
                </a:solidFill>
                <a:latin typeface="Calibri" panose="020F0502020204030204"/>
              </a:rPr>
              <a:t>wire.</a:t>
            </a: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Replacing open-wire </a:t>
            </a:r>
            <a:r>
              <a:rPr lang="en-US" sz="2000" dirty="0" smtClean="0">
                <a:solidFill>
                  <a:prstClr val="black"/>
                </a:solidFill>
                <a:latin typeface="Calibri" panose="020F0502020204030204"/>
              </a:rPr>
              <a:t>secondary. </a:t>
            </a: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Tree Attachment Removal</a:t>
            </a:r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Expulsion Fuse Replacements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Targeting transformer fuses </a:t>
            </a:r>
            <a:r>
              <a:rPr lang="en-US" sz="2000" dirty="0" smtClean="0">
                <a:solidFill>
                  <a:prstClr val="black"/>
                </a:solidFill>
                <a:latin typeface="Calibri" panose="020F0502020204030204"/>
              </a:rPr>
              <a:t>first.</a:t>
            </a: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Replacing larger tap/lateral fusing with exempt type or electronic fault interrupters.</a:t>
            </a:r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Substation Hardening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Replacing oil circuit breakers with gas or vacuum breakers and replacing wood structures at </a:t>
            </a:r>
            <a:r>
              <a:rPr lang="en-US" sz="2000" dirty="0" smtClean="0">
                <a:solidFill>
                  <a:prstClr val="black"/>
                </a:solidFill>
                <a:latin typeface="Calibri" panose="020F0502020204030204"/>
              </a:rPr>
              <a:t>substations.</a:t>
            </a: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5237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320"/>
            <a:ext cx="9144000" cy="12067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87085" y="251032"/>
            <a:ext cx="8871857" cy="709296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Calibri Light" panose="020F0302020204030204" pitchFamily="34" charset="0"/>
              </a:rPr>
              <a:t>Grid Operations and PSPS Mitigations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085" y="1457752"/>
            <a:ext cx="5021805" cy="299928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Grid Topology improvements to mitigate/improve PSPS events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  <a:latin typeface="Calibri" panose="020F0502020204030204"/>
              </a:rPr>
              <a:t>Distribution 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Automation Control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Installation of switches and </a:t>
            </a:r>
            <a:r>
              <a:rPr lang="en-US" sz="2000" dirty="0" err="1">
                <a:solidFill>
                  <a:prstClr val="black"/>
                </a:solidFill>
                <a:latin typeface="Calibri" panose="020F0502020204030204"/>
              </a:rPr>
              <a:t>reclosers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 to move toward DAC to allow for sectionalizing of lines during switching and PSPS events.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Working in parallel with SCADA controls to keep as many customers in </a:t>
            </a:r>
            <a:r>
              <a:rPr lang="en-US" sz="2000" dirty="0" smtClean="0">
                <a:solidFill>
                  <a:prstClr val="black"/>
                </a:solidFill>
                <a:latin typeface="Calibri" panose="020F0502020204030204"/>
              </a:rPr>
              <a:t>service. </a:t>
            </a: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769" y="1911495"/>
            <a:ext cx="3998173" cy="2605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458" y="4641327"/>
            <a:ext cx="5190773" cy="20763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9125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885" y="-49975"/>
            <a:ext cx="9144000" cy="12067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0885" y="265928"/>
            <a:ext cx="9133115" cy="709296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Calibri Light" panose="020F0302020204030204" pitchFamily="34" charset="0"/>
              </a:rPr>
              <a:t>Vegetation Management Enhancements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5" y="1183827"/>
            <a:ext cx="4855223" cy="51013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Tier 3 Inspections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Annual inspections will be conducted on approximately 50 miles of OH lines in Tier 3 HFTD to identify work on pruning or tree </a:t>
            </a:r>
            <a:r>
              <a:rPr lang="en-US" sz="1600" dirty="0" smtClean="0">
                <a:solidFill>
                  <a:prstClr val="black"/>
                </a:solidFill>
                <a:latin typeface="Calibri" panose="020F0502020204030204"/>
              </a:rPr>
              <a:t>removals.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Forest Resiliency Corridor Project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Collaborative effort with federal, state, and local agencies to conduct comprehensive forest resiliency and fuels reduction </a:t>
            </a:r>
            <a:r>
              <a:rPr lang="en-US" sz="1600" dirty="0" smtClean="0">
                <a:solidFill>
                  <a:prstClr val="black"/>
                </a:solidFill>
                <a:latin typeface="Calibri" panose="020F0502020204030204"/>
              </a:rPr>
              <a:t>treatment.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Assist with conducting forest management research along with investigating innovative technology </a:t>
            </a:r>
            <a:r>
              <a:rPr lang="en-US" sz="1600" dirty="0" smtClean="0">
                <a:solidFill>
                  <a:prstClr val="black"/>
                </a:solidFill>
                <a:latin typeface="Calibri" panose="020F0502020204030204"/>
              </a:rPr>
              <a:t>opportunities.</a:t>
            </a:r>
            <a:endParaRPr lang="en-US" sz="1600" dirty="0" smtClean="0">
              <a:solidFill>
                <a:prstClr val="black"/>
              </a:solidFill>
              <a:latin typeface="Calibri" panose="020F0502020204030204"/>
            </a:endParaRPr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  <a:latin typeface="Calibri" panose="020F0502020204030204"/>
              </a:rPr>
              <a:t>Fuel Reduction and Wood Management Program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prstClr val="black"/>
                </a:solidFill>
                <a:latin typeface="Calibri" panose="020F0502020204030204"/>
              </a:rPr>
              <a:t>Clearing of logs, bole wood, and branches left behind to reduce dry fuel source adjacent to power lines and infestation risk to remaining trees by forest </a:t>
            </a:r>
            <a:r>
              <a:rPr lang="en-US" sz="1600" dirty="0" smtClean="0">
                <a:solidFill>
                  <a:prstClr val="black"/>
                </a:solidFill>
                <a:latin typeface="Calibri" panose="020F0502020204030204"/>
              </a:rPr>
              <a:t>insects.</a:t>
            </a:r>
            <a:endParaRPr lang="en-US" sz="1600" dirty="0" smtClean="0">
              <a:solidFill>
                <a:prstClr val="black"/>
              </a:solidFill>
              <a:latin typeface="Calibri" panose="020F0502020204030204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prstClr val="black"/>
                </a:solidFill>
                <a:latin typeface="Calibri" panose="020F0502020204030204"/>
              </a:rPr>
              <a:t>Explore opportunities for biomass </a:t>
            </a:r>
            <a:r>
              <a:rPr lang="en-US" sz="1600" dirty="0" smtClean="0">
                <a:solidFill>
                  <a:prstClr val="black"/>
                </a:solidFill>
                <a:latin typeface="Calibri" panose="020F0502020204030204"/>
              </a:rPr>
              <a:t>utilization.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23" y="2306325"/>
            <a:ext cx="4288777" cy="3464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67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320"/>
            <a:ext cx="9144000" cy="12067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457200" y="296544"/>
            <a:ext cx="8242300" cy="709296"/>
          </a:xfrm>
        </p:spPr>
        <p:txBody>
          <a:bodyPr/>
          <a:lstStyle/>
          <a:p>
            <a:pPr algn="ctr"/>
            <a:r>
              <a:rPr lang="en-US" sz="4400" b="1" cap="all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QUESTIONS</a:t>
            </a:r>
            <a:endParaRPr lang="en-US" sz="4400" b="1" cap="all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pic>
        <p:nvPicPr>
          <p:cNvPr id="1026" name="Picture 2" descr="Image result for question mark images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50422" y="1636300"/>
            <a:ext cx="5811272" cy="3874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528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Lliberty Utilities">
      <a:dk1>
        <a:sysClr val="windowText" lastClr="000000"/>
      </a:dk1>
      <a:lt1>
        <a:sysClr val="window" lastClr="FFFFFF"/>
      </a:lt1>
      <a:dk2>
        <a:srgbClr val="0057A7"/>
      </a:dk2>
      <a:lt2>
        <a:srgbClr val="EEECE1"/>
      </a:lt2>
      <a:accent1>
        <a:srgbClr val="FEDA00"/>
      </a:accent1>
      <a:accent2>
        <a:srgbClr val="0057A7"/>
      </a:accent2>
      <a:accent3>
        <a:srgbClr val="73B84D"/>
      </a:accent3>
      <a:accent4>
        <a:srgbClr val="FDF4C5"/>
      </a:accent4>
      <a:accent5>
        <a:srgbClr val="FFFFFF"/>
      </a:accent5>
      <a:accent6>
        <a:srgbClr val="FFFFFF"/>
      </a:accent6>
      <a:hlink>
        <a:srgbClr val="0057A7"/>
      </a:hlink>
      <a:folHlink>
        <a:srgbClr val="63233D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pe:Receivers xmlns:spe="http://schemas.microsoft.com/sharepoint/events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gion xmlns="0ce7a342-5989-4b4f-9e9c-cb4f2e829b02">Corporate</Region>
    <cwrm_uniqueid xmlns="c8edcb65-c8af-4a0f-9bec-8c92aaf80601" xsi:nil="true"/>
    <TaxCatchAll xmlns="4f5b8b0f-969d-4d86-ad06-33e489396762"/>
  </documentManagement>
</p:properties>
</file>

<file path=customXml/item3.xml><?xml version="1.0" encoding="utf-8"?>
<?mso-contentType ?>
<SharedContentType xmlns="Microsoft.SharePoint.Taxonomy.ContentTypeSync" SourceId="fcde5f29-8f68-432c-a05f-cbf04e1fd69c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LU Document" ma:contentTypeID="0x0101001CFEEE318023404FBFD04131AA320F910091DFAF46AAF1DC498BEF4BEDE17FCF45" ma:contentTypeVersion="26" ma:contentTypeDescription="LU Content Type - LU Document" ma:contentTypeScope="" ma:versionID="35f1d6a04a99b911dd36e9f3c8c85e35">
  <xsd:schema xmlns:xsd="http://www.w3.org/2001/XMLSchema" xmlns:xs="http://www.w3.org/2001/XMLSchema" xmlns:p="http://schemas.microsoft.com/office/2006/metadata/properties" xmlns:ns2="c8edcb65-c8af-4a0f-9bec-8c92aaf80601" xmlns:ns3="4f5b8b0f-969d-4d86-ad06-33e489396762" xmlns:ns4="0ce7a342-5989-4b4f-9e9c-cb4f2e829b02" targetNamespace="http://schemas.microsoft.com/office/2006/metadata/properties" ma:root="true" ma:fieldsID="9d1c3f9f59a51eb9ace16d935778d9c7" ns2:_="" ns3:_="" ns4:_="">
    <xsd:import namespace="c8edcb65-c8af-4a0f-9bec-8c92aaf80601"/>
    <xsd:import namespace="4f5b8b0f-969d-4d86-ad06-33e489396762"/>
    <xsd:import namespace="0ce7a342-5989-4b4f-9e9c-cb4f2e829b02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cwrm_uniqueid" minOccurs="0"/>
                <xsd:element ref="ns3:TaxCatchAll" minOccurs="0"/>
                <xsd:element ref="ns3:TaxCatchAllLabel" minOccurs="0"/>
                <xsd:element ref="ns4:Reg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edcb65-c8af-4a0f-9bec-8c92aaf80601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cwrm_uniqueid" ma:index="11" nillable="true" ma:displayName="cwrm_uniqueid" ma:default="" ma:hidden="true" ma:internalName="cwrm_uniqueid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5b8b0f-969d-4d86-ad06-33e489396762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918d335f-7f84-4522-ba89-b75ed7dba8b3}" ma:internalName="TaxCatchAll" ma:showField="CatchAllData" ma:web="0ce7a342-5989-4b4f-9e9c-cb4f2e829b0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3" nillable="true" ma:displayName="Taxonomy Catch All Column1" ma:hidden="true" ma:list="{918d335f-7f84-4522-ba89-b75ed7dba8b3}" ma:internalName="TaxCatchAllLabel" ma:readOnly="true" ma:showField="CatchAllDataLabel" ma:web="0ce7a342-5989-4b4f-9e9c-cb4f2e829b0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e7a342-5989-4b4f-9e9c-cb4f2e829b02" elementFormDefault="qualified">
    <xsd:import namespace="http://schemas.microsoft.com/office/2006/documentManagement/types"/>
    <xsd:import namespace="http://schemas.microsoft.com/office/infopath/2007/PartnerControls"/>
    <xsd:element name="Region" ma:index="14" nillable="true" ma:displayName="Region" ma:default="Corporate" ma:format="Dropdown" ma:internalName="Region">
      <xsd:simpleType>
        <xsd:restriction base="dms:Choice">
          <xsd:enumeration value="Corporate"/>
          <xsd:enumeration value="West"/>
          <xsd:enumeration value="South"/>
          <xsd:enumeration value="Central"/>
          <xsd:enumeration value="Head Office"/>
          <xsd:enumeration value="East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5C0E198-121D-467C-805E-8D8788743DB4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4132DA78-AA20-446B-B582-C06EA4DA2043}">
  <ds:schemaRefs>
    <ds:schemaRef ds:uri="http://schemas.microsoft.com/office/2006/metadata/properties"/>
    <ds:schemaRef ds:uri="http://schemas.openxmlformats.org/package/2006/metadata/core-properties"/>
    <ds:schemaRef ds:uri="http://purl.org/dc/dcmitype/"/>
    <ds:schemaRef ds:uri="0ce7a342-5989-4b4f-9e9c-cb4f2e829b02"/>
    <ds:schemaRef ds:uri="http://schemas.microsoft.com/office/infopath/2007/PartnerControls"/>
    <ds:schemaRef ds:uri="http://purl.org/dc/terms/"/>
    <ds:schemaRef ds:uri="http://purl.org/dc/elements/1.1/"/>
    <ds:schemaRef ds:uri="http://schemas.microsoft.com/office/2006/documentManagement/types"/>
    <ds:schemaRef ds:uri="4f5b8b0f-969d-4d86-ad06-33e489396762"/>
    <ds:schemaRef ds:uri="c8edcb65-c8af-4a0f-9bec-8c92aaf80601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22F7A4B-FDDD-4835-BC33-319EA030D36E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B6F837E0-8E51-4C3E-858D-4F544F5196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edcb65-c8af-4a0f-9bec-8c92aaf80601"/>
    <ds:schemaRef ds:uri="4f5b8b0f-969d-4d86-ad06-33e489396762"/>
    <ds:schemaRef ds:uri="0ce7a342-5989-4b4f-9e9c-cb4f2e829b0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5.xml><?xml version="1.0" encoding="utf-8"?>
<ds:datastoreItem xmlns:ds="http://schemas.openxmlformats.org/officeDocument/2006/customXml" ds:itemID="{D3FEDFAC-E37E-4715-8383-4F3FEAAAA32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20598</TotalTime>
  <Words>794</Words>
  <Application>Microsoft Office PowerPoint</Application>
  <PresentationFormat>On-screen Show (4:3)</PresentationFormat>
  <Paragraphs>79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Liberty CalPeco</vt:lpstr>
      <vt:lpstr>Liberty CalPeco – 2020 WMP Overview</vt:lpstr>
      <vt:lpstr>Liberty CalPeco Service Territory</vt:lpstr>
      <vt:lpstr>Situational Awareness and Forecasting </vt:lpstr>
      <vt:lpstr>Situational Awareness and Forecasting </vt:lpstr>
      <vt:lpstr>Enhanced Overhead Line &amp; Substation Inspections and Maintenance</vt:lpstr>
      <vt:lpstr>Grid Design &amp; System Hardening</vt:lpstr>
      <vt:lpstr>Grid Operations and PSPS Mitigations</vt:lpstr>
      <vt:lpstr>Vegetation Management Enhancements</vt:lpstr>
      <vt:lpstr>QUESTIONS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Pilot PMR;Liberty Utilities</dc:creator>
  <cp:lastModifiedBy>Dan Marsh</cp:lastModifiedBy>
  <cp:revision>540</cp:revision>
  <cp:lastPrinted>2019-11-18T22:33:43Z</cp:lastPrinted>
  <dcterms:created xsi:type="dcterms:W3CDTF">2012-10-25T00:40:44Z</dcterms:created>
  <dcterms:modified xsi:type="dcterms:W3CDTF">2020-02-14T19:47:07Z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0x0101001CFEEE318023404FBFD04131AA320F910091DFAF46AAF1DC498BEF4BEDE17FCF45</vt:lpwstr>
  </property>
</Properties>
</file>