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9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2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06" r:id="rId5"/>
    <p:sldMasterId id="2147483715" r:id="rId6"/>
    <p:sldMasterId id="2147483729" r:id="rId7"/>
    <p:sldMasterId id="2147483741" r:id="rId8"/>
    <p:sldMasterId id="2147483754" r:id="rId9"/>
    <p:sldMasterId id="2147483773" r:id="rId10"/>
    <p:sldMasterId id="2147483792" r:id="rId11"/>
    <p:sldMasterId id="2147483801" r:id="rId12"/>
    <p:sldMasterId id="2147483814" r:id="rId13"/>
    <p:sldMasterId id="2147483820" r:id="rId14"/>
    <p:sldMasterId id="2147483826" r:id="rId15"/>
    <p:sldMasterId id="2147483832" r:id="rId16"/>
    <p:sldMasterId id="2147483847" r:id="rId17"/>
  </p:sldMasterIdLst>
  <p:notesMasterIdLst>
    <p:notesMasterId r:id="rId101"/>
  </p:notesMasterIdLst>
  <p:handoutMasterIdLst>
    <p:handoutMasterId r:id="rId102"/>
  </p:handoutMasterIdLst>
  <p:sldIdLst>
    <p:sldId id="256" r:id="rId18"/>
    <p:sldId id="291" r:id="rId19"/>
    <p:sldId id="2147471482" r:id="rId20"/>
    <p:sldId id="292" r:id="rId21"/>
    <p:sldId id="315" r:id="rId22"/>
    <p:sldId id="2147471484" r:id="rId23"/>
    <p:sldId id="2147471483" r:id="rId24"/>
    <p:sldId id="2147471485" r:id="rId25"/>
    <p:sldId id="293" r:id="rId26"/>
    <p:sldId id="2147471487" r:id="rId27"/>
    <p:sldId id="2147471489" r:id="rId28"/>
    <p:sldId id="294" r:id="rId29"/>
    <p:sldId id="2147471488" r:id="rId30"/>
    <p:sldId id="2147377308" r:id="rId31"/>
    <p:sldId id="2147377309" r:id="rId32"/>
    <p:sldId id="258" r:id="rId33"/>
    <p:sldId id="2147377310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147471490" r:id="rId44"/>
    <p:sldId id="2088197642" r:id="rId45"/>
    <p:sldId id="327" r:id="rId46"/>
    <p:sldId id="2147471491" r:id="rId47"/>
    <p:sldId id="2147471478" r:id="rId48"/>
    <p:sldId id="2147377292" r:id="rId49"/>
    <p:sldId id="2147471479" r:id="rId50"/>
    <p:sldId id="2147471480" r:id="rId51"/>
    <p:sldId id="2147471481" r:id="rId52"/>
    <p:sldId id="297" r:id="rId53"/>
    <p:sldId id="298" r:id="rId54"/>
    <p:sldId id="299" r:id="rId55"/>
    <p:sldId id="306" r:id="rId56"/>
    <p:sldId id="300" r:id="rId57"/>
    <p:sldId id="2147471492" r:id="rId58"/>
    <p:sldId id="2088197643" r:id="rId59"/>
    <p:sldId id="257" r:id="rId60"/>
    <p:sldId id="2088197603" r:id="rId61"/>
    <p:sldId id="918" r:id="rId62"/>
    <p:sldId id="330" r:id="rId63"/>
    <p:sldId id="2088197491" r:id="rId64"/>
    <p:sldId id="2088197648" r:id="rId65"/>
    <p:sldId id="2088197649" r:id="rId66"/>
    <p:sldId id="2147471493" r:id="rId67"/>
    <p:sldId id="2147377312" r:id="rId68"/>
    <p:sldId id="2147471494" r:id="rId69"/>
    <p:sldId id="2147377313" r:id="rId70"/>
    <p:sldId id="2147377291" r:id="rId71"/>
    <p:sldId id="2147471475" r:id="rId72"/>
    <p:sldId id="2147471477" r:id="rId73"/>
    <p:sldId id="303" r:id="rId74"/>
    <p:sldId id="304" r:id="rId75"/>
    <p:sldId id="305" r:id="rId76"/>
    <p:sldId id="307" r:id="rId77"/>
    <p:sldId id="2147471495" r:id="rId78"/>
    <p:sldId id="2147377301" r:id="rId79"/>
    <p:sldId id="2147377302" r:id="rId80"/>
    <p:sldId id="2147377303" r:id="rId81"/>
    <p:sldId id="2147377304" r:id="rId82"/>
    <p:sldId id="2147377296" r:id="rId83"/>
    <p:sldId id="259" r:id="rId84"/>
    <p:sldId id="2146849051" r:id="rId85"/>
    <p:sldId id="2147377238" r:id="rId86"/>
    <p:sldId id="2147377306" r:id="rId87"/>
    <p:sldId id="2147377307" r:id="rId88"/>
    <p:sldId id="2147377261" r:id="rId89"/>
    <p:sldId id="2147471496" r:id="rId90"/>
    <p:sldId id="2147377311" r:id="rId91"/>
    <p:sldId id="2147471497" r:id="rId92"/>
    <p:sldId id="2088197644" r:id="rId93"/>
    <p:sldId id="2088197663" r:id="rId94"/>
    <p:sldId id="310" r:id="rId95"/>
    <p:sldId id="311" r:id="rId96"/>
    <p:sldId id="312" r:id="rId97"/>
    <p:sldId id="313" r:id="rId98"/>
    <p:sldId id="345" r:id="rId99"/>
    <p:sldId id="289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AY ONE - Thurs 4/27" id="{1BFB368F-8ADA-42FD-8290-57332B3180B4}">
          <p14:sldIdLst>
            <p14:sldId id="256"/>
            <p14:sldId id="291"/>
            <p14:sldId id="2147471482"/>
            <p14:sldId id="292"/>
            <p14:sldId id="315"/>
            <p14:sldId id="2147471484"/>
            <p14:sldId id="2147471483"/>
            <p14:sldId id="2147471485"/>
            <p14:sldId id="293"/>
            <p14:sldId id="2147471487"/>
            <p14:sldId id="2147471489"/>
          </p14:sldIdLst>
        </p14:section>
        <p14:section name="Day 1 VM Panel" id="{5B6C7F3B-40F8-4C3E-A943-CD21BA618B97}">
          <p14:sldIdLst>
            <p14:sldId id="294"/>
            <p14:sldId id="2147471488"/>
            <p14:sldId id="2147377308"/>
            <p14:sldId id="2147377309"/>
            <p14:sldId id="258"/>
            <p14:sldId id="2147377310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147471490"/>
            <p14:sldId id="2088197642"/>
            <p14:sldId id="327"/>
            <p14:sldId id="2147471491"/>
            <p14:sldId id="2147471478"/>
            <p14:sldId id="2147377292"/>
            <p14:sldId id="2147471479"/>
            <p14:sldId id="2147471480"/>
            <p14:sldId id="2147471481"/>
            <p14:sldId id="297"/>
            <p14:sldId id="298"/>
            <p14:sldId id="299"/>
          </p14:sldIdLst>
        </p14:section>
        <p14:section name="Day 1 Lunch" id="{50BA4912-7EC9-4B67-970D-B8F515631C50}">
          <p14:sldIdLst>
            <p14:sldId id="306"/>
          </p14:sldIdLst>
        </p14:section>
        <p14:section name="Day 1 Grid Ops Panel" id="{91914D06-18A2-46CE-842F-11D556EBDDD6}">
          <p14:sldIdLst>
            <p14:sldId id="300"/>
            <p14:sldId id="2147471492"/>
            <p14:sldId id="2088197643"/>
            <p14:sldId id="257"/>
            <p14:sldId id="2088197603"/>
            <p14:sldId id="918"/>
            <p14:sldId id="330"/>
            <p14:sldId id="2088197491"/>
            <p14:sldId id="2088197648"/>
            <p14:sldId id="2088197649"/>
            <p14:sldId id="2147471493"/>
            <p14:sldId id="2147377312"/>
            <p14:sldId id="2147471494"/>
            <p14:sldId id="2147377313"/>
            <p14:sldId id="2147377291"/>
            <p14:sldId id="2147471475"/>
            <p14:sldId id="2147471477"/>
            <p14:sldId id="303"/>
            <p14:sldId id="304"/>
            <p14:sldId id="305"/>
          </p14:sldIdLst>
        </p14:section>
        <p14:section name="Day 1 Emerg. Prep Panel" id="{A8460899-2189-409C-B95A-6CC1D56AFB95}">
          <p14:sldIdLst>
            <p14:sldId id="307"/>
            <p14:sldId id="2147471495"/>
            <p14:sldId id="2147377301"/>
            <p14:sldId id="2147377302"/>
            <p14:sldId id="2147377303"/>
            <p14:sldId id="2147377304"/>
            <p14:sldId id="2147377296"/>
            <p14:sldId id="259"/>
            <p14:sldId id="2146849051"/>
            <p14:sldId id="2147377238"/>
            <p14:sldId id="2147377306"/>
            <p14:sldId id="2147377307"/>
            <p14:sldId id="2147377261"/>
            <p14:sldId id="2147471496"/>
            <p14:sldId id="2147377311"/>
            <p14:sldId id="2147471497"/>
            <p14:sldId id="2088197644"/>
            <p14:sldId id="2088197663"/>
            <p14:sldId id="310"/>
            <p14:sldId id="311"/>
            <p14:sldId id="312"/>
          </p14:sldIdLst>
        </p14:section>
        <p14:section name="Day 1 Wrap Up" id="{D32E5DAD-331F-4202-A4F8-C3FD5D5CF8E5}">
          <p14:sldIdLst>
            <p14:sldId id="313"/>
            <p14:sldId id="345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B49A23-2CE1-29B0-D33F-D071048E63D9}" name="Morgans, Lucy@EnergySafety" initials="ML" userId="S::lucy.morgans@energysafety.ca.gov::9c7dc71c-abbc-44a0-96ad-4ae8b98326ab" providerId="AD"/>
  <p188:author id="{E800D451-40F7-F463-92A8-D8A701314093}" name="Dunlap, Nicole@EnergySafety" initials="DN" userId="S::Nicole.Dunlap@EnergySafety.ca.gov::02648d0b-f96b-4c1a-9d85-7a960147a745" providerId="AD"/>
  <p188:author id="{7950FE6B-0295-8D47-373B-6CD6EC3C781E}" name="Hovorka, Sarah@EnergySafety" initials="HS" userId="S::sarah.hovorka@energysafety.ca.gov::e0c66b1b-15d7-4c3d-b43f-a7a4ae94bd05" providerId="AD"/>
  <p188:author id="{9B9C0ECB-FE64-9915-CA8A-E1DA6C94CB43}" name="Rose, Suzie@EnergySafety" initials="RS" userId="S::Suzie.Rose@energysafety.ca.gov::1bd65021-6012-4e03-99af-c240b9113aad" providerId="AD"/>
  <p188:author id="{100EFCD2-5123-969B-BBE7-061DBDBB1B8C}" name="Rose, Suzie@EnergySafety" initials="RS" userId="S::suzie.rose@energysafety.ca.gov::1bd65021-6012-4e03-99af-c240b9113aad" providerId="AD"/>
  <p188:author id="{B3F5E5FA-4D59-5A0F-EF9D-836455FC0D5F}" name="Hovorka, Sarah@EnergySafety" initials="HS" userId="S::Sarah.Hovorka@EnergySafety.ca.gov::e0c66b1b-15d7-4c3d-b43f-a7a4ae94bd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DFD6"/>
    <a:srgbClr val="045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A1A93-F71B-4F89-84B4-4D80719FAFA9}" v="1" dt="2023-05-03T21:04:44.6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3.xml"/><Relationship Id="rId107" Type="http://schemas.microsoft.com/office/2015/10/relationships/revisionInfo" Target="revisionInfo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10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59" Type="http://schemas.openxmlformats.org/officeDocument/2006/relationships/slide" Target="slides/slide42.xml"/><Relationship Id="rId103" Type="http://schemas.openxmlformats.org/officeDocument/2006/relationships/presProps" Target="presProps.xml"/><Relationship Id="rId108" Type="http://schemas.microsoft.com/office/2018/10/relationships/authors" Target="author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slide" Target="slides/slide82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customXml" Target="../customXml/item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slide" Target="slides/slide83.xml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3" Type="http://schemas.openxmlformats.org/officeDocument/2006/relationships/customXml" Target="../customXml/item3.xml"/><Relationship Id="rId25" Type="http://schemas.openxmlformats.org/officeDocument/2006/relationships/slide" Target="slides/slide8.xml"/><Relationship Id="rId46" Type="http://schemas.openxmlformats.org/officeDocument/2006/relationships/slide" Target="slides/slide29.xml"/><Relationship Id="rId67" Type="http://schemas.openxmlformats.org/officeDocument/2006/relationships/slide" Target="slides/slide5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/>
            </a:solidFill>
            <a:ln w="9525">
              <a:solidFill>
                <a:srgbClr val="B1B3B3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6269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90-49B5-A2AD-BA1E242B144D}"/>
              </c:ext>
            </c:extLst>
          </c:dPt>
          <c:dLbls>
            <c:dLbl>
              <c:idx val="0"/>
              <c:layout>
                <c:manualLayout>
                  <c:x val="-7.0384093506794436E-3"/>
                  <c:y val="-0.23225536669456001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~2.9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36258391392597"/>
                      <c:h val="0.1207298504569542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DD90-49B5-A2AD-BA1E242B144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90-49B5-A2AD-BA1E242B14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Under-
ground</c:v>
                </c:pt>
                <c:pt idx="1">
                  <c:v>Covered
Conductor</c:v>
                </c:pt>
              </c:strCache>
            </c:strRef>
          </c:cat>
          <c:val>
            <c:numRef>
              <c:f>Sheet1!$B$2:$B$3</c:f>
              <c:numCache>
                <c:formatCode>#,##0.0_);\(#,##0.0\);\–_);"–"_)</c:formatCode>
                <c:ptCount val="2"/>
                <c:pt idx="0">
                  <c:v>2.9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90-49B5-A2AD-BA1E242B1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solidFill>
                <a:schemeClr val="accent3"/>
              </a:solidFill>
              <a:prstDash val="dash"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Under-
ground</c:v>
                </c:pt>
                <c:pt idx="1">
                  <c:v>Covered
Conductor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 formatCode="#,##0.0_);\(#,##0.0\);\–_);&quot;–&quot;_)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90-49B5-A2AD-BA1E242B1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250067632"/>
        <c:axId val="125006929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~4.5+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9550490950776"/>
                      <c:h val="0.1204879068688641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DD90-49B5-A2AD-BA1E242B144D}"/>
                </c:ext>
              </c:extLst>
            </c:dLbl>
            <c:dLbl>
              <c:idx val="1"/>
              <c:layout>
                <c:manualLayout>
                  <c:x val="-0.11530737061157739"/>
                  <c:y val="-7.851069433523379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~0.7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D90-49B5-A2AD-BA1E242B14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Under-
ground</c:v>
                </c:pt>
                <c:pt idx="1">
                  <c:v>Covered
Conductor</c:v>
                </c:pt>
              </c:strCache>
            </c:strRef>
          </c:cat>
          <c:val>
            <c:numRef>
              <c:f>Sheet1!$D$2:$D$3</c:f>
              <c:numCache>
                <c:formatCode>#,##0.0_);\(#,##0.0\);\–_);"–"_)</c:formatCode>
                <c:ptCount val="2"/>
                <c:pt idx="0">
                  <c:v>4.5</c:v>
                </c:pt>
                <c:pt idx="1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90-49B5-A2AD-BA1E242B1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067632"/>
        <c:axId val="1250069296"/>
      </c:lineChart>
      <c:catAx>
        <c:axId val="125006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250069296"/>
        <c:crosses val="autoZero"/>
        <c:auto val="1"/>
        <c:lblAlgn val="ctr"/>
        <c:lblOffset val="100"/>
        <c:noMultiLvlLbl val="0"/>
      </c:catAx>
      <c:valAx>
        <c:axId val="1250069296"/>
        <c:scaling>
          <c:orientation val="minMax"/>
          <c:min val="0"/>
        </c:scaling>
        <c:delete val="1"/>
        <c:axPos val="l"/>
        <c:numFmt formatCode="#,##0.0_);\(#,##0.0\);\–_);&quot;–&quot;_)" sourceLinked="1"/>
        <c:majorTickMark val="out"/>
        <c:minorTickMark val="none"/>
        <c:tickLblPos val="nextTo"/>
        <c:crossAx val="125006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rot="0"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Training</a:t>
            </a:r>
            <a:r>
              <a:rPr lang="en-US" baseline="0"/>
              <a:t> Statistics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Sheet1!$A$12:$A$15</c:f>
              <c:strCache>
                <c:ptCount val="4"/>
                <c:pt idx="0">
                  <c:v>IS 100</c:v>
                </c:pt>
                <c:pt idx="1">
                  <c:v>IS 200</c:v>
                </c:pt>
                <c:pt idx="2">
                  <c:v>IS 700</c:v>
                </c:pt>
                <c:pt idx="3">
                  <c:v>SEMS </c:v>
                </c:pt>
              </c:strCache>
            </c:strRef>
          </c:cat>
          <c:val>
            <c:numRef>
              <c:f>Sheet1!$B$12:$B$15</c:f>
              <c:numCache>
                <c:formatCode>General</c:formatCode>
                <c:ptCount val="4"/>
                <c:pt idx="0">
                  <c:v>478</c:v>
                </c:pt>
                <c:pt idx="1">
                  <c:v>472</c:v>
                </c:pt>
                <c:pt idx="2">
                  <c:v>424</c:v>
                </c:pt>
                <c:pt idx="3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3-4CEB-8951-472D6BF6BF7C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Sheet1!$A$12:$A$15</c:f>
              <c:strCache>
                <c:ptCount val="4"/>
                <c:pt idx="0">
                  <c:v>IS 100</c:v>
                </c:pt>
                <c:pt idx="1">
                  <c:v>IS 200</c:v>
                </c:pt>
                <c:pt idx="2">
                  <c:v>IS 700</c:v>
                </c:pt>
                <c:pt idx="3">
                  <c:v>SEMS </c:v>
                </c:pt>
              </c:strCache>
            </c:strRef>
          </c:cat>
          <c:val>
            <c:numRef>
              <c:f>Sheet1!$C$12:$C$15</c:f>
              <c:numCache>
                <c:formatCode>0%</c:formatCode>
                <c:ptCount val="4"/>
                <c:pt idx="0">
                  <c:v>0.75394321766561512</c:v>
                </c:pt>
                <c:pt idx="1">
                  <c:v>0.74447949526813884</c:v>
                </c:pt>
                <c:pt idx="2">
                  <c:v>0.66876971608832803</c:v>
                </c:pt>
                <c:pt idx="3">
                  <c:v>0.52681388012618302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3-4CEB-8951-472D6BF6BF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0440256"/>
        <c:axId val="790441568"/>
      </c:barChart>
      <c:catAx>
        <c:axId val="7904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441568"/>
        <c:crosses val="autoZero"/>
        <c:auto val="1"/>
        <c:lblAlgn val="ctr"/>
        <c:lblOffset val="100"/>
        <c:noMultiLvlLbl val="0"/>
      </c:catAx>
      <c:valAx>
        <c:axId val="79044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44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svg"/><Relationship Id="rId1" Type="http://schemas.openxmlformats.org/officeDocument/2006/relationships/image" Target="../media/image123.png"/><Relationship Id="rId4" Type="http://schemas.openxmlformats.org/officeDocument/2006/relationships/image" Target="../media/image12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svg"/><Relationship Id="rId1" Type="http://schemas.openxmlformats.org/officeDocument/2006/relationships/image" Target="../media/image127.png"/><Relationship Id="rId4" Type="http://schemas.openxmlformats.org/officeDocument/2006/relationships/image" Target="../media/image1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svg"/><Relationship Id="rId1" Type="http://schemas.openxmlformats.org/officeDocument/2006/relationships/image" Target="../media/image123.png"/><Relationship Id="rId4" Type="http://schemas.openxmlformats.org/officeDocument/2006/relationships/image" Target="../media/image12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svg"/><Relationship Id="rId1" Type="http://schemas.openxmlformats.org/officeDocument/2006/relationships/image" Target="../media/image127.png"/><Relationship Id="rId4" Type="http://schemas.openxmlformats.org/officeDocument/2006/relationships/image" Target="../media/image1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3E4EF1-B9BB-4B7E-ABD5-33D847679A0E}" type="doc">
      <dgm:prSet loTypeId="urn:microsoft.com/office/officeart/2005/8/layout/vList4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7CFB9AA-FAC2-4C41-85CB-A783CE0053D8}">
      <dgm:prSet phldrT="[Text]" custT="1"/>
      <dgm:spPr/>
      <dgm:t>
        <a:bodyPr/>
        <a:lstStyle/>
        <a:p>
          <a:r>
            <a:rPr lang="en-US" sz="2000" b="1">
              <a:latin typeface="+mj-lt"/>
              <a:cs typeface="Calibri Light"/>
            </a:rPr>
            <a:t>PSPS Support Services</a:t>
          </a:r>
        </a:p>
      </dgm:t>
    </dgm:pt>
    <dgm:pt modelId="{22DB2310-0E1F-46D9-80B0-7108E89E1A78}" type="parTrans" cxnId="{4C49654D-0C96-4F89-8A4C-1228F3B9563C}">
      <dgm:prSet/>
      <dgm:spPr/>
      <dgm:t>
        <a:bodyPr/>
        <a:lstStyle/>
        <a:p>
          <a:endParaRPr lang="en-US"/>
        </a:p>
      </dgm:t>
    </dgm:pt>
    <dgm:pt modelId="{7B536005-A8A7-461E-AF0E-3611DCE61E26}" type="sibTrans" cxnId="{4C49654D-0C96-4F89-8A4C-1228F3B9563C}">
      <dgm:prSet/>
      <dgm:spPr/>
      <dgm:t>
        <a:bodyPr/>
        <a:lstStyle/>
        <a:p>
          <a:endParaRPr lang="en-US"/>
        </a:p>
      </dgm:t>
    </dgm:pt>
    <dgm:pt modelId="{99512394-5441-47CB-A3A6-18978A4AEB20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Community Resource Centers</a:t>
          </a:r>
          <a:endParaRPr lang="en-US" sz="1600">
            <a:latin typeface="+mj-lt"/>
            <a:cs typeface="Calibri Light" panose="020F0302020204030204" pitchFamily="34" charset="0"/>
          </a:endParaRPr>
        </a:p>
      </dgm:t>
    </dgm:pt>
    <dgm:pt modelId="{6555E8D0-1C3F-4A23-A156-C13E4C75804B}" type="parTrans" cxnId="{628E6877-F815-46DD-8B3C-F1CC5AF3C588}">
      <dgm:prSet/>
      <dgm:spPr/>
      <dgm:t>
        <a:bodyPr/>
        <a:lstStyle/>
        <a:p>
          <a:endParaRPr lang="en-US"/>
        </a:p>
      </dgm:t>
    </dgm:pt>
    <dgm:pt modelId="{2BC1BC6A-F197-4794-A685-DE20C80790D2}" type="sibTrans" cxnId="{628E6877-F815-46DD-8B3C-F1CC5AF3C588}">
      <dgm:prSet/>
      <dgm:spPr/>
      <dgm:t>
        <a:bodyPr/>
        <a:lstStyle/>
        <a:p>
          <a:endParaRPr lang="en-US"/>
        </a:p>
      </dgm:t>
    </dgm:pt>
    <dgm:pt modelId="{A699E4C1-7CB2-44F5-8E51-106672B22807}">
      <dgm:prSet phldrT="[Text]" custT="1"/>
      <dgm:spPr/>
      <dgm:t>
        <a:bodyPr/>
        <a:lstStyle/>
        <a:p>
          <a:r>
            <a:rPr lang="en-US" sz="2000" b="1">
              <a:latin typeface="+mj-lt"/>
              <a:cs typeface="Calibri Light"/>
            </a:rPr>
            <a:t>Accessibility</a:t>
          </a:r>
        </a:p>
      </dgm:t>
    </dgm:pt>
    <dgm:pt modelId="{15DE03A8-D4F7-4AD2-B550-66E0721E8881}" type="parTrans" cxnId="{F559237F-2A99-46CE-B399-CB801F954CB0}">
      <dgm:prSet/>
      <dgm:spPr/>
      <dgm:t>
        <a:bodyPr/>
        <a:lstStyle/>
        <a:p>
          <a:endParaRPr lang="en-US"/>
        </a:p>
      </dgm:t>
    </dgm:pt>
    <dgm:pt modelId="{5592E4ED-B13D-49E9-A9F5-39EA8EF1E76D}" type="sibTrans" cxnId="{F559237F-2A99-46CE-B399-CB801F954CB0}">
      <dgm:prSet/>
      <dgm:spPr/>
      <dgm:t>
        <a:bodyPr/>
        <a:lstStyle/>
        <a:p>
          <a:endParaRPr lang="en-US"/>
        </a:p>
      </dgm:t>
    </dgm:pt>
    <dgm:pt modelId="{F8645F99-FBBA-4F7C-B98F-FAE7579523E4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Digital Accessibility </a:t>
          </a:r>
        </a:p>
      </dgm:t>
    </dgm:pt>
    <dgm:pt modelId="{A9A46983-11D0-40C6-BC34-EADF02F9D9EF}" type="parTrans" cxnId="{D5D99CF5-344F-4DC0-B635-109D500F0EF7}">
      <dgm:prSet/>
      <dgm:spPr/>
      <dgm:t>
        <a:bodyPr/>
        <a:lstStyle/>
        <a:p>
          <a:endParaRPr lang="en-US"/>
        </a:p>
      </dgm:t>
    </dgm:pt>
    <dgm:pt modelId="{EB4293F9-BF1B-4840-9995-1096F5748572}" type="sibTrans" cxnId="{D5D99CF5-344F-4DC0-B635-109D500F0EF7}">
      <dgm:prSet/>
      <dgm:spPr/>
      <dgm:t>
        <a:bodyPr/>
        <a:lstStyle/>
        <a:p>
          <a:endParaRPr lang="en-US"/>
        </a:p>
      </dgm:t>
    </dgm:pt>
    <dgm:pt modelId="{9937621E-F045-49EE-B21E-4ED1DAA661F3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Accessible Hazard Alert System (AHAS)</a:t>
          </a:r>
        </a:p>
      </dgm:t>
    </dgm:pt>
    <dgm:pt modelId="{CFDC596E-8408-473B-BDD7-E3591237C47B}" type="parTrans" cxnId="{13BBE62A-0C81-465E-A652-93574031F065}">
      <dgm:prSet/>
      <dgm:spPr/>
      <dgm:t>
        <a:bodyPr/>
        <a:lstStyle/>
        <a:p>
          <a:endParaRPr lang="en-US"/>
        </a:p>
      </dgm:t>
    </dgm:pt>
    <dgm:pt modelId="{731EBFE4-959A-4E7A-8DEE-D8A4F338F8F9}" type="sibTrans" cxnId="{13BBE62A-0C81-465E-A652-93574031F065}">
      <dgm:prSet/>
      <dgm:spPr/>
      <dgm:t>
        <a:bodyPr/>
        <a:lstStyle/>
        <a:p>
          <a:endParaRPr lang="en-US"/>
        </a:p>
      </dgm:t>
    </dgm:pt>
    <dgm:pt modelId="{2C8FDBED-92EA-40F5-B0C6-CFF075792C7C}">
      <dgm:prSet phldr="0" custT="1"/>
      <dgm:spPr/>
      <dgm:t>
        <a:bodyPr/>
        <a:lstStyle/>
        <a:p>
          <a:pPr rtl="0"/>
          <a:r>
            <a:rPr lang="en-US" sz="1600" b="0">
              <a:latin typeface="+mj-lt"/>
              <a:cs typeface="Calibri Light"/>
            </a:rPr>
            <a:t>Centralized Resource Hub </a:t>
          </a:r>
        </a:p>
      </dgm:t>
    </dgm:pt>
    <dgm:pt modelId="{7E8C51AD-2135-4889-8997-1FC192CF32CB}" type="parTrans" cxnId="{855B568B-720E-4A49-A851-C0E5DDF56B83}">
      <dgm:prSet/>
      <dgm:spPr/>
      <dgm:t>
        <a:bodyPr/>
        <a:lstStyle/>
        <a:p>
          <a:endParaRPr lang="en-US"/>
        </a:p>
      </dgm:t>
    </dgm:pt>
    <dgm:pt modelId="{B0309497-AC8C-4417-B2C6-7CCA3CB5B94F}" type="sibTrans" cxnId="{855B568B-720E-4A49-A851-C0E5DDF56B83}">
      <dgm:prSet/>
      <dgm:spPr/>
      <dgm:t>
        <a:bodyPr/>
        <a:lstStyle/>
        <a:p>
          <a:endParaRPr lang="en-US"/>
        </a:p>
      </dgm:t>
    </dgm:pt>
    <dgm:pt modelId="{0C866439-FC1B-4398-9FBD-D1A118C427FE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 panose="020F0302020204030204" pitchFamily="34" charset="0"/>
            </a:rPr>
            <a:t>Pantry and Warm Food Options</a:t>
          </a:r>
        </a:p>
      </dgm:t>
    </dgm:pt>
    <dgm:pt modelId="{D640E360-3B0E-4566-9699-9D4BF63D6353}" type="parTrans" cxnId="{C697B185-497A-47B6-8C2C-C18F565EFB61}">
      <dgm:prSet/>
      <dgm:spPr/>
      <dgm:t>
        <a:bodyPr/>
        <a:lstStyle/>
        <a:p>
          <a:endParaRPr lang="en-US"/>
        </a:p>
      </dgm:t>
    </dgm:pt>
    <dgm:pt modelId="{DFC9B02E-7202-4229-B09D-138C7AF6D566}" type="sibTrans" cxnId="{C697B185-497A-47B6-8C2C-C18F565EFB61}">
      <dgm:prSet/>
      <dgm:spPr/>
      <dgm:t>
        <a:bodyPr/>
        <a:lstStyle/>
        <a:p>
          <a:endParaRPr lang="en-US"/>
        </a:p>
      </dgm:t>
    </dgm:pt>
    <dgm:pt modelId="{098609BA-8CAD-46E0-BE22-59EF544DA0A3}">
      <dgm:prSet phldr="0" custT="1"/>
      <dgm:spPr/>
      <dgm:t>
        <a:bodyPr/>
        <a:lstStyle/>
        <a:p>
          <a:pPr rtl="0"/>
          <a:r>
            <a:rPr lang="en-US" sz="1600" b="0">
              <a:latin typeface="+mj-lt"/>
              <a:cs typeface="Calibri Light"/>
            </a:rPr>
            <a:t>Transportation and Hotel Stays</a:t>
          </a:r>
        </a:p>
      </dgm:t>
    </dgm:pt>
    <dgm:pt modelId="{DABD99DE-D102-4BBC-A48D-947099B275DB}" type="parTrans" cxnId="{FA0A82F6-DECB-478C-8281-D612BD7C963C}">
      <dgm:prSet/>
      <dgm:spPr/>
      <dgm:t>
        <a:bodyPr/>
        <a:lstStyle/>
        <a:p>
          <a:endParaRPr lang="en-US"/>
        </a:p>
      </dgm:t>
    </dgm:pt>
    <dgm:pt modelId="{10395D1D-D6B6-4A8E-87DE-B3E81BB7AB38}" type="sibTrans" cxnId="{FA0A82F6-DECB-478C-8281-D612BD7C963C}">
      <dgm:prSet/>
      <dgm:spPr/>
      <dgm:t>
        <a:bodyPr/>
        <a:lstStyle/>
        <a:p>
          <a:endParaRPr lang="en-US"/>
        </a:p>
      </dgm:t>
    </dgm:pt>
    <dgm:pt modelId="{1508EE19-58EE-4A63-97BB-D5CEB0464244}">
      <dgm:prSet phldr="0" custT="1"/>
      <dgm:spPr/>
      <dgm:t>
        <a:bodyPr/>
        <a:lstStyle/>
        <a:p>
          <a:pPr rtl="0"/>
          <a:r>
            <a:rPr lang="en-US" sz="1600" b="0">
              <a:latin typeface="+mj-lt"/>
              <a:cs typeface="Calibri Light"/>
            </a:rPr>
            <a:t>Wellness Checks</a:t>
          </a:r>
        </a:p>
      </dgm:t>
    </dgm:pt>
    <dgm:pt modelId="{B8CF9AD8-72B6-45A0-B2A0-86E991B13F3D}" type="parTrans" cxnId="{A0E48793-6BFD-4D75-9388-6D580A10B5AB}">
      <dgm:prSet/>
      <dgm:spPr/>
      <dgm:t>
        <a:bodyPr/>
        <a:lstStyle/>
        <a:p>
          <a:endParaRPr lang="en-US"/>
        </a:p>
      </dgm:t>
    </dgm:pt>
    <dgm:pt modelId="{F59FE310-1166-44C2-9CC4-EFB75282DFC9}" type="sibTrans" cxnId="{A0E48793-6BFD-4D75-9388-6D580A10B5AB}">
      <dgm:prSet/>
      <dgm:spPr/>
      <dgm:t>
        <a:bodyPr/>
        <a:lstStyle/>
        <a:p>
          <a:endParaRPr lang="en-US"/>
        </a:p>
      </dgm:t>
    </dgm:pt>
    <dgm:pt modelId="{9F81A0A6-9FED-4877-8B17-07F9921C73A9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Video Remote Interpreting (VRI) for Customer-Facing Representatives</a:t>
          </a:r>
        </a:p>
      </dgm:t>
    </dgm:pt>
    <dgm:pt modelId="{4789789C-E55C-420E-BB9A-B0E58E189A14}" type="parTrans" cxnId="{4F294F87-8A3C-4AA9-B90A-372902962A56}">
      <dgm:prSet/>
      <dgm:spPr/>
      <dgm:t>
        <a:bodyPr/>
        <a:lstStyle/>
        <a:p>
          <a:endParaRPr lang="en-US"/>
        </a:p>
      </dgm:t>
    </dgm:pt>
    <dgm:pt modelId="{5792C63B-9B2B-4B69-A15B-B6C62E6E6527}" type="sibTrans" cxnId="{4F294F87-8A3C-4AA9-B90A-372902962A56}">
      <dgm:prSet/>
      <dgm:spPr/>
      <dgm:t>
        <a:bodyPr/>
        <a:lstStyle/>
        <a:p>
          <a:endParaRPr lang="en-US"/>
        </a:p>
      </dgm:t>
    </dgm:pt>
    <dgm:pt modelId="{153CF078-3F89-4DA3-A62C-D4814634A3A2}" type="pres">
      <dgm:prSet presAssocID="{233E4EF1-B9BB-4B7E-ABD5-33D847679A0E}" presName="linear" presStyleCnt="0">
        <dgm:presLayoutVars>
          <dgm:dir/>
          <dgm:resizeHandles val="exact"/>
        </dgm:presLayoutVars>
      </dgm:prSet>
      <dgm:spPr/>
    </dgm:pt>
    <dgm:pt modelId="{CD0F3E01-FC49-4A56-AEBE-1882C8178735}" type="pres">
      <dgm:prSet presAssocID="{77CFB9AA-FAC2-4C41-85CB-A783CE0053D8}" presName="comp" presStyleCnt="0"/>
      <dgm:spPr/>
    </dgm:pt>
    <dgm:pt modelId="{CB85E4C2-435A-4EE1-9EC5-52ECBC129F65}" type="pres">
      <dgm:prSet presAssocID="{77CFB9AA-FAC2-4C41-85CB-A783CE0053D8}" presName="box" presStyleLbl="node1" presStyleIdx="0" presStyleCnt="2"/>
      <dgm:spPr/>
    </dgm:pt>
    <dgm:pt modelId="{21DAF39B-D1C7-46B1-B2E7-0055FE46A33B}" type="pres">
      <dgm:prSet presAssocID="{77CFB9AA-FAC2-4C41-85CB-A783CE0053D8}" presName="img" presStyleLbl="fgImgPlace1" presStyleIdx="0" presStyleCnt="2" custScaleY="6468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Social network with solid fill"/>
        </a:ext>
      </dgm:extLst>
    </dgm:pt>
    <dgm:pt modelId="{49FD10F4-25B2-4D93-8C64-1F4B5E92DB44}" type="pres">
      <dgm:prSet presAssocID="{77CFB9AA-FAC2-4C41-85CB-A783CE0053D8}" presName="text" presStyleLbl="node1" presStyleIdx="0" presStyleCnt="2">
        <dgm:presLayoutVars>
          <dgm:bulletEnabled val="1"/>
        </dgm:presLayoutVars>
      </dgm:prSet>
      <dgm:spPr/>
    </dgm:pt>
    <dgm:pt modelId="{7BE16A79-ABE8-41EA-9C19-7E5789E2D1DD}" type="pres">
      <dgm:prSet presAssocID="{7B536005-A8A7-461E-AF0E-3611DCE61E26}" presName="spacer" presStyleCnt="0"/>
      <dgm:spPr/>
    </dgm:pt>
    <dgm:pt modelId="{B0C15C8B-5FF2-4D25-950D-F91EF6B553FD}" type="pres">
      <dgm:prSet presAssocID="{A699E4C1-7CB2-44F5-8E51-106672B22807}" presName="comp" presStyleCnt="0"/>
      <dgm:spPr/>
    </dgm:pt>
    <dgm:pt modelId="{0699D1B9-5575-4262-B41B-51DEF753DCB3}" type="pres">
      <dgm:prSet presAssocID="{A699E4C1-7CB2-44F5-8E51-106672B22807}" presName="box" presStyleLbl="node1" presStyleIdx="1" presStyleCnt="2"/>
      <dgm:spPr/>
    </dgm:pt>
    <dgm:pt modelId="{02278BA9-D265-402C-A103-97CA54D078E4}" type="pres">
      <dgm:prSet presAssocID="{A699E4C1-7CB2-44F5-8E51-106672B22807}" presName="img" presStyleLbl="fgImgPlace1" presStyleIdx="1" presStyleCnt="2" custScaleY="6617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000" b="-1000"/>
          </a:stretch>
        </a:blipFill>
      </dgm:spPr>
      <dgm:extLst>
        <a:ext uri="{E40237B7-FDA0-4F09-8148-C483321AD2D9}">
          <dgm14:cNvPr xmlns:dgm14="http://schemas.microsoft.com/office/drawing/2010/diagram" id="0" name="" descr="Universal access with solid fill"/>
        </a:ext>
      </dgm:extLst>
    </dgm:pt>
    <dgm:pt modelId="{A8F4EFE3-DE0B-4EE6-8EA4-B23C96A9CD29}" type="pres">
      <dgm:prSet presAssocID="{A699E4C1-7CB2-44F5-8E51-106672B22807}" presName="text" presStyleLbl="node1" presStyleIdx="1" presStyleCnt="2">
        <dgm:presLayoutVars>
          <dgm:bulletEnabled val="1"/>
        </dgm:presLayoutVars>
      </dgm:prSet>
      <dgm:spPr/>
    </dgm:pt>
  </dgm:ptLst>
  <dgm:cxnLst>
    <dgm:cxn modelId="{455F7207-04E6-4006-BB2F-2DE424812E01}" type="presOf" srcId="{2C8FDBED-92EA-40F5-B0C6-CFF075792C7C}" destId="{CB85E4C2-435A-4EE1-9EC5-52ECBC129F65}" srcOrd="0" destOrd="3" presId="urn:microsoft.com/office/officeart/2005/8/layout/vList4"/>
    <dgm:cxn modelId="{80255E15-77BC-4903-B859-C73F1899B58B}" type="presOf" srcId="{F8645F99-FBBA-4F7C-B98F-FAE7579523E4}" destId="{A8F4EFE3-DE0B-4EE6-8EA4-B23C96A9CD29}" srcOrd="1" destOrd="1" presId="urn:microsoft.com/office/officeart/2005/8/layout/vList4"/>
    <dgm:cxn modelId="{1E50C116-0B20-4CE7-933B-6FC68BCB4BA2}" type="presOf" srcId="{77CFB9AA-FAC2-4C41-85CB-A783CE0053D8}" destId="{49FD10F4-25B2-4D93-8C64-1F4B5E92DB44}" srcOrd="1" destOrd="0" presId="urn:microsoft.com/office/officeart/2005/8/layout/vList4"/>
    <dgm:cxn modelId="{C9ED3B17-5EBF-445D-9111-340C8EA2F076}" type="presOf" srcId="{99512394-5441-47CB-A3A6-18978A4AEB20}" destId="{CB85E4C2-435A-4EE1-9EC5-52ECBC129F65}" srcOrd="0" destOrd="1" presId="urn:microsoft.com/office/officeart/2005/8/layout/vList4"/>
    <dgm:cxn modelId="{3118EE1F-4389-45E3-8A83-B484ADCDA21E}" type="presOf" srcId="{A699E4C1-7CB2-44F5-8E51-106672B22807}" destId="{A8F4EFE3-DE0B-4EE6-8EA4-B23C96A9CD29}" srcOrd="1" destOrd="0" presId="urn:microsoft.com/office/officeart/2005/8/layout/vList4"/>
    <dgm:cxn modelId="{13BBE62A-0C81-465E-A652-93574031F065}" srcId="{A699E4C1-7CB2-44F5-8E51-106672B22807}" destId="{9937621E-F045-49EE-B21E-4ED1DAA661F3}" srcOrd="2" destOrd="0" parTransId="{CFDC596E-8408-473B-BDD7-E3591237C47B}" sibTransId="{731EBFE4-959A-4E7A-8DEE-D8A4F338F8F9}"/>
    <dgm:cxn modelId="{8804FE36-4AC9-4A1E-8E8F-E71D6242BE7E}" type="presOf" srcId="{098609BA-8CAD-46E0-BE22-59EF544DA0A3}" destId="{49FD10F4-25B2-4D93-8C64-1F4B5E92DB44}" srcOrd="1" destOrd="4" presId="urn:microsoft.com/office/officeart/2005/8/layout/vList4"/>
    <dgm:cxn modelId="{080A043F-04C8-41AC-9360-EC0D7233F76F}" type="presOf" srcId="{77CFB9AA-FAC2-4C41-85CB-A783CE0053D8}" destId="{CB85E4C2-435A-4EE1-9EC5-52ECBC129F65}" srcOrd="0" destOrd="0" presId="urn:microsoft.com/office/officeart/2005/8/layout/vList4"/>
    <dgm:cxn modelId="{9C21D560-1B6E-47DB-8A78-EE3394B02E3C}" type="presOf" srcId="{098609BA-8CAD-46E0-BE22-59EF544DA0A3}" destId="{CB85E4C2-435A-4EE1-9EC5-52ECBC129F65}" srcOrd="0" destOrd="4" presId="urn:microsoft.com/office/officeart/2005/8/layout/vList4"/>
    <dgm:cxn modelId="{411FA068-5F67-4D33-B5FD-44C111CC40F2}" type="presOf" srcId="{9F81A0A6-9FED-4877-8B17-07F9921C73A9}" destId="{A8F4EFE3-DE0B-4EE6-8EA4-B23C96A9CD29}" srcOrd="1" destOrd="2" presId="urn:microsoft.com/office/officeart/2005/8/layout/vList4"/>
    <dgm:cxn modelId="{4C49654D-0C96-4F89-8A4C-1228F3B9563C}" srcId="{233E4EF1-B9BB-4B7E-ABD5-33D847679A0E}" destId="{77CFB9AA-FAC2-4C41-85CB-A783CE0053D8}" srcOrd="0" destOrd="0" parTransId="{22DB2310-0E1F-46D9-80B0-7108E89E1A78}" sibTransId="{7B536005-A8A7-461E-AF0E-3611DCE61E26}"/>
    <dgm:cxn modelId="{D3B80572-A47F-4775-A872-6870D6017DB0}" type="presOf" srcId="{9F81A0A6-9FED-4877-8B17-07F9921C73A9}" destId="{0699D1B9-5575-4262-B41B-51DEF753DCB3}" srcOrd="0" destOrd="2" presId="urn:microsoft.com/office/officeart/2005/8/layout/vList4"/>
    <dgm:cxn modelId="{6D111E75-9658-4E98-8C7A-CFC1A1665FD2}" type="presOf" srcId="{233E4EF1-B9BB-4B7E-ABD5-33D847679A0E}" destId="{153CF078-3F89-4DA3-A62C-D4814634A3A2}" srcOrd="0" destOrd="0" presId="urn:microsoft.com/office/officeart/2005/8/layout/vList4"/>
    <dgm:cxn modelId="{628E6877-F815-46DD-8B3C-F1CC5AF3C588}" srcId="{77CFB9AA-FAC2-4C41-85CB-A783CE0053D8}" destId="{99512394-5441-47CB-A3A6-18978A4AEB20}" srcOrd="0" destOrd="0" parTransId="{6555E8D0-1C3F-4A23-A156-C13E4C75804B}" sibTransId="{2BC1BC6A-F197-4794-A685-DE20C80790D2}"/>
    <dgm:cxn modelId="{7371045A-9F06-4B05-B989-CCCF82C677AB}" type="presOf" srcId="{0C866439-FC1B-4398-9FBD-D1A118C427FE}" destId="{49FD10F4-25B2-4D93-8C64-1F4B5E92DB44}" srcOrd="1" destOrd="2" presId="urn:microsoft.com/office/officeart/2005/8/layout/vList4"/>
    <dgm:cxn modelId="{F559237F-2A99-46CE-B399-CB801F954CB0}" srcId="{233E4EF1-B9BB-4B7E-ABD5-33D847679A0E}" destId="{A699E4C1-7CB2-44F5-8E51-106672B22807}" srcOrd="1" destOrd="0" parTransId="{15DE03A8-D4F7-4AD2-B550-66E0721E8881}" sibTransId="{5592E4ED-B13D-49E9-A9F5-39EA8EF1E76D}"/>
    <dgm:cxn modelId="{C697B185-497A-47B6-8C2C-C18F565EFB61}" srcId="{77CFB9AA-FAC2-4C41-85CB-A783CE0053D8}" destId="{0C866439-FC1B-4398-9FBD-D1A118C427FE}" srcOrd="1" destOrd="0" parTransId="{D640E360-3B0E-4566-9699-9D4BF63D6353}" sibTransId="{DFC9B02E-7202-4229-B09D-138C7AF6D566}"/>
    <dgm:cxn modelId="{69D21B87-D2AA-4AA6-AFC0-73F191A46DB8}" type="presOf" srcId="{1508EE19-58EE-4A63-97BB-D5CEB0464244}" destId="{CB85E4C2-435A-4EE1-9EC5-52ECBC129F65}" srcOrd="0" destOrd="5" presId="urn:microsoft.com/office/officeart/2005/8/layout/vList4"/>
    <dgm:cxn modelId="{4F294F87-8A3C-4AA9-B90A-372902962A56}" srcId="{A699E4C1-7CB2-44F5-8E51-106672B22807}" destId="{9F81A0A6-9FED-4877-8B17-07F9921C73A9}" srcOrd="1" destOrd="0" parTransId="{4789789C-E55C-420E-BB9A-B0E58E189A14}" sibTransId="{5792C63B-9B2B-4B69-A15B-B6C62E6E6527}"/>
    <dgm:cxn modelId="{855B568B-720E-4A49-A851-C0E5DDF56B83}" srcId="{77CFB9AA-FAC2-4C41-85CB-A783CE0053D8}" destId="{2C8FDBED-92EA-40F5-B0C6-CFF075792C7C}" srcOrd="2" destOrd="0" parTransId="{7E8C51AD-2135-4889-8997-1FC192CF32CB}" sibTransId="{B0309497-AC8C-4417-B2C6-7CCA3CB5B94F}"/>
    <dgm:cxn modelId="{36A1D28B-1F6F-4455-9318-821AF523F998}" type="presOf" srcId="{0C866439-FC1B-4398-9FBD-D1A118C427FE}" destId="{CB85E4C2-435A-4EE1-9EC5-52ECBC129F65}" srcOrd="0" destOrd="2" presId="urn:microsoft.com/office/officeart/2005/8/layout/vList4"/>
    <dgm:cxn modelId="{A0E48793-6BFD-4D75-9388-6D580A10B5AB}" srcId="{77CFB9AA-FAC2-4C41-85CB-A783CE0053D8}" destId="{1508EE19-58EE-4A63-97BB-D5CEB0464244}" srcOrd="4" destOrd="0" parTransId="{B8CF9AD8-72B6-45A0-B2A0-86E991B13F3D}" sibTransId="{F59FE310-1166-44C2-9CC4-EFB75282DFC9}"/>
    <dgm:cxn modelId="{DDFA9C9A-E15A-4CB5-8851-DCB6782696F0}" type="presOf" srcId="{99512394-5441-47CB-A3A6-18978A4AEB20}" destId="{49FD10F4-25B2-4D93-8C64-1F4B5E92DB44}" srcOrd="1" destOrd="1" presId="urn:microsoft.com/office/officeart/2005/8/layout/vList4"/>
    <dgm:cxn modelId="{B1E9CCB0-BFCE-4AB4-B44B-88012FF1DB8B}" type="presOf" srcId="{9937621E-F045-49EE-B21E-4ED1DAA661F3}" destId="{A8F4EFE3-DE0B-4EE6-8EA4-B23C96A9CD29}" srcOrd="1" destOrd="3" presId="urn:microsoft.com/office/officeart/2005/8/layout/vList4"/>
    <dgm:cxn modelId="{141FF3BC-646F-4DBD-82F4-E8BCBD12725F}" type="presOf" srcId="{A699E4C1-7CB2-44F5-8E51-106672B22807}" destId="{0699D1B9-5575-4262-B41B-51DEF753DCB3}" srcOrd="0" destOrd="0" presId="urn:microsoft.com/office/officeart/2005/8/layout/vList4"/>
    <dgm:cxn modelId="{E50C10D0-9898-4C52-B46B-FB4AF0F3A939}" type="presOf" srcId="{9937621E-F045-49EE-B21E-4ED1DAA661F3}" destId="{0699D1B9-5575-4262-B41B-51DEF753DCB3}" srcOrd="0" destOrd="3" presId="urn:microsoft.com/office/officeart/2005/8/layout/vList4"/>
    <dgm:cxn modelId="{B9FB0DD4-C90B-49CF-83B2-E4F544069C5B}" type="presOf" srcId="{1508EE19-58EE-4A63-97BB-D5CEB0464244}" destId="{49FD10F4-25B2-4D93-8C64-1F4B5E92DB44}" srcOrd="1" destOrd="5" presId="urn:microsoft.com/office/officeart/2005/8/layout/vList4"/>
    <dgm:cxn modelId="{06EDF7D8-5507-46A9-933A-208B4CCFAF7E}" type="presOf" srcId="{F8645F99-FBBA-4F7C-B98F-FAE7579523E4}" destId="{0699D1B9-5575-4262-B41B-51DEF753DCB3}" srcOrd="0" destOrd="1" presId="urn:microsoft.com/office/officeart/2005/8/layout/vList4"/>
    <dgm:cxn modelId="{D5D99CF5-344F-4DC0-B635-109D500F0EF7}" srcId="{A699E4C1-7CB2-44F5-8E51-106672B22807}" destId="{F8645F99-FBBA-4F7C-B98F-FAE7579523E4}" srcOrd="0" destOrd="0" parTransId="{A9A46983-11D0-40C6-BC34-EADF02F9D9EF}" sibTransId="{EB4293F9-BF1B-4840-9995-1096F5748572}"/>
    <dgm:cxn modelId="{FA0A82F6-DECB-478C-8281-D612BD7C963C}" srcId="{77CFB9AA-FAC2-4C41-85CB-A783CE0053D8}" destId="{098609BA-8CAD-46E0-BE22-59EF544DA0A3}" srcOrd="3" destOrd="0" parTransId="{DABD99DE-D102-4BBC-A48D-947099B275DB}" sibTransId="{10395D1D-D6B6-4A8E-87DE-B3E81BB7AB38}"/>
    <dgm:cxn modelId="{A7CC49FB-9D64-4B08-969C-3CEEAC413F30}" type="presOf" srcId="{2C8FDBED-92EA-40F5-B0C6-CFF075792C7C}" destId="{49FD10F4-25B2-4D93-8C64-1F4B5E92DB44}" srcOrd="1" destOrd="3" presId="urn:microsoft.com/office/officeart/2005/8/layout/vList4"/>
    <dgm:cxn modelId="{8AA8B938-57C9-48FD-8226-516A268E4FB7}" type="presParOf" srcId="{153CF078-3F89-4DA3-A62C-D4814634A3A2}" destId="{CD0F3E01-FC49-4A56-AEBE-1882C8178735}" srcOrd="0" destOrd="0" presId="urn:microsoft.com/office/officeart/2005/8/layout/vList4"/>
    <dgm:cxn modelId="{25EA224E-C20F-42B9-BD3E-C592692CE467}" type="presParOf" srcId="{CD0F3E01-FC49-4A56-AEBE-1882C8178735}" destId="{CB85E4C2-435A-4EE1-9EC5-52ECBC129F65}" srcOrd="0" destOrd="0" presId="urn:microsoft.com/office/officeart/2005/8/layout/vList4"/>
    <dgm:cxn modelId="{22475CAD-92C7-4FB8-87B4-F22224170056}" type="presParOf" srcId="{CD0F3E01-FC49-4A56-AEBE-1882C8178735}" destId="{21DAF39B-D1C7-46B1-B2E7-0055FE46A33B}" srcOrd="1" destOrd="0" presId="urn:microsoft.com/office/officeart/2005/8/layout/vList4"/>
    <dgm:cxn modelId="{4389638F-07AF-4F5B-B020-805378BF560B}" type="presParOf" srcId="{CD0F3E01-FC49-4A56-AEBE-1882C8178735}" destId="{49FD10F4-25B2-4D93-8C64-1F4B5E92DB44}" srcOrd="2" destOrd="0" presId="urn:microsoft.com/office/officeart/2005/8/layout/vList4"/>
    <dgm:cxn modelId="{DB85EAC1-FC5B-4AC1-93B8-79BD4AD3A534}" type="presParOf" srcId="{153CF078-3F89-4DA3-A62C-D4814634A3A2}" destId="{7BE16A79-ABE8-41EA-9C19-7E5789E2D1DD}" srcOrd="1" destOrd="0" presId="urn:microsoft.com/office/officeart/2005/8/layout/vList4"/>
    <dgm:cxn modelId="{3C68E672-DC15-4364-8C72-95D8EC17BD65}" type="presParOf" srcId="{153CF078-3F89-4DA3-A62C-D4814634A3A2}" destId="{B0C15C8B-5FF2-4D25-950D-F91EF6B553FD}" srcOrd="2" destOrd="0" presId="urn:microsoft.com/office/officeart/2005/8/layout/vList4"/>
    <dgm:cxn modelId="{A1A47DCA-6255-4A53-95DE-4D226A29D187}" type="presParOf" srcId="{B0C15C8B-5FF2-4D25-950D-F91EF6B553FD}" destId="{0699D1B9-5575-4262-B41B-51DEF753DCB3}" srcOrd="0" destOrd="0" presId="urn:microsoft.com/office/officeart/2005/8/layout/vList4"/>
    <dgm:cxn modelId="{32B6CC28-E4B4-45AE-8167-440EC5570DFB}" type="presParOf" srcId="{B0C15C8B-5FF2-4D25-950D-F91EF6B553FD}" destId="{02278BA9-D265-402C-A103-97CA54D078E4}" srcOrd="1" destOrd="0" presId="urn:microsoft.com/office/officeart/2005/8/layout/vList4"/>
    <dgm:cxn modelId="{E02D1E97-66D9-4D52-B7EB-8ED8A59340A3}" type="presParOf" srcId="{B0C15C8B-5FF2-4D25-950D-F91EF6B553FD}" destId="{A8F4EFE3-DE0B-4EE6-8EA4-B23C96A9CD2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3E4EF1-B9BB-4B7E-ABD5-33D847679A0E}" type="doc">
      <dgm:prSet loTypeId="urn:microsoft.com/office/officeart/2005/8/layout/vList4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7CFB9AA-FAC2-4C41-85CB-A783CE0053D8}">
      <dgm:prSet phldrT="[Text]" custT="1"/>
      <dgm:spPr/>
      <dgm:t>
        <a:bodyPr/>
        <a:lstStyle/>
        <a:p>
          <a:r>
            <a:rPr lang="en-US" sz="2000" b="1">
              <a:latin typeface="+mj-lt"/>
              <a:cs typeface="Calibri Light"/>
            </a:rPr>
            <a:t>Customer Communications</a:t>
          </a:r>
        </a:p>
      </dgm:t>
    </dgm:pt>
    <dgm:pt modelId="{22DB2310-0E1F-46D9-80B0-7108E89E1A78}" type="parTrans" cxnId="{4C49654D-0C96-4F89-8A4C-1228F3B9563C}">
      <dgm:prSet/>
      <dgm:spPr/>
      <dgm:t>
        <a:bodyPr/>
        <a:lstStyle/>
        <a:p>
          <a:endParaRPr lang="en-US"/>
        </a:p>
      </dgm:t>
    </dgm:pt>
    <dgm:pt modelId="{7B536005-A8A7-461E-AF0E-3611DCE61E26}" type="sibTrans" cxnId="{4C49654D-0C96-4F89-8A4C-1228F3B9563C}">
      <dgm:prSet/>
      <dgm:spPr/>
      <dgm:t>
        <a:bodyPr/>
        <a:lstStyle/>
        <a:p>
          <a:endParaRPr lang="en-US"/>
        </a:p>
      </dgm:t>
    </dgm:pt>
    <dgm:pt modelId="{99512394-5441-47CB-A3A6-18978A4AEB20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PrepareforPowerDown.com</a:t>
          </a:r>
        </a:p>
      </dgm:t>
    </dgm:pt>
    <dgm:pt modelId="{6555E8D0-1C3F-4A23-A156-C13E4C75804B}" type="parTrans" cxnId="{628E6877-F815-46DD-8B3C-F1CC5AF3C588}">
      <dgm:prSet/>
      <dgm:spPr/>
      <dgm:t>
        <a:bodyPr/>
        <a:lstStyle/>
        <a:p>
          <a:endParaRPr lang="en-US"/>
        </a:p>
      </dgm:t>
    </dgm:pt>
    <dgm:pt modelId="{2BC1BC6A-F197-4794-A685-DE20C80790D2}" type="sibTrans" cxnId="{628E6877-F815-46DD-8B3C-F1CC5AF3C588}">
      <dgm:prSet/>
      <dgm:spPr/>
      <dgm:t>
        <a:bodyPr/>
        <a:lstStyle/>
        <a:p>
          <a:endParaRPr lang="en-US"/>
        </a:p>
      </dgm:t>
    </dgm:pt>
    <dgm:pt modelId="{A699E4C1-7CB2-44F5-8E51-106672B22807}">
      <dgm:prSet phldrT="[Text]" custT="1"/>
      <dgm:spPr/>
      <dgm:t>
        <a:bodyPr/>
        <a:lstStyle/>
        <a:p>
          <a:r>
            <a:rPr lang="en-US" sz="2000" b="1">
              <a:latin typeface="+mj-lt"/>
              <a:cs typeface="Calibri Light"/>
            </a:rPr>
            <a:t>Community Engagement</a:t>
          </a:r>
        </a:p>
      </dgm:t>
    </dgm:pt>
    <dgm:pt modelId="{15DE03A8-D4F7-4AD2-B550-66E0721E8881}" type="parTrans" cxnId="{F559237F-2A99-46CE-B399-CB801F954CB0}">
      <dgm:prSet/>
      <dgm:spPr/>
      <dgm:t>
        <a:bodyPr/>
        <a:lstStyle/>
        <a:p>
          <a:endParaRPr lang="en-US"/>
        </a:p>
      </dgm:t>
    </dgm:pt>
    <dgm:pt modelId="{5592E4ED-B13D-49E9-A9F5-39EA8EF1E76D}" type="sibTrans" cxnId="{F559237F-2A99-46CE-B399-CB801F954CB0}">
      <dgm:prSet/>
      <dgm:spPr/>
      <dgm:t>
        <a:bodyPr/>
        <a:lstStyle/>
        <a:p>
          <a:endParaRPr lang="en-US"/>
        </a:p>
      </dgm:t>
    </dgm:pt>
    <dgm:pt modelId="{CEA5AB2D-7229-4F29-9E46-D7092877C783}">
      <dgm:prSet phldrT="[Text]" custT="1"/>
      <dgm:spPr/>
      <dgm:t>
        <a:bodyPr/>
        <a:lstStyle/>
        <a:p>
          <a:r>
            <a:rPr lang="en-US" sz="1600">
              <a:latin typeface="+mj-lt"/>
              <a:cs typeface="Calibri Light"/>
            </a:rPr>
            <a:t>AFN Self-Identification</a:t>
          </a:r>
          <a:endParaRPr lang="en-US" sz="1600">
            <a:latin typeface="+mj-lt"/>
            <a:cs typeface="Calibri Light" panose="020F0302020204030204" pitchFamily="34" charset="0"/>
          </a:endParaRPr>
        </a:p>
      </dgm:t>
    </dgm:pt>
    <dgm:pt modelId="{F6BEFFEE-756A-4245-B96D-89772DCBBEA4}" type="parTrans" cxnId="{3798CDE4-85B5-4C19-9427-B7B0BE3DD240}">
      <dgm:prSet/>
      <dgm:spPr/>
      <dgm:t>
        <a:bodyPr/>
        <a:lstStyle/>
        <a:p>
          <a:endParaRPr lang="en-US"/>
        </a:p>
      </dgm:t>
    </dgm:pt>
    <dgm:pt modelId="{0C89B478-EB4F-43CF-8C4A-E1AEFD4C4D00}" type="sibTrans" cxnId="{3798CDE4-85B5-4C19-9427-B7B0BE3DD240}">
      <dgm:prSet/>
      <dgm:spPr/>
      <dgm:t>
        <a:bodyPr/>
        <a:lstStyle/>
        <a:p>
          <a:endParaRPr lang="en-US"/>
        </a:p>
      </dgm:t>
    </dgm:pt>
    <dgm:pt modelId="{CBA2B974-D4A2-4567-9269-A96C0E9F7891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Wildfire Safety Fairs</a:t>
          </a:r>
        </a:p>
      </dgm:t>
    </dgm:pt>
    <dgm:pt modelId="{C54D1934-489C-4D91-B264-470FE9654B39}" type="parTrans" cxnId="{2CF5CE93-51CD-4FAE-81B8-D73060041E40}">
      <dgm:prSet/>
      <dgm:spPr/>
      <dgm:t>
        <a:bodyPr/>
        <a:lstStyle/>
        <a:p>
          <a:endParaRPr lang="en-US"/>
        </a:p>
      </dgm:t>
    </dgm:pt>
    <dgm:pt modelId="{E7CECAB8-F02C-4B2C-9DDA-795489582871}" type="sibTrans" cxnId="{2CF5CE93-51CD-4FAE-81B8-D73060041E40}">
      <dgm:prSet/>
      <dgm:spPr/>
      <dgm:t>
        <a:bodyPr/>
        <a:lstStyle/>
        <a:p>
          <a:endParaRPr lang="en-US"/>
        </a:p>
      </dgm:t>
    </dgm:pt>
    <dgm:pt modelId="{F789F0C9-FF5F-4477-A4BA-74625614989E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Outreach through CBOs</a:t>
          </a:r>
        </a:p>
      </dgm:t>
    </dgm:pt>
    <dgm:pt modelId="{D8E2CD5E-EE5B-41AD-AA70-EBB5068E2CF0}" type="parTrans" cxnId="{50FBC8E0-5973-41B4-AEB6-75E1FE72EAE8}">
      <dgm:prSet/>
      <dgm:spPr/>
      <dgm:t>
        <a:bodyPr/>
        <a:lstStyle/>
        <a:p>
          <a:endParaRPr lang="en-US"/>
        </a:p>
      </dgm:t>
    </dgm:pt>
    <dgm:pt modelId="{5597F6FC-9F31-4202-8CA8-5BF46ACB199E}" type="sibTrans" cxnId="{50FBC8E0-5973-41B4-AEB6-75E1FE72EAE8}">
      <dgm:prSet/>
      <dgm:spPr/>
      <dgm:t>
        <a:bodyPr/>
        <a:lstStyle/>
        <a:p>
          <a:endParaRPr lang="en-US"/>
        </a:p>
      </dgm:t>
    </dgm:pt>
    <dgm:pt modelId="{F4D53168-8CE9-42E6-B0A3-48D4C91A1AEA}">
      <dgm:prSet phldrT="[Text]" custT="1"/>
      <dgm:spPr/>
      <dgm:t>
        <a:bodyPr/>
        <a:lstStyle/>
        <a:p>
          <a:r>
            <a:rPr lang="en-US" sz="1600">
              <a:latin typeface="+mj-lt"/>
              <a:cs typeface="Calibri Light"/>
            </a:rPr>
            <a:t>Amplified Notifications through CBOs</a:t>
          </a:r>
        </a:p>
      </dgm:t>
    </dgm:pt>
    <dgm:pt modelId="{F4133B9F-6E53-4E53-A323-4D5F9F043145}" type="parTrans" cxnId="{A42A7EE5-8A05-41A4-91BB-D0538F7A2D61}">
      <dgm:prSet/>
      <dgm:spPr/>
      <dgm:t>
        <a:bodyPr/>
        <a:lstStyle/>
        <a:p>
          <a:endParaRPr lang="en-US"/>
        </a:p>
      </dgm:t>
    </dgm:pt>
    <dgm:pt modelId="{D676E71E-2D12-4BDB-BD36-79E1CE7CED3E}" type="sibTrans" cxnId="{A42A7EE5-8A05-41A4-91BB-D0538F7A2D61}">
      <dgm:prSet/>
      <dgm:spPr/>
      <dgm:t>
        <a:bodyPr/>
        <a:lstStyle/>
        <a:p>
          <a:endParaRPr lang="en-US"/>
        </a:p>
      </dgm:t>
    </dgm:pt>
    <dgm:pt modelId="{2B768BF0-746E-45CC-9465-FC2369A22506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Tribal Partnerships</a:t>
          </a:r>
        </a:p>
      </dgm:t>
    </dgm:pt>
    <dgm:pt modelId="{AF861A97-897B-4037-8B4D-8F927CAC0BFD}" type="parTrans" cxnId="{BB7BA45F-D4E3-48E1-8982-D65CAEA5814D}">
      <dgm:prSet/>
      <dgm:spPr/>
      <dgm:t>
        <a:bodyPr/>
        <a:lstStyle/>
        <a:p>
          <a:endParaRPr lang="en-US"/>
        </a:p>
      </dgm:t>
    </dgm:pt>
    <dgm:pt modelId="{9337D70B-8F11-4254-A95F-E0CA47ADCCBB}" type="sibTrans" cxnId="{BB7BA45F-D4E3-48E1-8982-D65CAEA5814D}">
      <dgm:prSet/>
      <dgm:spPr/>
      <dgm:t>
        <a:bodyPr/>
        <a:lstStyle/>
        <a:p>
          <a:endParaRPr lang="en-US"/>
        </a:p>
      </dgm:t>
    </dgm:pt>
    <dgm:pt modelId="{9AE731D8-CF23-47A4-8AAC-D3AE460AD436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Targeted Marketing </a:t>
          </a:r>
        </a:p>
      </dgm:t>
    </dgm:pt>
    <dgm:pt modelId="{77C1E2FC-7E11-4D72-986B-C556FB9BA090}" type="parTrans" cxnId="{82208F5E-66E0-4CDE-A386-F65FCAB38B5C}">
      <dgm:prSet/>
      <dgm:spPr/>
      <dgm:t>
        <a:bodyPr/>
        <a:lstStyle/>
        <a:p>
          <a:endParaRPr lang="en-US"/>
        </a:p>
      </dgm:t>
    </dgm:pt>
    <dgm:pt modelId="{3B821694-A837-4F47-9861-0638EC6272E2}" type="sibTrans" cxnId="{82208F5E-66E0-4CDE-A386-F65FCAB38B5C}">
      <dgm:prSet/>
      <dgm:spPr/>
      <dgm:t>
        <a:bodyPr/>
        <a:lstStyle/>
        <a:p>
          <a:endParaRPr lang="en-US"/>
        </a:p>
      </dgm:t>
    </dgm:pt>
    <dgm:pt modelId="{5C2741EC-8E92-48C1-A5FB-5B639E03DB5D}">
      <dgm:prSet phldrT="[Text]" custT="1"/>
      <dgm:spPr/>
      <dgm:t>
        <a:bodyPr/>
        <a:lstStyle/>
        <a:p>
          <a:pPr rtl="0"/>
          <a:r>
            <a:rPr lang="en-US" sz="1600">
              <a:latin typeface="+mj-lt"/>
              <a:cs typeface="Calibri Light"/>
            </a:rPr>
            <a:t>Resiliency Resources</a:t>
          </a:r>
        </a:p>
      </dgm:t>
    </dgm:pt>
    <dgm:pt modelId="{1806D23E-F35D-47F9-B758-940CBA1303BB}" type="parTrans" cxnId="{E47CD334-95D6-47AC-91C7-B8751CDCC9FA}">
      <dgm:prSet/>
      <dgm:spPr/>
    </dgm:pt>
    <dgm:pt modelId="{F78A53DF-B70E-4521-8E7B-F0D34EC962FD}" type="sibTrans" cxnId="{E47CD334-95D6-47AC-91C7-B8751CDCC9FA}">
      <dgm:prSet/>
      <dgm:spPr/>
    </dgm:pt>
    <dgm:pt modelId="{153CF078-3F89-4DA3-A62C-D4814634A3A2}" type="pres">
      <dgm:prSet presAssocID="{233E4EF1-B9BB-4B7E-ABD5-33D847679A0E}" presName="linear" presStyleCnt="0">
        <dgm:presLayoutVars>
          <dgm:dir/>
          <dgm:resizeHandles val="exact"/>
        </dgm:presLayoutVars>
      </dgm:prSet>
      <dgm:spPr/>
    </dgm:pt>
    <dgm:pt modelId="{CD0F3E01-FC49-4A56-AEBE-1882C8178735}" type="pres">
      <dgm:prSet presAssocID="{77CFB9AA-FAC2-4C41-85CB-A783CE0053D8}" presName="comp" presStyleCnt="0"/>
      <dgm:spPr/>
    </dgm:pt>
    <dgm:pt modelId="{CB85E4C2-435A-4EE1-9EC5-52ECBC129F65}" type="pres">
      <dgm:prSet presAssocID="{77CFB9AA-FAC2-4C41-85CB-A783CE0053D8}" presName="box" presStyleLbl="node1" presStyleIdx="0" presStyleCnt="2"/>
      <dgm:spPr/>
    </dgm:pt>
    <dgm:pt modelId="{21DAF39B-D1C7-46B1-B2E7-0055FE46A33B}" type="pres">
      <dgm:prSet presAssocID="{77CFB9AA-FAC2-4C41-85CB-A783CE0053D8}" presName="img" presStyleLbl="fgImgPlace1" presStyleIdx="0" presStyleCnt="2" custScaleY="6076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49FD10F4-25B2-4D93-8C64-1F4B5E92DB44}" type="pres">
      <dgm:prSet presAssocID="{77CFB9AA-FAC2-4C41-85CB-A783CE0053D8}" presName="text" presStyleLbl="node1" presStyleIdx="0" presStyleCnt="2">
        <dgm:presLayoutVars>
          <dgm:bulletEnabled val="1"/>
        </dgm:presLayoutVars>
      </dgm:prSet>
      <dgm:spPr/>
    </dgm:pt>
    <dgm:pt modelId="{7BE16A79-ABE8-41EA-9C19-7E5789E2D1DD}" type="pres">
      <dgm:prSet presAssocID="{7B536005-A8A7-461E-AF0E-3611DCE61E26}" presName="spacer" presStyleCnt="0"/>
      <dgm:spPr/>
    </dgm:pt>
    <dgm:pt modelId="{B0C15C8B-5FF2-4D25-950D-F91EF6B553FD}" type="pres">
      <dgm:prSet presAssocID="{A699E4C1-7CB2-44F5-8E51-106672B22807}" presName="comp" presStyleCnt="0"/>
      <dgm:spPr/>
    </dgm:pt>
    <dgm:pt modelId="{0699D1B9-5575-4262-B41B-51DEF753DCB3}" type="pres">
      <dgm:prSet presAssocID="{A699E4C1-7CB2-44F5-8E51-106672B22807}" presName="box" presStyleLbl="node1" presStyleIdx="1" presStyleCnt="2"/>
      <dgm:spPr/>
    </dgm:pt>
    <dgm:pt modelId="{02278BA9-D265-402C-A103-97CA54D078E4}" type="pres">
      <dgm:prSet presAssocID="{A699E4C1-7CB2-44F5-8E51-106672B22807}" presName="img" presStyleLbl="fgImgPlace1" presStyleIdx="1" presStyleCnt="2" custScaleY="69131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7000" r="-7000"/>
          </a:stretch>
        </a:blipFill>
      </dgm:spPr>
      <dgm:extLst>
        <a:ext uri="{E40237B7-FDA0-4F09-8148-C483321AD2D9}">
          <dgm14:cNvPr xmlns:dgm14="http://schemas.microsoft.com/office/drawing/2010/diagram" id="0" name="" descr="Comment Fire with solid fill"/>
        </a:ext>
      </dgm:extLst>
    </dgm:pt>
    <dgm:pt modelId="{A8F4EFE3-DE0B-4EE6-8EA4-B23C96A9CD29}" type="pres">
      <dgm:prSet presAssocID="{A699E4C1-7CB2-44F5-8E51-106672B22807}" presName="text" presStyleLbl="node1" presStyleIdx="1" presStyleCnt="2">
        <dgm:presLayoutVars>
          <dgm:bulletEnabled val="1"/>
        </dgm:presLayoutVars>
      </dgm:prSet>
      <dgm:spPr/>
    </dgm:pt>
  </dgm:ptLst>
  <dgm:cxnLst>
    <dgm:cxn modelId="{F2F55D1B-D5CE-4D04-BBBC-A007185180D6}" type="presOf" srcId="{CBA2B974-D4A2-4567-9269-A96C0E9F7891}" destId="{0699D1B9-5575-4262-B41B-51DEF753DCB3}" srcOrd="0" destOrd="1" presId="urn:microsoft.com/office/officeart/2005/8/layout/vList4"/>
    <dgm:cxn modelId="{4CBC2630-F931-4880-B1F8-E0DFA7EC6A09}" type="presOf" srcId="{77CFB9AA-FAC2-4C41-85CB-A783CE0053D8}" destId="{CB85E4C2-435A-4EE1-9EC5-52ECBC129F65}" srcOrd="0" destOrd="0" presId="urn:microsoft.com/office/officeart/2005/8/layout/vList4"/>
    <dgm:cxn modelId="{D52DB130-53AC-4E5A-A303-AF28EDBD392C}" type="presOf" srcId="{5C2741EC-8E92-48C1-A5FB-5B639E03DB5D}" destId="{A8F4EFE3-DE0B-4EE6-8EA4-B23C96A9CD29}" srcOrd="1" destOrd="3" presId="urn:microsoft.com/office/officeart/2005/8/layout/vList4"/>
    <dgm:cxn modelId="{E47CD334-95D6-47AC-91C7-B8751CDCC9FA}" srcId="{A699E4C1-7CB2-44F5-8E51-106672B22807}" destId="{5C2741EC-8E92-48C1-A5FB-5B639E03DB5D}" srcOrd="2" destOrd="0" parTransId="{1806D23E-F35D-47F9-B758-940CBA1303BB}" sibTransId="{F78A53DF-B70E-4521-8E7B-F0D34EC962FD}"/>
    <dgm:cxn modelId="{2203CE38-A869-43C0-A38A-D309E94ACEA7}" type="presOf" srcId="{CBA2B974-D4A2-4567-9269-A96C0E9F7891}" destId="{A8F4EFE3-DE0B-4EE6-8EA4-B23C96A9CD29}" srcOrd="1" destOrd="1" presId="urn:microsoft.com/office/officeart/2005/8/layout/vList4"/>
    <dgm:cxn modelId="{82208F5E-66E0-4CDE-A386-F65FCAB38B5C}" srcId="{77CFB9AA-FAC2-4C41-85CB-A783CE0053D8}" destId="{9AE731D8-CF23-47A4-8AAC-D3AE460AD436}" srcOrd="1" destOrd="0" parTransId="{77C1E2FC-7E11-4D72-986B-C556FB9BA090}" sibTransId="{3B821694-A837-4F47-9861-0638EC6272E2}"/>
    <dgm:cxn modelId="{BB7BA45F-D4E3-48E1-8982-D65CAEA5814D}" srcId="{A699E4C1-7CB2-44F5-8E51-106672B22807}" destId="{2B768BF0-746E-45CC-9465-FC2369A22506}" srcOrd="1" destOrd="0" parTransId="{AF861A97-897B-4037-8B4D-8F927CAC0BFD}" sibTransId="{9337D70B-8F11-4254-A95F-E0CA47ADCCBB}"/>
    <dgm:cxn modelId="{3AE2D767-21CB-4A32-BACE-C36F8C0E34C0}" type="presOf" srcId="{5C2741EC-8E92-48C1-A5FB-5B639E03DB5D}" destId="{0699D1B9-5575-4262-B41B-51DEF753DCB3}" srcOrd="0" destOrd="3" presId="urn:microsoft.com/office/officeart/2005/8/layout/vList4"/>
    <dgm:cxn modelId="{74702348-A1C6-4B80-8E9D-029BBEE3A8F5}" type="presOf" srcId="{F789F0C9-FF5F-4477-A4BA-74625614989E}" destId="{A8F4EFE3-DE0B-4EE6-8EA4-B23C96A9CD29}" srcOrd="1" destOrd="4" presId="urn:microsoft.com/office/officeart/2005/8/layout/vList4"/>
    <dgm:cxn modelId="{4C49654D-0C96-4F89-8A4C-1228F3B9563C}" srcId="{233E4EF1-B9BB-4B7E-ABD5-33D847679A0E}" destId="{77CFB9AA-FAC2-4C41-85CB-A783CE0053D8}" srcOrd="0" destOrd="0" parTransId="{22DB2310-0E1F-46D9-80B0-7108E89E1A78}" sibTransId="{7B536005-A8A7-461E-AF0E-3611DCE61E26}"/>
    <dgm:cxn modelId="{07B52B6F-F60D-41C5-9BCA-8027C83CF17D}" type="presOf" srcId="{CEA5AB2D-7229-4F29-9E46-D7092877C783}" destId="{CB85E4C2-435A-4EE1-9EC5-52ECBC129F65}" srcOrd="0" destOrd="3" presId="urn:microsoft.com/office/officeart/2005/8/layout/vList4"/>
    <dgm:cxn modelId="{6D111E75-9658-4E98-8C7A-CFC1A1665FD2}" type="presOf" srcId="{233E4EF1-B9BB-4B7E-ABD5-33D847679A0E}" destId="{153CF078-3F89-4DA3-A62C-D4814634A3A2}" srcOrd="0" destOrd="0" presId="urn:microsoft.com/office/officeart/2005/8/layout/vList4"/>
    <dgm:cxn modelId="{A086B776-72EB-415C-867E-24B968D6E9C4}" type="presOf" srcId="{99512394-5441-47CB-A3A6-18978A4AEB20}" destId="{49FD10F4-25B2-4D93-8C64-1F4B5E92DB44}" srcOrd="1" destOrd="1" presId="urn:microsoft.com/office/officeart/2005/8/layout/vList4"/>
    <dgm:cxn modelId="{628E6877-F815-46DD-8B3C-F1CC5AF3C588}" srcId="{77CFB9AA-FAC2-4C41-85CB-A783CE0053D8}" destId="{99512394-5441-47CB-A3A6-18978A4AEB20}" srcOrd="0" destOrd="0" parTransId="{6555E8D0-1C3F-4A23-A156-C13E4C75804B}" sibTransId="{2BC1BC6A-F197-4794-A685-DE20C80790D2}"/>
    <dgm:cxn modelId="{CD68F957-B304-4F5E-9A8F-7C98A59035E0}" type="presOf" srcId="{A699E4C1-7CB2-44F5-8E51-106672B22807}" destId="{A8F4EFE3-DE0B-4EE6-8EA4-B23C96A9CD29}" srcOrd="1" destOrd="0" presId="urn:microsoft.com/office/officeart/2005/8/layout/vList4"/>
    <dgm:cxn modelId="{F559237F-2A99-46CE-B399-CB801F954CB0}" srcId="{233E4EF1-B9BB-4B7E-ABD5-33D847679A0E}" destId="{A699E4C1-7CB2-44F5-8E51-106672B22807}" srcOrd="1" destOrd="0" parTransId="{15DE03A8-D4F7-4AD2-B550-66E0721E8881}" sibTransId="{5592E4ED-B13D-49E9-A9F5-39EA8EF1E76D}"/>
    <dgm:cxn modelId="{2CF5CE93-51CD-4FAE-81B8-D73060041E40}" srcId="{A699E4C1-7CB2-44F5-8E51-106672B22807}" destId="{CBA2B974-D4A2-4567-9269-A96C0E9F7891}" srcOrd="0" destOrd="0" parTransId="{C54D1934-489C-4D91-B264-470FE9654B39}" sibTransId="{E7CECAB8-F02C-4B2C-9DDA-795489582871}"/>
    <dgm:cxn modelId="{09670E97-8137-47EC-BFB0-02A419F48136}" type="presOf" srcId="{9AE731D8-CF23-47A4-8AAC-D3AE460AD436}" destId="{49FD10F4-25B2-4D93-8C64-1F4B5E92DB44}" srcOrd="1" destOrd="2" presId="urn:microsoft.com/office/officeart/2005/8/layout/vList4"/>
    <dgm:cxn modelId="{E0B2D299-A62F-48D4-9DB5-9400C54582BD}" type="presOf" srcId="{A699E4C1-7CB2-44F5-8E51-106672B22807}" destId="{0699D1B9-5575-4262-B41B-51DEF753DCB3}" srcOrd="0" destOrd="0" presId="urn:microsoft.com/office/officeart/2005/8/layout/vList4"/>
    <dgm:cxn modelId="{3D5689AC-3404-4D1C-9CD9-E778B4B45DCE}" type="presOf" srcId="{2B768BF0-746E-45CC-9465-FC2369A22506}" destId="{0699D1B9-5575-4262-B41B-51DEF753DCB3}" srcOrd="0" destOrd="2" presId="urn:microsoft.com/office/officeart/2005/8/layout/vList4"/>
    <dgm:cxn modelId="{82AA2EB2-4F84-4AEB-8AAE-F305AEA0038C}" type="presOf" srcId="{99512394-5441-47CB-A3A6-18978A4AEB20}" destId="{CB85E4C2-435A-4EE1-9EC5-52ECBC129F65}" srcOrd="0" destOrd="1" presId="urn:microsoft.com/office/officeart/2005/8/layout/vList4"/>
    <dgm:cxn modelId="{85B2FFC2-6960-4F57-A767-78AE5D9CB1F4}" type="presOf" srcId="{F789F0C9-FF5F-4477-A4BA-74625614989E}" destId="{0699D1B9-5575-4262-B41B-51DEF753DCB3}" srcOrd="0" destOrd="4" presId="urn:microsoft.com/office/officeart/2005/8/layout/vList4"/>
    <dgm:cxn modelId="{5BAF43C6-6A34-41D8-AC2E-84B48D28D270}" type="presOf" srcId="{9AE731D8-CF23-47A4-8AAC-D3AE460AD436}" destId="{CB85E4C2-435A-4EE1-9EC5-52ECBC129F65}" srcOrd="0" destOrd="2" presId="urn:microsoft.com/office/officeart/2005/8/layout/vList4"/>
    <dgm:cxn modelId="{1F3D7DD9-8F4E-4BC4-B1C4-5A8FC4B889D3}" type="presOf" srcId="{F4D53168-8CE9-42E6-B0A3-48D4C91A1AEA}" destId="{CB85E4C2-435A-4EE1-9EC5-52ECBC129F65}" srcOrd="0" destOrd="4" presId="urn:microsoft.com/office/officeart/2005/8/layout/vList4"/>
    <dgm:cxn modelId="{051600E0-09F3-4C4A-ADD5-B89E94D05C02}" type="presOf" srcId="{2B768BF0-746E-45CC-9465-FC2369A22506}" destId="{A8F4EFE3-DE0B-4EE6-8EA4-B23C96A9CD29}" srcOrd="1" destOrd="2" presId="urn:microsoft.com/office/officeart/2005/8/layout/vList4"/>
    <dgm:cxn modelId="{50FBC8E0-5973-41B4-AEB6-75E1FE72EAE8}" srcId="{A699E4C1-7CB2-44F5-8E51-106672B22807}" destId="{F789F0C9-FF5F-4477-A4BA-74625614989E}" srcOrd="3" destOrd="0" parTransId="{D8E2CD5E-EE5B-41AD-AA70-EBB5068E2CF0}" sibTransId="{5597F6FC-9F31-4202-8CA8-5BF46ACB199E}"/>
    <dgm:cxn modelId="{3A3938E4-6A78-408F-9077-E38115417B3D}" type="presOf" srcId="{77CFB9AA-FAC2-4C41-85CB-A783CE0053D8}" destId="{49FD10F4-25B2-4D93-8C64-1F4B5E92DB44}" srcOrd="1" destOrd="0" presId="urn:microsoft.com/office/officeart/2005/8/layout/vList4"/>
    <dgm:cxn modelId="{3798CDE4-85B5-4C19-9427-B7B0BE3DD240}" srcId="{77CFB9AA-FAC2-4C41-85CB-A783CE0053D8}" destId="{CEA5AB2D-7229-4F29-9E46-D7092877C783}" srcOrd="2" destOrd="0" parTransId="{F6BEFFEE-756A-4245-B96D-89772DCBBEA4}" sibTransId="{0C89B478-EB4F-43CF-8C4A-E1AEFD4C4D00}"/>
    <dgm:cxn modelId="{A42A7EE5-8A05-41A4-91BB-D0538F7A2D61}" srcId="{77CFB9AA-FAC2-4C41-85CB-A783CE0053D8}" destId="{F4D53168-8CE9-42E6-B0A3-48D4C91A1AEA}" srcOrd="3" destOrd="0" parTransId="{F4133B9F-6E53-4E53-A323-4D5F9F043145}" sibTransId="{D676E71E-2D12-4BDB-BD36-79E1CE7CED3E}"/>
    <dgm:cxn modelId="{90A101ED-4EE0-4105-9219-64275B500834}" type="presOf" srcId="{CEA5AB2D-7229-4F29-9E46-D7092877C783}" destId="{49FD10F4-25B2-4D93-8C64-1F4B5E92DB44}" srcOrd="1" destOrd="3" presId="urn:microsoft.com/office/officeart/2005/8/layout/vList4"/>
    <dgm:cxn modelId="{F983AAF3-A45E-4601-84D6-607F9762435C}" type="presOf" srcId="{F4D53168-8CE9-42E6-B0A3-48D4C91A1AEA}" destId="{49FD10F4-25B2-4D93-8C64-1F4B5E92DB44}" srcOrd="1" destOrd="4" presId="urn:microsoft.com/office/officeart/2005/8/layout/vList4"/>
    <dgm:cxn modelId="{AD9A9189-E054-40DE-9236-0C3EDACDA8EB}" type="presParOf" srcId="{153CF078-3F89-4DA3-A62C-D4814634A3A2}" destId="{CD0F3E01-FC49-4A56-AEBE-1882C8178735}" srcOrd="0" destOrd="0" presId="urn:microsoft.com/office/officeart/2005/8/layout/vList4"/>
    <dgm:cxn modelId="{6922D180-921C-4D4F-B351-02F9A09D0D22}" type="presParOf" srcId="{CD0F3E01-FC49-4A56-AEBE-1882C8178735}" destId="{CB85E4C2-435A-4EE1-9EC5-52ECBC129F65}" srcOrd="0" destOrd="0" presId="urn:microsoft.com/office/officeart/2005/8/layout/vList4"/>
    <dgm:cxn modelId="{2DF2B7F2-8C06-4C00-A567-5BA436BB4BA6}" type="presParOf" srcId="{CD0F3E01-FC49-4A56-AEBE-1882C8178735}" destId="{21DAF39B-D1C7-46B1-B2E7-0055FE46A33B}" srcOrd="1" destOrd="0" presId="urn:microsoft.com/office/officeart/2005/8/layout/vList4"/>
    <dgm:cxn modelId="{C33E1834-45FE-44A2-8699-CAA014421D19}" type="presParOf" srcId="{CD0F3E01-FC49-4A56-AEBE-1882C8178735}" destId="{49FD10F4-25B2-4D93-8C64-1F4B5E92DB44}" srcOrd="2" destOrd="0" presId="urn:microsoft.com/office/officeart/2005/8/layout/vList4"/>
    <dgm:cxn modelId="{4D3B792C-B40A-4C9E-92AC-B81FB21341EF}" type="presParOf" srcId="{153CF078-3F89-4DA3-A62C-D4814634A3A2}" destId="{7BE16A79-ABE8-41EA-9C19-7E5789E2D1DD}" srcOrd="1" destOrd="0" presId="urn:microsoft.com/office/officeart/2005/8/layout/vList4"/>
    <dgm:cxn modelId="{57C995AC-3290-40DF-94AE-E927AF730F34}" type="presParOf" srcId="{153CF078-3F89-4DA3-A62C-D4814634A3A2}" destId="{B0C15C8B-5FF2-4D25-950D-F91EF6B553FD}" srcOrd="2" destOrd="0" presId="urn:microsoft.com/office/officeart/2005/8/layout/vList4"/>
    <dgm:cxn modelId="{59B605C2-D64E-4F58-BD8A-74F08E5A243B}" type="presParOf" srcId="{B0C15C8B-5FF2-4D25-950D-F91EF6B553FD}" destId="{0699D1B9-5575-4262-B41B-51DEF753DCB3}" srcOrd="0" destOrd="0" presId="urn:microsoft.com/office/officeart/2005/8/layout/vList4"/>
    <dgm:cxn modelId="{AF73B139-CC73-49EC-98E8-90A0BF98F427}" type="presParOf" srcId="{B0C15C8B-5FF2-4D25-950D-F91EF6B553FD}" destId="{02278BA9-D265-402C-A103-97CA54D078E4}" srcOrd="1" destOrd="0" presId="urn:microsoft.com/office/officeart/2005/8/layout/vList4"/>
    <dgm:cxn modelId="{0DFD4383-116E-4CDA-850D-CC1CF2361B26}" type="presParOf" srcId="{B0C15C8B-5FF2-4D25-950D-F91EF6B553FD}" destId="{A8F4EFE3-DE0B-4EE6-8EA4-B23C96A9CD2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5E4C2-435A-4EE1-9EC5-52ECBC129F65}">
      <dsp:nvSpPr>
        <dsp:cNvPr id="0" name=""/>
        <dsp:cNvSpPr/>
      </dsp:nvSpPr>
      <dsp:spPr>
        <a:xfrm>
          <a:off x="0" y="0"/>
          <a:ext cx="4935351" cy="1936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j-lt"/>
              <a:cs typeface="Calibri Light"/>
            </a:rPr>
            <a:t>PSPS Support Services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Community Resource Centers</a:t>
          </a:r>
          <a:endParaRPr lang="en-US" sz="1600" kern="1200">
            <a:latin typeface="+mj-lt"/>
            <a:cs typeface="Calibri Light" panose="020F0302020204030204" pitchFamily="34" charset="0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 panose="020F0302020204030204" pitchFamily="34" charset="0"/>
            </a:rPr>
            <a:t>Pantry and Warm Food Options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>
              <a:latin typeface="+mj-lt"/>
              <a:cs typeface="Calibri Light"/>
            </a:rPr>
            <a:t>Centralized Resource Hub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>
              <a:latin typeface="+mj-lt"/>
              <a:cs typeface="Calibri Light"/>
            </a:rPr>
            <a:t>Transportation and Hotel Stays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>
              <a:latin typeface="+mj-lt"/>
              <a:cs typeface="Calibri Light"/>
            </a:rPr>
            <a:t>Wellness Checks</a:t>
          </a:r>
        </a:p>
      </dsp:txBody>
      <dsp:txXfrm>
        <a:off x="1180684" y="0"/>
        <a:ext cx="3754666" cy="1936147"/>
      </dsp:txXfrm>
    </dsp:sp>
    <dsp:sp modelId="{21DAF39B-D1C7-46B1-B2E7-0055FE46A33B}">
      <dsp:nvSpPr>
        <dsp:cNvPr id="0" name=""/>
        <dsp:cNvSpPr/>
      </dsp:nvSpPr>
      <dsp:spPr>
        <a:xfrm>
          <a:off x="193614" y="467114"/>
          <a:ext cx="987070" cy="10019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699D1B9-5575-4262-B41B-51DEF753DCB3}">
      <dsp:nvSpPr>
        <dsp:cNvPr id="0" name=""/>
        <dsp:cNvSpPr/>
      </dsp:nvSpPr>
      <dsp:spPr>
        <a:xfrm>
          <a:off x="0" y="2129762"/>
          <a:ext cx="4935351" cy="1936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j-lt"/>
              <a:cs typeface="Calibri Light"/>
            </a:rPr>
            <a:t>Accessibility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Digital Accessibility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Video Remote Interpreting (VRI) for Customer-Facing Representatives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Accessible Hazard Alert System (AHAS)</a:t>
          </a:r>
        </a:p>
      </dsp:txBody>
      <dsp:txXfrm>
        <a:off x="1180684" y="2129762"/>
        <a:ext cx="3754666" cy="1936147"/>
      </dsp:txXfrm>
    </dsp:sp>
    <dsp:sp modelId="{02278BA9-D265-402C-A103-97CA54D078E4}">
      <dsp:nvSpPr>
        <dsp:cNvPr id="0" name=""/>
        <dsp:cNvSpPr/>
      </dsp:nvSpPr>
      <dsp:spPr>
        <a:xfrm>
          <a:off x="193614" y="2585307"/>
          <a:ext cx="987070" cy="102505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5E4C2-435A-4EE1-9EC5-52ECBC129F65}">
      <dsp:nvSpPr>
        <dsp:cNvPr id="0" name=""/>
        <dsp:cNvSpPr/>
      </dsp:nvSpPr>
      <dsp:spPr>
        <a:xfrm>
          <a:off x="0" y="0"/>
          <a:ext cx="4935351" cy="1936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j-lt"/>
              <a:cs typeface="Calibri Light"/>
            </a:rPr>
            <a:t>Customer Communications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PrepareforPowerDown.com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Targeted Marketing 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AFN Self-Identification</a:t>
          </a:r>
          <a:endParaRPr lang="en-US" sz="1600" kern="1200">
            <a:latin typeface="+mj-lt"/>
            <a:cs typeface="Calibri Light" panose="020F03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Amplified Notifications through CBOs</a:t>
          </a:r>
        </a:p>
      </dsp:txBody>
      <dsp:txXfrm>
        <a:off x="1180684" y="0"/>
        <a:ext cx="3754666" cy="1936147"/>
      </dsp:txXfrm>
    </dsp:sp>
    <dsp:sp modelId="{21DAF39B-D1C7-46B1-B2E7-0055FE46A33B}">
      <dsp:nvSpPr>
        <dsp:cNvPr id="0" name=""/>
        <dsp:cNvSpPr/>
      </dsp:nvSpPr>
      <dsp:spPr>
        <a:xfrm>
          <a:off x="193614" y="497481"/>
          <a:ext cx="987070" cy="94118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699D1B9-5575-4262-B41B-51DEF753DCB3}">
      <dsp:nvSpPr>
        <dsp:cNvPr id="0" name=""/>
        <dsp:cNvSpPr/>
      </dsp:nvSpPr>
      <dsp:spPr>
        <a:xfrm>
          <a:off x="0" y="2129762"/>
          <a:ext cx="4935351" cy="1936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j-lt"/>
              <a:cs typeface="Calibri Light"/>
            </a:rPr>
            <a:t>Community Engagement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Wildfire Safety Fairs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Tribal Partnerships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Resiliency Resources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latin typeface="+mj-lt"/>
              <a:cs typeface="Calibri Light"/>
            </a:rPr>
            <a:t>Outreach through CBOs</a:t>
          </a:r>
        </a:p>
      </dsp:txBody>
      <dsp:txXfrm>
        <a:off x="1180684" y="2129762"/>
        <a:ext cx="3754666" cy="1936147"/>
      </dsp:txXfrm>
    </dsp:sp>
    <dsp:sp modelId="{02278BA9-D265-402C-A103-97CA54D078E4}">
      <dsp:nvSpPr>
        <dsp:cNvPr id="0" name=""/>
        <dsp:cNvSpPr/>
      </dsp:nvSpPr>
      <dsp:spPr>
        <a:xfrm>
          <a:off x="193614" y="2562444"/>
          <a:ext cx="987070" cy="107078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614FEB-A4CC-9C45-9E55-55D9B17DAA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1B417-2BC9-4748-8C57-26FF2C1E1C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8279E-0063-1341-9052-BD5BB8D3EA78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412F8-84D5-CB4D-8C19-7FF70D87B3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DC4E5-0D1B-8647-A229-D194F166BA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DE577-BB94-F94E-A6C8-E2BAE829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25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D3E90-4401-924E-AB60-B1B6C79DD483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C8885-BA77-6E4A-8A7E-300F6019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3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C8885-BA77-6E4A-8A7E-300F60193B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5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C8885-BA77-6E4A-8A7E-300F60193B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13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010150" y="1379538"/>
            <a:ext cx="19540538" cy="1099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1456E-1A61-41A4-8623-5B3EA5A3D13D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106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192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16AC1-AE93-4965-9AD0-C8E64C510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336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EF1EE6-3C31-EE47-8587-553FE700F6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4311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6CB423-F7B4-4389-85A9-717FF28DE6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Helvetica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Helvetica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616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010150" y="1379538"/>
            <a:ext cx="19540538" cy="1099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1456E-1A61-41A4-8623-5B3EA5A3D13D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305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2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CD25-F39E-304E-A88F-B654F594F7CE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02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538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181600" y="1447800"/>
            <a:ext cx="20518438" cy="115427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1697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Q2 2020 Earnings Call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97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BE979-2076-4399-8F72-B35902B5015E}" type="slidenum"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971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260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410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843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353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605504">
              <a:lnSpc>
                <a:spcPct val="107000"/>
              </a:lnSpc>
              <a:spcAft>
                <a:spcPts val="1405"/>
              </a:spcAft>
              <a:defRPr/>
            </a:pPr>
            <a:endParaRPr lang="en-US" sz="320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031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292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16AC1-AE93-4965-9AD0-C8E64C510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336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5A8A3-6968-47F4-8CD8-6845C81C11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381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16AC1-AE93-4965-9AD0-C8E64C510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358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16AC1-AE93-4965-9AD0-C8E64C510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255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44D39D-C00D-4BF7-9D20-F994D9A2BF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1306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78A72-76A4-4C98-A4B8-C186530B67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382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16AC1-AE93-4965-9AD0-C8E64C510F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678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010150" y="1379538"/>
            <a:ext cx="19540538" cy="1099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055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1456E-1A61-41A4-8623-5B3EA5A3D13D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055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5313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9635B-6ECB-42EF-ACB9-D5906BBC381B}" type="slidenum"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247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energysafety.ca.gov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3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8.sv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3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3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8.sv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8.sv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3.sv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3.sv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3.sv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3.sv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8.svg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7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3.sv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3.sv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8.svg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AA23E-C249-D745-B99F-B0C79FA973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795F6-7597-054A-A50E-824229374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853518" cy="2387600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BA4C3-7EC9-1346-BB0B-5DEC7B883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6853518" cy="82204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Gradient_Top Bar_1">
            <a:extLst>
              <a:ext uri="{FF2B5EF4-FFF2-40B4-BE49-F238E27FC236}">
                <a16:creationId xmlns:a16="http://schemas.microsoft.com/office/drawing/2014/main" id="{60AF7CC2-C9EB-964C-B31B-C41352A9B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9" y="0"/>
            <a:ext cx="12184303" cy="611909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pic>
        <p:nvPicPr>
          <p:cNvPr id="9" name="Tower_Front Cover" descr="Icon of a transmission tower">
            <a:extLst>
              <a:ext uri="{FF2B5EF4-FFF2-40B4-BE49-F238E27FC236}">
                <a16:creationId xmlns:a16="http://schemas.microsoft.com/office/drawing/2014/main" id="{CC25086B-2530-EE4B-BE3E-DD5816DA1C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01" y="0"/>
            <a:ext cx="467995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9D5F39-45BA-4A18-AEC8-9A4ED09E33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717080"/>
            <a:ext cx="1704621" cy="170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4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6656-3AEF-AB4C-ADB6-518DD79D4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"/>
            <a:ext cx="6629400" cy="1574077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Overview or Introduction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90173" y="6356350"/>
            <a:ext cx="1826369" cy="365125"/>
          </a:xfrm>
        </p:spPr>
        <p:txBody>
          <a:bodyPr/>
          <a:lstStyle>
            <a:lvl1pPr>
              <a:defRPr sz="2400"/>
            </a:lvl1pPr>
          </a:lstStyle>
          <a:p>
            <a:fld id="{CB10A671-034D-D241-B2FC-E8675879E2C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4575-A9D7-9744-A403-D7D67F71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4266B8F5-C0FF-495D-AA3D-EA7F019685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546E65-E354-804E-80D6-0C9582F06B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35732"/>
            <a:ext cx="6629400" cy="37554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type introduction or overview body text here.</a:t>
            </a:r>
          </a:p>
        </p:txBody>
      </p:sp>
      <p:sp>
        <p:nvSpPr>
          <p:cNvPr id="11" name="Gradient_Right Side_1">
            <a:extLst>
              <a:ext uri="{FF2B5EF4-FFF2-40B4-BE49-F238E27FC236}">
                <a16:creationId xmlns:a16="http://schemas.microsoft.com/office/drawing/2014/main" id="{19C8ED75-BEAC-8046-AE47-2FECF9BA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26716" y="0"/>
            <a:ext cx="4061435" cy="61722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pic>
        <p:nvPicPr>
          <p:cNvPr id="8" name="Picture 7" descr="Office of Energy Infrastructure Safety logo">
            <a:extLst>
              <a:ext uri="{FF2B5EF4-FFF2-40B4-BE49-F238E27FC236}">
                <a16:creationId xmlns:a16="http://schemas.microsoft.com/office/drawing/2014/main" id="{D7325B44-A7DC-42F2-865F-F129B910D6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173" y="1718840"/>
            <a:ext cx="2734519" cy="273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8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ub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AA23E-C249-D745-B99F-B0C79FA97380}"/>
              </a:ext>
            </a:extLst>
          </p:cNvPr>
          <p:cNvSpPr/>
          <p:nvPr userDrawn="1"/>
        </p:nvSpPr>
        <p:spPr>
          <a:xfrm>
            <a:off x="0" y="0"/>
            <a:ext cx="12192000" cy="62077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795F6-7597-054A-A50E-824229374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BA4C3-7EC9-1346-BB0B-5DEC7B883F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AF46C-3D04-3744-A956-25B24589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1600" y="6356350"/>
            <a:ext cx="1743697" cy="365125"/>
          </a:xfrm>
        </p:spPr>
        <p:txBody>
          <a:bodyPr/>
          <a:lstStyle>
            <a:lvl1pPr>
              <a:defRPr sz="2400"/>
            </a:lvl1pPr>
          </a:lstStyle>
          <a:p>
            <a:fld id="{18D09DA7-319F-FD43-B09E-BFFE8DFF0995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3666E-26AC-7F47-8E1D-C67061DF1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E80BA-4B94-134E-88E1-6CBE2C6D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0919" y="6356350"/>
            <a:ext cx="582881" cy="365125"/>
          </a:xfrm>
        </p:spPr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56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4515" y="6356350"/>
            <a:ext cx="1712028" cy="365125"/>
          </a:xfrm>
        </p:spPr>
        <p:txBody>
          <a:bodyPr/>
          <a:lstStyle>
            <a:lvl1pPr>
              <a:defRPr sz="2400"/>
            </a:lvl1pPr>
          </a:lstStyle>
          <a:p>
            <a:fld id="{728FC119-3D3F-0F4B-8256-E6A87A126CE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316F63-74ED-405F-A21F-0E945790B38B}"/>
              </a:ext>
            </a:extLst>
          </p:cNvPr>
          <p:cNvSpPr/>
          <p:nvPr userDrawn="1"/>
        </p:nvSpPr>
        <p:spPr>
          <a:xfrm>
            <a:off x="0" y="277901"/>
            <a:ext cx="12192000" cy="905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8BB7F59-9343-445B-8C4A-9773B7B1C5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76517"/>
            <a:ext cx="10125635" cy="766481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lang="en-US" sz="32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TYPE OPTIONAL HEADER HERE IN ALL CAPS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FF3584F-B314-43A8-8A05-4EE1A4FE89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41262"/>
            <a:ext cx="8220075" cy="43768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dirty="0"/>
            </a:lvl1pPr>
            <a:lvl4pPr marL="1371600" indent="0">
              <a:buNone/>
              <a:defRPr lang="en-US" dirty="0"/>
            </a:lvl4pPr>
          </a:lstStyle>
          <a:p>
            <a:pPr lvl="0"/>
            <a:r>
              <a:rPr lang="en-US"/>
              <a:t>Type text here.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A22013-AD0F-4647-AD4D-8A1478B15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9636" y="2209797"/>
            <a:ext cx="2813474" cy="401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7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2743" y="6356350"/>
            <a:ext cx="1733800" cy="365125"/>
          </a:xfrm>
        </p:spPr>
        <p:txBody>
          <a:bodyPr/>
          <a:lstStyle>
            <a:lvl1pPr>
              <a:defRPr sz="2400"/>
            </a:lvl1pPr>
          </a:lstStyle>
          <a:p>
            <a:fld id="{728FC119-3D3F-0F4B-8256-E6A87A126CE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8BB7F59-9343-445B-8C4A-9773B7B1C5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76517"/>
            <a:ext cx="11201400" cy="766481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3200" b="1" cap="all" baseline="0">
                <a:solidFill>
                  <a:srgbClr val="0459A5"/>
                </a:solidFill>
                <a:latin typeface="+mn-lt"/>
              </a:defRPr>
            </a:lvl1pPr>
          </a:lstStyle>
          <a:p>
            <a:pPr lvl="0"/>
            <a:r>
              <a:rPr lang="en-US"/>
              <a:t>TYPE TITLE IN ALL CAPS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FF3584F-B314-43A8-8A05-4EE1A4FE89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41262"/>
            <a:ext cx="8481436" cy="43768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dirty="0"/>
            </a:lvl1pPr>
          </a:lstStyle>
          <a:p>
            <a:pPr lvl="0"/>
            <a:r>
              <a:rPr lang="en-US"/>
              <a:t>Type text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2FB4A1-E9B8-4ED5-AD4F-266F10A66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9636" y="2209797"/>
            <a:ext cx="2813474" cy="401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49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oto of a row of transmission towers against the backdrop of a blue sky with white clouds&#10;&#10;">
            <a:extLst>
              <a:ext uri="{FF2B5EF4-FFF2-40B4-BE49-F238E27FC236}">
                <a16:creationId xmlns:a16="http://schemas.microsoft.com/office/drawing/2014/main" id="{05AD5746-933C-4384-A87F-D71A9E14BD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" t="1991" r="-17" b="8205"/>
          <a:stretch/>
        </p:blipFill>
        <p:spPr>
          <a:xfrm>
            <a:off x="4210" y="0"/>
            <a:ext cx="12187790" cy="617668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26287" y="6356350"/>
            <a:ext cx="1690256" cy="365125"/>
          </a:xfrm>
        </p:spPr>
        <p:txBody>
          <a:bodyPr/>
          <a:lstStyle>
            <a:lvl1pPr>
              <a:defRPr sz="2400"/>
            </a:lvl1pPr>
          </a:lstStyle>
          <a:p>
            <a:fld id="{728FC119-3D3F-0F4B-8256-E6A87A126CE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280186-BEAE-ED4A-9930-F4466A948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6193" y="1061681"/>
            <a:ext cx="4123616" cy="4137014"/>
          </a:xfrm>
          <a:prstGeom prst="ellipse">
            <a:avLst/>
          </a:prstGeom>
          <a:solidFill>
            <a:srgbClr val="04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586D074-F4F3-41E7-885F-6512EF767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3333" y="1783644"/>
            <a:ext cx="2709334" cy="2743200"/>
          </a:xfrm>
        </p:spPr>
        <p:txBody>
          <a:bodyPr anchor="ctr"/>
          <a:lstStyle>
            <a:lvl1pPr algn="ctr"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TYPE DIVIDER TITLE IN ALL CAPS</a:t>
            </a:r>
          </a:p>
        </p:txBody>
      </p:sp>
    </p:spTree>
    <p:extLst>
      <p:ext uri="{BB962C8B-B14F-4D97-AF65-F5344CB8AC3E}">
        <p14:creationId xmlns:p14="http://schemas.microsoft.com/office/powerpoint/2010/main" val="1234711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FF3A1-4780-F64A-B941-52F3EDF4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8057" y="6356350"/>
            <a:ext cx="1668485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2EB10-CBC4-C34F-ADBE-7A2E73D54D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CE4B2-B534-BE46-80D3-A4D296659A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8D16F5-5417-0A4B-BA0F-E3D9CBBB094D}"/>
              </a:ext>
            </a:extLst>
          </p:cNvPr>
          <p:cNvSpPr/>
          <p:nvPr userDrawn="1"/>
        </p:nvSpPr>
        <p:spPr>
          <a:xfrm>
            <a:off x="0" y="0"/>
            <a:ext cx="12192000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46AE792-B80A-46B9-8147-3EBA3C461D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76517"/>
            <a:ext cx="11201400" cy="76648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48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TYPE TITLE IN ALL CAPS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E63A397-545E-4E43-BB3F-3296939C1C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41262"/>
            <a:ext cx="11022106" cy="43768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>
                <a:tab pos="287338" algn="l"/>
              </a:tabLst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Type text here.</a:t>
            </a:r>
          </a:p>
        </p:txBody>
      </p:sp>
    </p:spTree>
    <p:extLst>
      <p:ext uri="{BB962C8B-B14F-4D97-AF65-F5344CB8AC3E}">
        <p14:creationId xmlns:p14="http://schemas.microsoft.com/office/powerpoint/2010/main" val="61594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hoto of a rocky outcropping topped with evergreen trees">
            <a:extLst>
              <a:ext uri="{FF2B5EF4-FFF2-40B4-BE49-F238E27FC236}">
                <a16:creationId xmlns:a16="http://schemas.microsoft.com/office/drawing/2014/main" id="{792E8C81-43A0-4BAE-B119-0BFD1D9CB1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0753" y="0"/>
            <a:ext cx="9077399" cy="616771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DBA9F-DD30-4847-85E2-BC993FE69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2743" y="6356350"/>
            <a:ext cx="1733799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9AC6-52B6-1547-BFF8-B32806A8C9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B055-97F7-A040-BD06-3D4DFD87F8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CE35F-63B2-1842-8171-A369EA882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8" y="2148007"/>
            <a:ext cx="7666182" cy="3033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8B4E51BC-2F84-40EE-A63F-107881278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419" y="2760217"/>
            <a:ext cx="6800892" cy="1809340"/>
          </a:xfrm>
        </p:spPr>
        <p:txBody>
          <a:bodyPr anchor="ctr"/>
          <a:lstStyle>
            <a:lvl1pPr algn="ctr">
              <a:defRPr sz="4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Include a quote, statement, or title to break up text heavy slides.</a:t>
            </a:r>
          </a:p>
        </p:txBody>
      </p:sp>
    </p:spTree>
    <p:extLst>
      <p:ext uri="{BB962C8B-B14F-4D97-AF65-F5344CB8AC3E}">
        <p14:creationId xmlns:p14="http://schemas.microsoft.com/office/powerpoint/2010/main" val="1843629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35610-52D4-7340-9DF3-33A87DA2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8057" y="6356350"/>
            <a:ext cx="1668485" cy="365125"/>
          </a:xfrm>
        </p:spPr>
        <p:txBody>
          <a:bodyPr/>
          <a:lstStyle>
            <a:lvl1pPr>
              <a:defRPr sz="2400"/>
            </a:lvl1pPr>
          </a:lstStyle>
          <a:p>
            <a:fld id="{0D5B0248-48BC-AC4E-9A99-00CF7BD0EFD4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CD8EF-0174-784E-ACAC-B477DE71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674E9-906B-1942-8828-345032A3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Gradient_Right Side_1">
            <a:extLst>
              <a:ext uri="{FF2B5EF4-FFF2-40B4-BE49-F238E27FC236}">
                <a16:creationId xmlns:a16="http://schemas.microsoft.com/office/drawing/2014/main" id="{C8321213-052C-B344-A79B-141CAFDE7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1722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F8DB01-B42C-304D-B64A-4B3A40D09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6193" y="1061681"/>
            <a:ext cx="4123616" cy="41370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2694DC6-C250-234C-AF3D-1B072B42D6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47330" y="340659"/>
            <a:ext cx="5266763" cy="24428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dirty="0"/>
            </a:lvl1pPr>
          </a:lstStyle>
          <a:p>
            <a:pPr lvl="0"/>
            <a:r>
              <a:rPr lang="en-US"/>
              <a:t>Example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1D77E3D-E3D1-014D-AFF9-AD37DEA68E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6013" y="3198813"/>
            <a:ext cx="3427412" cy="2287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AF8697D6-58F0-4FA8-A67F-FD8DCE367D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3333" y="1783644"/>
            <a:ext cx="2709334" cy="2743200"/>
          </a:xfrm>
        </p:spPr>
        <p:txBody>
          <a:bodyPr anchor="ctr"/>
          <a:lstStyle>
            <a:lvl1pPr algn="ctr">
              <a:defRPr sz="4800" baseline="0">
                <a:solidFill>
                  <a:srgbClr val="0459A5"/>
                </a:solidFill>
              </a:defRPr>
            </a:lvl1pPr>
          </a:lstStyle>
          <a:p>
            <a:r>
              <a:rPr lang="en-US"/>
              <a:t>TYPE SUB- TITLE IN ALL CAPS</a:t>
            </a:r>
          </a:p>
        </p:txBody>
      </p:sp>
    </p:spTree>
    <p:extLst>
      <p:ext uri="{BB962C8B-B14F-4D97-AF65-F5344CB8AC3E}">
        <p14:creationId xmlns:p14="http://schemas.microsoft.com/office/powerpoint/2010/main" val="19458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62D9-28A9-2845-9485-B6D4F815D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957"/>
            <a:ext cx="10515600" cy="1588945"/>
          </a:xfrm>
        </p:spPr>
        <p:txBody>
          <a:bodyPr anchor="ctr" anchorCtr="0"/>
          <a:lstStyle>
            <a:lvl1pPr>
              <a:defRPr sz="4800" baseline="0"/>
            </a:lvl1pPr>
          </a:lstStyle>
          <a:p>
            <a:r>
              <a:rPr lang="en-US"/>
              <a:t>TYPE HEADING IN ALL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1A97B-8463-F14F-997E-08A73702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15401" y="6356350"/>
            <a:ext cx="1701142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34DAF-2B33-444F-9D9A-16569689BE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01653-9FF6-1947-B044-BF04FBAEBE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83C468C-CE84-5F43-B47E-3A1D6DF46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131854"/>
            <a:ext cx="3200400" cy="27387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Tx/>
              <a:buNone/>
              <a:defRPr sz="24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to describe a graph, photo, or infographic at right.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1BEFA44-DDA2-1E48-AE55-FCE40C342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19646" y="2131854"/>
            <a:ext cx="6835742" cy="3717617"/>
          </a:xfrm>
        </p:spPr>
        <p:txBody>
          <a:bodyPr/>
          <a:lstStyle>
            <a:lvl1pPr marL="0" indent="0">
              <a:buNone/>
              <a:defRPr/>
            </a:lvl1pPr>
            <a:lvl2pPr marL="740664" indent="-283464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lvl2pPr>
            <a:lvl3pPr marL="1257300" indent="-342900">
              <a:buFont typeface="Wingdings" panose="05000000000000000000" pitchFamily="2" charset="2"/>
              <a:buChar char="§"/>
              <a:defRPr/>
            </a:lvl3pPr>
            <a:lvl4pPr marL="1714500" indent="-342900">
              <a:buFont typeface="Calibri" panose="020F0502020204030204" pitchFamily="34" charset="0"/>
              <a:buChar char="—"/>
              <a:defRPr/>
            </a:lvl4pPr>
            <a:lvl5pPr marL="2171700" indent="-342900">
              <a:buFont typeface="Calibri" panose="020F0502020204030204" pitchFamily="34" charset="0"/>
              <a:buChar char="—"/>
              <a:defRPr/>
            </a:lvl5pPr>
          </a:lstStyle>
          <a:p>
            <a:pPr lvl="0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89A1E7-40ED-7144-B0A5-B5E0391A2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280647" y="2131854"/>
            <a:ext cx="0" cy="3717617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D90AC6C-0EB1-6540-8630-7B3D3CBB2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038530"/>
            <a:ext cx="3267075" cy="1038419"/>
          </a:xfrm>
        </p:spPr>
        <p:txBody>
          <a:bodyPr anchor="b" anchorCtr="0">
            <a:noAutofit/>
          </a:bodyPr>
          <a:lstStyle>
            <a:lvl1pPr marL="0" indent="0" algn="l">
              <a:buFontTx/>
              <a:buNone/>
              <a:defRPr sz="2400" i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This can be a source note or other brief info about the graphic.</a:t>
            </a:r>
          </a:p>
        </p:txBody>
      </p:sp>
    </p:spTree>
    <p:extLst>
      <p:ext uri="{BB962C8B-B14F-4D97-AF65-F5344CB8AC3E}">
        <p14:creationId xmlns:p14="http://schemas.microsoft.com/office/powerpoint/2010/main" val="12999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2D6EEC-534E-435B-9CAE-10AE5B5FE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17429" y="6356350"/>
            <a:ext cx="1799113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DEBE1-61C1-471C-BE03-57A1C770E6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D414A-5E40-42FD-906F-598C66DCF56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C22439-7D8B-45D1-9522-E469C6B44DAD}"/>
              </a:ext>
            </a:extLst>
          </p:cNvPr>
          <p:cNvSpPr/>
          <p:nvPr userDrawn="1"/>
        </p:nvSpPr>
        <p:spPr>
          <a:xfrm>
            <a:off x="0" y="1142999"/>
            <a:ext cx="12188151" cy="50292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E823D7-A25A-4355-81D4-C4D3D3230BC5}"/>
              </a:ext>
            </a:extLst>
          </p:cNvPr>
          <p:cNvSpPr/>
          <p:nvPr userDrawn="1"/>
        </p:nvSpPr>
        <p:spPr>
          <a:xfrm>
            <a:off x="-1" y="0"/>
            <a:ext cx="12188151" cy="114299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7B7690-6143-4641-99D5-647CBA4C5E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691" y="64140"/>
            <a:ext cx="10325595" cy="1014720"/>
          </a:xfrm>
        </p:spPr>
        <p:txBody>
          <a:bodyPr anchor="ctr"/>
          <a:lstStyle>
            <a:lvl1pPr>
              <a:lnSpc>
                <a:spcPct val="100000"/>
              </a:lnSpc>
              <a:defRPr sz="48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pic>
        <p:nvPicPr>
          <p:cNvPr id="8" name="Picture 7" descr="Office of Energy Infrastructure Safety logo">
            <a:extLst>
              <a:ext uri="{FF2B5EF4-FFF2-40B4-BE49-F238E27FC236}">
                <a16:creationId xmlns:a16="http://schemas.microsoft.com/office/drawing/2014/main" id="{8D4A79EE-AAB8-490A-9641-DB472F25E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695" y="21730"/>
            <a:ext cx="1111333" cy="1111333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0C25116-F6C2-44D0-83A8-4EDCA3F9E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41262"/>
            <a:ext cx="10515600" cy="43768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32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Type text here.</a:t>
            </a:r>
          </a:p>
        </p:txBody>
      </p:sp>
    </p:spTree>
    <p:extLst>
      <p:ext uri="{BB962C8B-B14F-4D97-AF65-F5344CB8AC3E}">
        <p14:creationId xmlns:p14="http://schemas.microsoft.com/office/powerpoint/2010/main" val="1036721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hoto of transmission towers against the backdrop of a flooded field in a valley">
            <a:extLst>
              <a:ext uri="{FF2B5EF4-FFF2-40B4-BE49-F238E27FC236}">
                <a16:creationId xmlns:a16="http://schemas.microsoft.com/office/drawing/2014/main" id="{E71C66D9-614D-4147-82E3-7402F39979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7"/>
          <a:stretch/>
        </p:blipFill>
        <p:spPr>
          <a:xfrm>
            <a:off x="0" y="1"/>
            <a:ext cx="12192000" cy="616771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15401" y="6356350"/>
            <a:ext cx="1701142" cy="365125"/>
          </a:xfrm>
        </p:spPr>
        <p:txBody>
          <a:bodyPr/>
          <a:lstStyle>
            <a:lvl1pPr>
              <a:defRPr sz="2400"/>
            </a:lvl1pPr>
          </a:lstStyle>
          <a:p>
            <a:fld id="{728FC119-3D3F-0F4B-8256-E6A87A126CE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FF43494-2868-BB4F-AD1F-FC43A214A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4192" y="1061681"/>
            <a:ext cx="4123616" cy="4137014"/>
          </a:xfrm>
          <a:prstGeom prst="ellipse">
            <a:avLst/>
          </a:prstGeom>
          <a:solidFill>
            <a:srgbClr val="04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CBFAB32A-9656-4937-96B5-83726CCF34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1333" y="1712260"/>
            <a:ext cx="2709334" cy="2743200"/>
          </a:xfrm>
        </p:spPr>
        <p:txBody>
          <a:bodyPr anchor="ctr"/>
          <a:lstStyle>
            <a:lvl1pPr algn="ctr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TYPE DIVIDER TITLE IN ALL CAPS</a:t>
            </a:r>
          </a:p>
        </p:txBody>
      </p:sp>
    </p:spTree>
    <p:extLst>
      <p:ext uri="{BB962C8B-B14F-4D97-AF65-F5344CB8AC3E}">
        <p14:creationId xmlns:p14="http://schemas.microsoft.com/office/powerpoint/2010/main" val="838767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6F252E-7D40-B647-91BA-96B834EB49D0}"/>
              </a:ext>
            </a:extLst>
          </p:cNvPr>
          <p:cNvSpPr/>
          <p:nvPr userDrawn="1"/>
        </p:nvSpPr>
        <p:spPr>
          <a:xfrm>
            <a:off x="0" y="1142999"/>
            <a:ext cx="12188151" cy="50292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26287" y="6356350"/>
            <a:ext cx="1690256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FEA94C-F47E-0B4A-87A9-4E9FB58CA98F}"/>
              </a:ext>
            </a:extLst>
          </p:cNvPr>
          <p:cNvCxnSpPr/>
          <p:nvPr userDrawn="1"/>
        </p:nvCxnSpPr>
        <p:spPr>
          <a:xfrm>
            <a:off x="6096000" y="1627909"/>
            <a:ext cx="0" cy="4313584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dient_Top Bar_2">
            <a:extLst>
              <a:ext uri="{FF2B5EF4-FFF2-40B4-BE49-F238E27FC236}">
                <a16:creationId xmlns:a16="http://schemas.microsoft.com/office/drawing/2014/main" id="{93FEB605-506D-D547-8786-22AC625DE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849" y="-1"/>
            <a:ext cx="12184303" cy="11430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78ADF6-96E0-5B4D-86EF-4246D4FBB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"/>
            <a:ext cx="9400822" cy="1142998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32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TYPE OPTIONAL HEADER HERE IN ALL CAPS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66CBEBB-09D0-6A45-BAC1-3B46C3380C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627084"/>
            <a:ext cx="10515595" cy="4182046"/>
          </a:xfrm>
        </p:spPr>
        <p:txBody>
          <a:bodyPr numCol="2" spcCol="914400"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Tx/>
              <a:buNone/>
              <a:defRPr lang="en-US" sz="2400" smtClean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type here for a two-column page which is mainly text.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C8A645-C02A-4D6D-883D-713CAF27A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9088" y="107020"/>
            <a:ext cx="1335914" cy="133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16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17429" y="6356350"/>
            <a:ext cx="1799113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Gradient_Top Bar_2">
            <a:extLst>
              <a:ext uri="{FF2B5EF4-FFF2-40B4-BE49-F238E27FC236}">
                <a16:creationId xmlns:a16="http://schemas.microsoft.com/office/drawing/2014/main" id="{E695004F-84C9-754B-9719-A3AC19DA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849" y="-1"/>
            <a:ext cx="12184303" cy="11430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FEA94C-F47E-0B4A-87A9-4E9FB58CA98F}"/>
              </a:ext>
            </a:extLst>
          </p:cNvPr>
          <p:cNvCxnSpPr/>
          <p:nvPr userDrawn="1"/>
        </p:nvCxnSpPr>
        <p:spPr>
          <a:xfrm>
            <a:off x="6096000" y="1627909"/>
            <a:ext cx="0" cy="4313584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286986-8FFF-8C47-9AB5-716A3AC25A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"/>
            <a:ext cx="9015653" cy="1142998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32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TYPE OPTIONAL HEADER HERE IN ALL CAPS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9EF5015-12A2-E946-A6BB-8146C27EA8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627084"/>
            <a:ext cx="10515595" cy="4182046"/>
          </a:xfrm>
        </p:spPr>
        <p:txBody>
          <a:bodyPr numCol="2" spcCol="914400">
            <a:normAutofit/>
          </a:bodyPr>
          <a:lstStyle>
            <a:lvl1pPr marL="0" indent="0" algn="l">
              <a:spcBef>
                <a:spcPts val="0"/>
              </a:spcBef>
              <a:spcAft>
                <a:spcPts val="1200"/>
              </a:spcAft>
              <a:buFontTx/>
              <a:buNone/>
              <a:defRPr sz="24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here for a two-column page which is mainly text.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386A70-E6DB-8F4D-9925-1A9D8E08E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98113" y="136525"/>
            <a:ext cx="1197864" cy="11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45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97D4E-C50E-5344-846F-B7B653B6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0971" y="6356350"/>
            <a:ext cx="1755572" cy="365125"/>
          </a:xfrm>
        </p:spPr>
        <p:txBody>
          <a:bodyPr/>
          <a:lstStyle>
            <a:lvl1pPr>
              <a:defRPr sz="2400"/>
            </a:lvl1pPr>
          </a:lstStyle>
          <a:p>
            <a:fld id="{9C31814E-5C67-1442-8F8C-E0D76F12BC79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7D19B-86D9-0548-B78B-7AF8EB04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9F58C-33A6-6344-87D3-1EFB7156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Gradient_Right Side_1">
            <a:extLst>
              <a:ext uri="{FF2B5EF4-FFF2-40B4-BE49-F238E27FC236}">
                <a16:creationId xmlns:a16="http://schemas.microsoft.com/office/drawing/2014/main" id="{141F5E7B-151E-544C-9A7F-62C22516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151" cy="1828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44832B-61FE-A940-9911-8B17119F3F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11562"/>
            <a:ext cx="3200400" cy="3397567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1200"/>
              </a:spcAft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three-step process.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34B2D1E-B244-4A4A-A7E9-8103B78CE4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53400" y="2411561"/>
            <a:ext cx="3200400" cy="340156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lang="en-US" sz="3200" kern="1200" dirty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/>
              <a:t>Click to type info for a three-step process.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A01A6FE-5513-094E-8FBC-DA378EE6F2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282" y="2411562"/>
            <a:ext cx="3200400" cy="339756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lang="en-US" sz="3200" kern="1200" dirty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/>
              <a:t>Click to type info for a three-step process.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5E1493-01B2-6342-B77E-37DC6067F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277599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C8630A-BF6B-6541-894B-8C54F1B45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24800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FEF357E-F439-0647-AA3C-354EB32A2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62418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0C96A9-5E3A-894E-9EDA-FDAF6E728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22259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5FFF09-0F68-B14C-A807-A76BD22B6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7618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12CBDF81-6DAD-364E-A57B-51FF208665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74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E0E4CBC-4B70-BB49-9197-DB9F1B6B10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C0800415-7371-3645-9B46-F8BB9DDF07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726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17121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58943" y="6356350"/>
            <a:ext cx="1657599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FEA94C-F47E-0B4A-87A9-4E9FB58CA98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921620"/>
            <a:ext cx="0" cy="2869581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dient_Right Side_1">
            <a:extLst>
              <a:ext uri="{FF2B5EF4-FFF2-40B4-BE49-F238E27FC236}">
                <a16:creationId xmlns:a16="http://schemas.microsoft.com/office/drawing/2014/main" id="{116F1D01-CAEA-514D-B160-9AC612738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151" cy="1828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39EEACB-C7AE-5446-9995-2E5770EDD7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3017177"/>
            <a:ext cx="5051611" cy="2774024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1200"/>
              </a:spcAft>
              <a:buFontTx/>
              <a:buNone/>
              <a:defRPr lang="en-US" sz="3200" kern="1200" dirty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type info for a two column layout with photos.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84BCCAF9-D01E-8D40-84E2-570024C907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7705" y="3017177"/>
            <a:ext cx="5051611" cy="2774024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1200"/>
              </a:spcAft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two column layout with photos.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049E67-42C1-BB4E-83F7-C18CE2AAA0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19275" y="473075"/>
            <a:ext cx="3089275" cy="2073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A3E4025-082F-7B44-B69C-07A8DC82B6D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74502" y="473075"/>
            <a:ext cx="3089275" cy="2073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59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DB0A43-98A4-C24F-878D-09BA84EA4EB1}"/>
              </a:ext>
            </a:extLst>
          </p:cNvPr>
          <p:cNvSpPr/>
          <p:nvPr userDrawn="1"/>
        </p:nvSpPr>
        <p:spPr>
          <a:xfrm>
            <a:off x="0" y="0"/>
            <a:ext cx="8126716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26287" y="6356350"/>
            <a:ext cx="1690256" cy="365125"/>
          </a:xfrm>
        </p:spPr>
        <p:txBody>
          <a:bodyPr/>
          <a:lstStyle>
            <a:lvl1pPr>
              <a:defRPr sz="2400"/>
            </a:lvl1pPr>
          </a:lstStyle>
          <a:p>
            <a:fld id="{CB10A671-034D-D241-B2FC-E8675879E2C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4575-A9D7-9744-A403-D7D67F71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Gradient_Right Side_1">
            <a:extLst>
              <a:ext uri="{FF2B5EF4-FFF2-40B4-BE49-F238E27FC236}">
                <a16:creationId xmlns:a16="http://schemas.microsoft.com/office/drawing/2014/main" id="{19C8ED75-BEAC-8046-AE47-2FECF9BA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26716" y="0"/>
            <a:ext cx="4061435" cy="61722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E5BFB-3A11-A84F-9A36-2D23788121E9}"/>
              </a:ext>
            </a:extLst>
          </p:cNvPr>
          <p:cNvSpPr txBox="1"/>
          <p:nvPr userDrawn="1"/>
        </p:nvSpPr>
        <p:spPr>
          <a:xfrm>
            <a:off x="838200" y="2624435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cap="all" baseline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9" name="Picture 8" descr="Large Question Mark used as a graphic icon">
            <a:extLst>
              <a:ext uri="{FF2B5EF4-FFF2-40B4-BE49-F238E27FC236}">
                <a16:creationId xmlns:a16="http://schemas.microsoft.com/office/drawing/2014/main" id="{975E0F25-A193-024B-8CA2-2B2EEF08D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3180" y="1312125"/>
            <a:ext cx="20955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53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858F70B2-74AC-6540-9DDB-2426331F45FE}"/>
              </a:ext>
            </a:extLst>
          </p:cNvPr>
          <p:cNvSpPr/>
          <p:nvPr userDrawn="1"/>
        </p:nvSpPr>
        <p:spPr>
          <a:xfrm>
            <a:off x="0" y="3838575"/>
            <a:ext cx="12188152" cy="23884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13335E-C4E3-904E-A48C-9D306491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5875" y="6356350"/>
            <a:ext cx="1710667" cy="365125"/>
          </a:xfrm>
        </p:spPr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FA57D-DAA8-674B-975C-648A38A062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4198F-6599-FE45-A8CA-03724476BF7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30" name="object 6">
            <a:extLst>
              <a:ext uri="{FF2B5EF4-FFF2-40B4-BE49-F238E27FC236}">
                <a16:creationId xmlns:a16="http://schemas.microsoft.com/office/drawing/2014/main" id="{01CB4B2E-313B-1A4A-89C0-B594512EB075}"/>
              </a:ext>
            </a:extLst>
          </p:cNvPr>
          <p:cNvSpPr txBox="1"/>
          <p:nvPr userDrawn="1"/>
        </p:nvSpPr>
        <p:spPr>
          <a:xfrm>
            <a:off x="3309588" y="2894566"/>
            <a:ext cx="5466112" cy="472157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7697">
              <a:spcBef>
                <a:spcPts val="82"/>
              </a:spcBef>
            </a:pPr>
            <a:r>
              <a:rPr sz="3000" b="1" spc="36">
                <a:solidFill>
                  <a:srgbClr val="005BA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www.energysafety.ca.gov</a:t>
            </a:r>
            <a:endParaRPr sz="3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76F88B-A123-A64B-BDC2-4D0D588C92C7}"/>
              </a:ext>
            </a:extLst>
          </p:cNvPr>
          <p:cNvSpPr txBox="1"/>
          <p:nvPr userDrawn="1"/>
        </p:nvSpPr>
        <p:spPr>
          <a:xfrm>
            <a:off x="850075" y="4010025"/>
            <a:ext cx="8055800" cy="215982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400" b="1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OFFICE OF ENERGY INFRASTRUCTURE SAFETY</a:t>
            </a: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 California Natural Resources Agency</a:t>
            </a:r>
          </a:p>
          <a:p>
            <a:endParaRPr lang="en-US" sz="2400" kern="120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715 P Street, 20th Floor</a:t>
            </a: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Sacramento, CA  95814</a:t>
            </a: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916.902.6000</a:t>
            </a:r>
          </a:p>
        </p:txBody>
      </p:sp>
      <p:pic>
        <p:nvPicPr>
          <p:cNvPr id="47" name="Picture 46" descr="State of California Seal">
            <a:extLst>
              <a:ext uri="{FF2B5EF4-FFF2-40B4-BE49-F238E27FC236}">
                <a16:creationId xmlns:a16="http://schemas.microsoft.com/office/drawing/2014/main" id="{308F1241-D6FC-B64F-8588-F12CA928F8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9572" y="4413341"/>
            <a:ext cx="1238888" cy="1238888"/>
          </a:xfrm>
          <a:prstGeom prst="rect">
            <a:avLst/>
          </a:prstGeom>
        </p:spPr>
      </p:pic>
      <p:pic>
        <p:nvPicPr>
          <p:cNvPr id="6" name="Picture 5" descr="Graphic that reads: Data driven, forward-thinking, innovative, safety focused">
            <a:extLst>
              <a:ext uri="{FF2B5EF4-FFF2-40B4-BE49-F238E27FC236}">
                <a16:creationId xmlns:a16="http://schemas.microsoft.com/office/drawing/2014/main" id="{BCC184A4-3E86-0D4B-B195-BB2203867E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09588" y="500523"/>
            <a:ext cx="4941611" cy="2070230"/>
          </a:xfrm>
          <a:prstGeom prst="rect">
            <a:avLst/>
          </a:prstGeom>
        </p:spPr>
      </p:pic>
      <p:pic>
        <p:nvPicPr>
          <p:cNvPr id="7" name="Picture 6" descr="Office of Energy Infrastructure Safety logo">
            <a:extLst>
              <a:ext uri="{FF2B5EF4-FFF2-40B4-BE49-F238E27FC236}">
                <a16:creationId xmlns:a16="http://schemas.microsoft.com/office/drawing/2014/main" id="{8AA19EF9-C4DF-4F59-98A1-9229D7AB825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608" y="760227"/>
            <a:ext cx="2043609" cy="204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83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AA23E-C249-D745-B99F-B0C79FA97380}"/>
              </a:ext>
            </a:extLst>
          </p:cNvPr>
          <p:cNvSpPr/>
          <p:nvPr userDrawn="1"/>
        </p:nvSpPr>
        <p:spPr>
          <a:xfrm>
            <a:off x="0" y="0"/>
            <a:ext cx="12192000" cy="62077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795F6-7597-054A-A50E-824229374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BA4C3-7EC9-1346-BB0B-5DEC7B883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AF46C-3D04-3744-A956-25B24589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9251" y="6356350"/>
            <a:ext cx="1496046" cy="365125"/>
          </a:xfrm>
        </p:spPr>
        <p:txBody>
          <a:bodyPr/>
          <a:lstStyle>
            <a:lvl1pPr>
              <a:defRPr sz="2400"/>
            </a:lvl1pPr>
          </a:lstStyle>
          <a:p>
            <a:fld id="{18D09DA7-319F-FD43-B09E-BFFE8DFF0995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3666E-26AC-7F47-8E1D-C67061DF1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E80BA-4B94-134E-88E1-6CBE2C6D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0919" y="6356350"/>
            <a:ext cx="582881" cy="365125"/>
          </a:xfrm>
        </p:spPr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77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6656-3AEF-AB4C-ADB6-518DD79D4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69E10-BD8C-4446-9FF0-3B25ED192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CB10A671-034D-D241-B2FC-E8675879E2C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4575-A9D7-9744-A403-D7D67F71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40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B42A-CD4D-7C43-A13A-F23DBB626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3DB94-27A7-3D46-A60F-573558D35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728FC119-3D3F-0F4B-8256-E6A87A126CE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27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629-A257-7F42-BE61-E6754A89D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4674B-CF85-8E49-8463-506B23537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87FCB-4CA0-BF4D-A686-209F6DBCF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49CE3-E585-994D-8029-CF08876B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90644E92-F512-8742-BDF6-6B47059B78BF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6D34A-9778-E14E-91D9-7770A49D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08B60-463F-FE4E-BE5B-BA4C1613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50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FCCF-F277-7440-8BEF-B8171022B7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96162-C9A6-D149-BB78-0B130588A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364DF-F5D3-994F-B38E-A072EBC67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B536D6-31B1-A74A-BF23-046DD7990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51A0C-4C1E-4A4B-AA18-95FA49581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2BA31B-5708-2441-BD6F-210247DE9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A6204BC5-233A-0943-B0C7-F9B281E38CA9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5F1B3-0A94-6543-A5E5-56F7D261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D6A89-1125-AC49-8B67-38985F7E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88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6E26-CAF9-DB4C-BA33-3D3E15B022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97D4E-C50E-5344-846F-B7B653B6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9C31814E-5C67-1442-8F8C-E0D76F12BC79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7D19B-86D9-0548-B78B-7AF8EB04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9F58C-33A6-6344-87D3-1EFB7156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43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35610-52D4-7340-9DF3-33A87DA2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0D5B0248-48BC-AC4E-9A99-00CF7BD0EFD4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CD8EF-0174-784E-ACAC-B477DE71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674E9-906B-1942-8828-345032A3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255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FF3A1-4780-F64A-B941-52F3EDF4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2EB10-CBC4-C34F-ADBE-7A2E73D54D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CE4B2-B534-BE46-80D3-A4D296659A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8D16F5-5417-0A4B-BA0F-E3D9CBBB094D}"/>
              </a:ext>
            </a:extLst>
          </p:cNvPr>
          <p:cNvSpPr/>
          <p:nvPr userDrawn="1"/>
        </p:nvSpPr>
        <p:spPr>
          <a:xfrm>
            <a:off x="0" y="0"/>
            <a:ext cx="12192000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55253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rgbClr val="006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1553" y="2021813"/>
            <a:ext cx="9144000" cy="10764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916" y="649213"/>
            <a:ext cx="10515600" cy="1325563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6182191"/>
            <a:ext cx="2847036" cy="180378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019068"/>
            <a:ext cx="9729925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726528" y="5978727"/>
            <a:ext cx="0" cy="525294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06969" y="6001847"/>
            <a:ext cx="1709215" cy="4915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04" y="6157445"/>
            <a:ext cx="2299145" cy="19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042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1">
    <p:bg>
      <p:bgPr>
        <a:solidFill>
          <a:srgbClr val="FED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903" y="1141875"/>
            <a:ext cx="7027607" cy="1325563"/>
          </a:xfrm>
        </p:spPr>
        <p:txBody>
          <a:bodyPr/>
          <a:lstStyle>
            <a:lvl1pPr>
              <a:defRPr>
                <a:solidFill>
                  <a:srgbClr val="006369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6027939"/>
            <a:ext cx="9685537" cy="460414"/>
          </a:xfrm>
          <a:prstGeom prst="rect">
            <a:avLst/>
          </a:prstGeom>
          <a:solidFill>
            <a:srgbClr val="0063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9674939" y="-9832"/>
            <a:ext cx="251706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4081" y="6032357"/>
            <a:ext cx="1658256" cy="457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494" y="6152874"/>
            <a:ext cx="2352410" cy="20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6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903" y="1141875"/>
            <a:ext cx="7027607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6027939"/>
            <a:ext cx="9685537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9674939" y="-9832"/>
            <a:ext cx="251706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4081" y="6032357"/>
            <a:ext cx="1658256" cy="457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04" y="6157445"/>
            <a:ext cx="2299145" cy="19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68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5F35D-6605-443D-9F38-140776D68947}" type="datetime1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49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B8819-B877-4AAF-AB71-63C59D44BF13}" type="datetime1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35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1CE-82E5-4AA3-BFEA-EDE1D1DA8C85}" type="datetime1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140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E2EBC-325E-46EC-87DD-6EC14BFC4DB2}" type="datetime1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234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948482"/>
            <a:ext cx="12192000" cy="581186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71256" y="9765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09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68611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1256" y="301848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19586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879167" y="1084826"/>
            <a:ext cx="6336508" cy="519169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541539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2FE63C3-A73F-4097-86A9-7B28950712B1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54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019403" y="676450"/>
            <a:ext cx="6172599" cy="257294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19403" y="3252570"/>
            <a:ext cx="3141977" cy="24921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47367" y="3252570"/>
            <a:ext cx="3044634" cy="24921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88398" y="1000002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fld id="{62FE63C3-A73F-4097-86A9-7B28950712B1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379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70029" y="1621438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935986" y="1683711"/>
            <a:ext cx="6960093" cy="4042386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fld id="{62FE63C3-A73F-4097-86A9-7B28950712B1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813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D4269-E04E-429E-B167-3D932F4FD28E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252E-E380-451A-B210-5C4E81C68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3762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30"/>
            </a:lvl1pPr>
            <a:lvl2pPr marL="443777" indent="0" algn="ctr">
              <a:buNone/>
              <a:defRPr sz="1941"/>
            </a:lvl2pPr>
            <a:lvl3pPr marL="887553" indent="0" algn="ctr">
              <a:buNone/>
              <a:defRPr sz="1747"/>
            </a:lvl3pPr>
            <a:lvl4pPr marL="1331330" indent="0" algn="ctr">
              <a:buNone/>
              <a:defRPr sz="1553"/>
            </a:lvl4pPr>
            <a:lvl5pPr marL="1775106" indent="0" algn="ctr">
              <a:buNone/>
              <a:defRPr sz="1553"/>
            </a:lvl5pPr>
            <a:lvl6pPr marL="2218883" indent="0" algn="ctr">
              <a:buNone/>
              <a:defRPr sz="1553"/>
            </a:lvl6pPr>
            <a:lvl7pPr marL="2662660" indent="0" algn="ctr">
              <a:buNone/>
              <a:defRPr sz="1553"/>
            </a:lvl7pPr>
            <a:lvl8pPr marL="3106436" indent="0" algn="ctr">
              <a:buNone/>
              <a:defRPr sz="1553"/>
            </a:lvl8pPr>
            <a:lvl9pPr marL="3550213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57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271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82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330">
                <a:solidFill>
                  <a:schemeClr val="tx1"/>
                </a:solidFill>
              </a:defRPr>
            </a:lvl1pPr>
            <a:lvl2pPr marL="443777" indent="0">
              <a:buNone/>
              <a:defRPr sz="1941">
                <a:solidFill>
                  <a:schemeClr val="tx1">
                    <a:tint val="75000"/>
                  </a:schemeClr>
                </a:solidFill>
              </a:defRPr>
            </a:lvl2pPr>
            <a:lvl3pPr marL="887553" indent="0">
              <a:buNone/>
              <a:defRPr sz="1747">
                <a:solidFill>
                  <a:schemeClr val="tx1">
                    <a:tint val="75000"/>
                  </a:schemeClr>
                </a:solidFill>
              </a:defRPr>
            </a:lvl3pPr>
            <a:lvl4pPr marL="133133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4pPr>
            <a:lvl5pPr marL="1775106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5pPr>
            <a:lvl6pPr marL="2218883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6pPr>
            <a:lvl7pPr marL="266266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7pPr>
            <a:lvl8pPr marL="3106436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8pPr>
            <a:lvl9pPr marL="3550213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013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890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30" b="1"/>
            </a:lvl1pPr>
            <a:lvl2pPr marL="443777" indent="0">
              <a:buNone/>
              <a:defRPr sz="1941" b="1"/>
            </a:lvl2pPr>
            <a:lvl3pPr marL="887553" indent="0">
              <a:buNone/>
              <a:defRPr sz="1747" b="1"/>
            </a:lvl3pPr>
            <a:lvl4pPr marL="1331330" indent="0">
              <a:buNone/>
              <a:defRPr sz="1553" b="1"/>
            </a:lvl4pPr>
            <a:lvl5pPr marL="1775106" indent="0">
              <a:buNone/>
              <a:defRPr sz="1553" b="1"/>
            </a:lvl5pPr>
            <a:lvl6pPr marL="2218883" indent="0">
              <a:buNone/>
              <a:defRPr sz="1553" b="1"/>
            </a:lvl6pPr>
            <a:lvl7pPr marL="2662660" indent="0">
              <a:buNone/>
              <a:defRPr sz="1553" b="1"/>
            </a:lvl7pPr>
            <a:lvl8pPr marL="3106436" indent="0">
              <a:buNone/>
              <a:defRPr sz="1553" b="1"/>
            </a:lvl8pPr>
            <a:lvl9pPr marL="3550213" indent="0">
              <a:buNone/>
              <a:defRPr sz="15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330" b="1"/>
            </a:lvl1pPr>
            <a:lvl2pPr marL="443777" indent="0">
              <a:buNone/>
              <a:defRPr sz="1941" b="1"/>
            </a:lvl2pPr>
            <a:lvl3pPr marL="887553" indent="0">
              <a:buNone/>
              <a:defRPr sz="1747" b="1"/>
            </a:lvl3pPr>
            <a:lvl4pPr marL="1331330" indent="0">
              <a:buNone/>
              <a:defRPr sz="1553" b="1"/>
            </a:lvl4pPr>
            <a:lvl5pPr marL="1775106" indent="0">
              <a:buNone/>
              <a:defRPr sz="1553" b="1"/>
            </a:lvl5pPr>
            <a:lvl6pPr marL="2218883" indent="0">
              <a:buNone/>
              <a:defRPr sz="1553" b="1"/>
            </a:lvl6pPr>
            <a:lvl7pPr marL="2662660" indent="0">
              <a:buNone/>
              <a:defRPr sz="1553" b="1"/>
            </a:lvl7pPr>
            <a:lvl8pPr marL="3106436" indent="0">
              <a:buNone/>
              <a:defRPr sz="1553" b="1"/>
            </a:lvl8pPr>
            <a:lvl9pPr marL="3550213" indent="0">
              <a:buNone/>
              <a:defRPr sz="15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286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661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18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0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06"/>
            </a:lvl1pPr>
            <a:lvl2pPr>
              <a:defRPr sz="2718"/>
            </a:lvl2pPr>
            <a:lvl3pPr>
              <a:defRPr sz="2330"/>
            </a:lvl3pPr>
            <a:lvl4pPr>
              <a:defRPr sz="1941"/>
            </a:lvl4pPr>
            <a:lvl5pPr>
              <a:defRPr sz="1941"/>
            </a:lvl5pPr>
            <a:lvl6pPr>
              <a:defRPr sz="1941"/>
            </a:lvl6pPr>
            <a:lvl7pPr>
              <a:defRPr sz="1941"/>
            </a:lvl7pPr>
            <a:lvl8pPr>
              <a:defRPr sz="1941"/>
            </a:lvl8pPr>
            <a:lvl9pPr>
              <a:defRPr sz="19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553"/>
            </a:lvl1pPr>
            <a:lvl2pPr marL="443777" indent="0">
              <a:buNone/>
              <a:defRPr sz="1359"/>
            </a:lvl2pPr>
            <a:lvl3pPr marL="887553" indent="0">
              <a:buNone/>
              <a:defRPr sz="1165"/>
            </a:lvl3pPr>
            <a:lvl4pPr marL="1331330" indent="0">
              <a:buNone/>
              <a:defRPr sz="971"/>
            </a:lvl4pPr>
            <a:lvl5pPr marL="1775106" indent="0">
              <a:buNone/>
              <a:defRPr sz="971"/>
            </a:lvl5pPr>
            <a:lvl6pPr marL="2218883" indent="0">
              <a:buNone/>
              <a:defRPr sz="971"/>
            </a:lvl6pPr>
            <a:lvl7pPr marL="2662660" indent="0">
              <a:buNone/>
              <a:defRPr sz="971"/>
            </a:lvl7pPr>
            <a:lvl8pPr marL="3106436" indent="0">
              <a:buNone/>
              <a:defRPr sz="971"/>
            </a:lvl8pPr>
            <a:lvl9pPr marL="3550213" indent="0">
              <a:buNone/>
              <a:defRPr sz="9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716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10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06"/>
            </a:lvl1pPr>
            <a:lvl2pPr marL="443777" indent="0">
              <a:buNone/>
              <a:defRPr sz="2718"/>
            </a:lvl2pPr>
            <a:lvl3pPr marL="887553" indent="0">
              <a:buNone/>
              <a:defRPr sz="2330"/>
            </a:lvl3pPr>
            <a:lvl4pPr marL="1331330" indent="0">
              <a:buNone/>
              <a:defRPr sz="1941"/>
            </a:lvl4pPr>
            <a:lvl5pPr marL="1775106" indent="0">
              <a:buNone/>
              <a:defRPr sz="1941"/>
            </a:lvl5pPr>
            <a:lvl6pPr marL="2218883" indent="0">
              <a:buNone/>
              <a:defRPr sz="1941"/>
            </a:lvl6pPr>
            <a:lvl7pPr marL="2662660" indent="0">
              <a:buNone/>
              <a:defRPr sz="1941"/>
            </a:lvl7pPr>
            <a:lvl8pPr marL="3106436" indent="0">
              <a:buNone/>
              <a:defRPr sz="1941"/>
            </a:lvl8pPr>
            <a:lvl9pPr marL="3550213" indent="0">
              <a:buNone/>
              <a:defRPr sz="194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553"/>
            </a:lvl1pPr>
            <a:lvl2pPr marL="443777" indent="0">
              <a:buNone/>
              <a:defRPr sz="1359"/>
            </a:lvl2pPr>
            <a:lvl3pPr marL="887553" indent="0">
              <a:buNone/>
              <a:defRPr sz="1165"/>
            </a:lvl3pPr>
            <a:lvl4pPr marL="1331330" indent="0">
              <a:buNone/>
              <a:defRPr sz="971"/>
            </a:lvl4pPr>
            <a:lvl5pPr marL="1775106" indent="0">
              <a:buNone/>
              <a:defRPr sz="971"/>
            </a:lvl5pPr>
            <a:lvl6pPr marL="2218883" indent="0">
              <a:buNone/>
              <a:defRPr sz="971"/>
            </a:lvl6pPr>
            <a:lvl7pPr marL="2662660" indent="0">
              <a:buNone/>
              <a:defRPr sz="971"/>
            </a:lvl7pPr>
            <a:lvl8pPr marL="3106436" indent="0">
              <a:buNone/>
              <a:defRPr sz="971"/>
            </a:lvl8pPr>
            <a:lvl9pPr marL="3550213" indent="0">
              <a:buNone/>
              <a:defRPr sz="9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296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729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00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E Title Slide Whi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2367" y="2048452"/>
            <a:ext cx="9144000" cy="1076495"/>
          </a:xfrm>
        </p:spPr>
        <p:txBody>
          <a:bodyPr/>
          <a:lstStyle>
            <a:lvl1pPr marL="0" indent="0" algn="l">
              <a:buNone/>
              <a:defRPr sz="2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" y="6027939"/>
            <a:ext cx="9105091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7" y="6178533"/>
            <a:ext cx="2827691" cy="175565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9105091" y="5987598"/>
            <a:ext cx="0" cy="525294"/>
          </a:xfrm>
          <a:prstGeom prst="line">
            <a:avLst/>
          </a:prstGeom>
          <a:ln w="3175">
            <a:solidFill>
              <a:srgbClr val="D0D0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916" y="675862"/>
            <a:ext cx="10515600" cy="1325563"/>
          </a:xfrm>
        </p:spPr>
        <p:txBody>
          <a:bodyPr anchor="b" anchorCtr="0"/>
          <a:lstStyle>
            <a:lvl1pPr>
              <a:defRPr>
                <a:solidFill>
                  <a:srgbClr val="00636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541" y="6024477"/>
            <a:ext cx="2209497" cy="45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55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E Divider Slide Green">
    <p:bg>
      <p:bgPr>
        <a:solidFill>
          <a:srgbClr val="006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157" y="1554733"/>
            <a:ext cx="790926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6027939"/>
            <a:ext cx="9105091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7" y="6178533"/>
            <a:ext cx="2827691" cy="1755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02571" y="0"/>
            <a:ext cx="307759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541" y="6024477"/>
            <a:ext cx="2209497" cy="455336"/>
          </a:xfrm>
          <a:prstGeom prst="rect">
            <a:avLst/>
          </a:prstGeom>
        </p:spPr>
      </p:pic>
      <p:sp>
        <p:nvSpPr>
          <p:cNvPr id="12" name="Footer Placeholder 4"/>
          <p:cNvSpPr txBox="1">
            <a:spLocks/>
          </p:cNvSpPr>
          <p:nvPr/>
        </p:nvSpPr>
        <p:spPr>
          <a:xfrm>
            <a:off x="483657" y="6533693"/>
            <a:ext cx="8245265" cy="24681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FF0000"/>
                </a:solidFill>
                <a:latin typeface="Segoe UI Semibold" panose="020B07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0">
                <a:ea typeface="Segoe UI" panose="020B0502040204020203" pitchFamily="34" charset="0"/>
                <a:cs typeface="Segoe UI Semilight" panose="020B0402040204020203" pitchFamily="34" charset="0"/>
              </a:rPr>
              <a:t>DRAFT | </a:t>
            </a:r>
            <a:r>
              <a:rPr lang="en-US" sz="800"/>
              <a:t>CONFIDENTIAL - Protected From Disclosure Under The Attorney-client Privilege and/or Attorney Work Product Doctrine</a:t>
            </a:r>
          </a:p>
          <a:p>
            <a:pPr algn="ctr">
              <a:defRPr/>
            </a:pPr>
            <a:r>
              <a:rPr lang="en-US" sz="800">
                <a:ea typeface="Times New Roman" panose="02020603050405020304" pitchFamily="18" charset="0"/>
                <a:cs typeface="Times New Roman" panose="02020603050405020304" pitchFamily="18" charset="0"/>
              </a:rPr>
              <a:t>This document contains NONPUBLIC SCE INFORMATION. Do not share with SCE’s “Class A” Affiliates.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6883254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E Divider Slide Gre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157" y="1554733"/>
            <a:ext cx="7909264" cy="132556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Rectangle 8"/>
          <p:cNvSpPr/>
          <p:nvPr/>
        </p:nvSpPr>
        <p:spPr>
          <a:xfrm>
            <a:off x="1" y="6027939"/>
            <a:ext cx="9105091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7" y="6178533"/>
            <a:ext cx="2827691" cy="1755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02571" y="0"/>
            <a:ext cx="3077592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541" y="6024477"/>
            <a:ext cx="2209497" cy="45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16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728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815604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rgbClr val="006269"/>
                </a:solidFill>
              </a:defRPr>
            </a:lvl1pPr>
          </a:lstStyle>
          <a:p>
            <a:r>
              <a:rPr lang="en-US"/>
              <a:t>Sentence summarizing slide key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38200" y="1207357"/>
            <a:ext cx="10515600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25116"/>
            <a:ext cx="10515600" cy="44767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0" baseline="0" dirty="0">
                <a:latin typeface="Segoe UI Light" panose="020B0502040204020203" pitchFamily="34" charset="0"/>
              </a:defRPr>
            </a:lvl1pPr>
          </a:lstStyle>
          <a:p>
            <a:pPr lvl="0"/>
            <a:r>
              <a:rPr lang="en-US" sz="2400" cap="small" baseline="0"/>
              <a:t>Description of Slide Content</a:t>
            </a:r>
          </a:p>
        </p:txBody>
      </p:sp>
    </p:spTree>
    <p:extLst>
      <p:ext uri="{BB962C8B-B14F-4D97-AF65-F5344CB8AC3E}">
        <p14:creationId xmlns:p14="http://schemas.microsoft.com/office/powerpoint/2010/main" val="38590004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425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273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1049311"/>
            <a:ext cx="12192000" cy="532479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71256" y="9765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10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120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3"/>
            <a:ext cx="12192000" cy="637410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10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1256" y="301848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09340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879167" y="1084828"/>
            <a:ext cx="6336508" cy="519169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2" y="1541539"/>
            <a:ext cx="4227991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595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507812" y="401239"/>
            <a:ext cx="6684189" cy="278619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507813" y="3190428"/>
            <a:ext cx="3402387" cy="26987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95025" y="3190428"/>
            <a:ext cx="3296976" cy="26987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88399" y="1000002"/>
            <a:ext cx="4227991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10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9" y="6356354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0603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70030" y="1621438"/>
            <a:ext cx="4227991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10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935987" y="1683711"/>
            <a:ext cx="6960093" cy="4042386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9" y="6356354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856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020080E3-A8A0-E762-F7F7-90223792C7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685BB-14C8-3C7A-97F2-6B002B5C3EB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00F25E-54C0-3DBA-0B91-384E5CB686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98F44B-0605-1140-9531-F5FF63C6AA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34" y="4978400"/>
            <a:ext cx="5390606" cy="718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6CB5F6D-C2B3-44B3-6A6E-6D61EF88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34" y="5946809"/>
            <a:ext cx="5390606" cy="4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DF0A94-FE5E-713A-5832-583B2C6A7FA2}"/>
              </a:ext>
            </a:extLst>
          </p:cNvPr>
          <p:cNvCxnSpPr/>
          <p:nvPr userDrawn="1"/>
        </p:nvCxnSpPr>
        <p:spPr>
          <a:xfrm flipH="1">
            <a:off x="2728771" y="581385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925C9A-0D7A-590A-4855-26CC7B989EC0}"/>
              </a:ext>
            </a:extLst>
          </p:cNvPr>
          <p:cNvCxnSpPr/>
          <p:nvPr userDrawn="1"/>
        </p:nvCxnSpPr>
        <p:spPr>
          <a:xfrm flipH="1">
            <a:off x="1607427" y="581385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 descr="three dashed lines blue, green, and yellow">
            <a:extLst>
              <a:ext uri="{FF2B5EF4-FFF2-40B4-BE49-F238E27FC236}">
                <a16:creationId xmlns:a16="http://schemas.microsoft.com/office/drawing/2014/main" id="{E0CD9662-E55F-782E-0514-FA92DDE912D2}"/>
              </a:ext>
            </a:extLst>
          </p:cNvPr>
          <p:cNvCxnSpPr/>
          <p:nvPr userDrawn="1"/>
        </p:nvCxnSpPr>
        <p:spPr>
          <a:xfrm flipH="1">
            <a:off x="486083" y="581385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SDGE LOGO">
            <a:extLst>
              <a:ext uri="{FF2B5EF4-FFF2-40B4-BE49-F238E27FC236}">
                <a16:creationId xmlns:a16="http://schemas.microsoft.com/office/drawing/2014/main" id="{C7D2437C-8E73-FF03-5097-D1BD7AD9C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BB8AF-9605-6641-EE75-49DF9AE74033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25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83706-E57E-4C75-40C9-87FBCD77F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D7F39E0-784E-0E0B-5E74-951625E24D17}"/>
              </a:ext>
            </a:extLst>
          </p:cNvPr>
          <p:cNvSpPr/>
          <p:nvPr userDrawn="1"/>
        </p:nvSpPr>
        <p:spPr>
          <a:xfrm rot="10800000">
            <a:off x="3553905" y="2912882"/>
            <a:ext cx="2092750" cy="1505932"/>
          </a:xfrm>
          <a:prstGeom prst="triangle">
            <a:avLst>
              <a:gd name="adj" fmla="val 75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3ECE1-D815-BC17-B4E9-321A0FCB051A}"/>
              </a:ext>
            </a:extLst>
          </p:cNvPr>
          <p:cNvSpPr/>
          <p:nvPr userDrawn="1"/>
        </p:nvSpPr>
        <p:spPr>
          <a:xfrm>
            <a:off x="169682" y="2884602"/>
            <a:ext cx="3949831" cy="132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319EA-C14F-21E3-E31A-D217340882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720934">
            <a:off x="4091168" y="3024143"/>
            <a:ext cx="1607351" cy="385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AA87AB-F13D-B30C-207A-00A0DA7413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720934">
            <a:off x="10832961" y="884237"/>
            <a:ext cx="1607351" cy="3149221"/>
          </a:xfrm>
          <a:custGeom>
            <a:avLst/>
            <a:gdLst>
              <a:gd name="connsiteX0" fmla="*/ 0 w 1607351"/>
              <a:gd name="connsiteY0" fmla="*/ 0 h 3149221"/>
              <a:gd name="connsiteX1" fmla="*/ 1607351 w 1607351"/>
              <a:gd name="connsiteY1" fmla="*/ 1587893 h 3149221"/>
              <a:gd name="connsiteX2" fmla="*/ 1607351 w 1607351"/>
              <a:gd name="connsiteY2" fmla="*/ 3149221 h 3149221"/>
              <a:gd name="connsiteX3" fmla="*/ 0 w 1607351"/>
              <a:gd name="connsiteY3" fmla="*/ 3149221 h 314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351" h="3149221">
                <a:moveTo>
                  <a:pt x="0" y="0"/>
                </a:moveTo>
                <a:lnTo>
                  <a:pt x="1607351" y="1587893"/>
                </a:lnTo>
                <a:lnTo>
                  <a:pt x="1607351" y="3149221"/>
                </a:lnTo>
                <a:lnTo>
                  <a:pt x="0" y="3149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2DFD097-B9D3-6728-9621-166BAD6BBE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26762" y="5779694"/>
            <a:ext cx="2092751" cy="10901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5C0AC2-7732-8453-17A2-EE446B0C2083}"/>
              </a:ext>
            </a:extLst>
          </p:cNvPr>
          <p:cNvSpPr/>
          <p:nvPr userDrawn="1"/>
        </p:nvSpPr>
        <p:spPr>
          <a:xfrm>
            <a:off x="3314700" y="0"/>
            <a:ext cx="8877300" cy="686987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SDGE LOGO">
            <a:extLst>
              <a:ext uri="{FF2B5EF4-FFF2-40B4-BE49-F238E27FC236}">
                <a16:creationId xmlns:a16="http://schemas.microsoft.com/office/drawing/2014/main" id="{B10E5DD8-F727-E91D-BA06-2171B9D148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B0AFD2-B360-85FA-991D-54CF1B46C3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3380580"/>
            <a:ext cx="5257778" cy="9600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8A623E7-0891-E964-97CB-A1040FE2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64" y="4590639"/>
            <a:ext cx="5257777" cy="6006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A3B0B2-743A-7EF8-7F01-8091115F4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0602" y="445768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0BA914-A73E-216B-11BB-D67CC54BD6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9258" y="445768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three dashed lines blue, green, and yellow">
            <a:extLst>
              <a:ext uri="{FF2B5EF4-FFF2-40B4-BE49-F238E27FC236}">
                <a16:creationId xmlns:a16="http://schemas.microsoft.com/office/drawing/2014/main" id="{ADFB3794-A45D-BDBA-EA93-4C467AA1D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914" y="445768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B40A45-2F3B-542E-6050-184CA0F6990A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860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648353-033A-4651-562A-BB961155B5DD}"/>
              </a:ext>
            </a:extLst>
          </p:cNvPr>
          <p:cNvSpPr/>
          <p:nvPr userDrawn="1"/>
        </p:nvSpPr>
        <p:spPr>
          <a:xfrm>
            <a:off x="5250730" y="0"/>
            <a:ext cx="694127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pylon, outdoor object&#10;&#10;Description automatically generated">
            <a:extLst>
              <a:ext uri="{FF2B5EF4-FFF2-40B4-BE49-F238E27FC236}">
                <a16:creationId xmlns:a16="http://schemas.microsoft.com/office/drawing/2014/main" id="{248A1620-EE23-038E-D586-FDE7642C5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3442265-2093-36E2-25F6-C705F391D2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alpha val="8774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9" name="Graphic 8" descr="SDGE LOGO">
            <a:extLst>
              <a:ext uri="{FF2B5EF4-FFF2-40B4-BE49-F238E27FC236}">
                <a16:creationId xmlns:a16="http://schemas.microsoft.com/office/drawing/2014/main" id="{95C7AEBE-6998-C357-7A0A-FAE95E5AFB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45" y="683303"/>
            <a:ext cx="1550575" cy="414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864AF-0396-67B7-4972-CCF5B5F262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4937760"/>
            <a:ext cx="6187596" cy="10830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0666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3685 -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hidden="1">
            <a:extLst>
              <a:ext uri="{FF2B5EF4-FFF2-40B4-BE49-F238E27FC236}">
                <a16:creationId xmlns:a16="http://schemas.microsoft.com/office/drawing/2014/main" id="{669FFDCA-CB90-009B-161F-39BD316455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A6B845-D0FB-B872-865C-9E75814FD703}"/>
              </a:ext>
            </a:extLst>
          </p:cNvPr>
          <p:cNvSpPr txBox="1"/>
          <p:nvPr userDrawn="1"/>
        </p:nvSpPr>
        <p:spPr>
          <a:xfrm>
            <a:off x="5896708" y="6459415"/>
            <a:ext cx="5369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cap="all" baseline="0"/>
              <a:t>2023 – 2025 </a:t>
            </a:r>
            <a:r>
              <a:rPr lang="en-US" sz="1000" cap="all" baseline="0">
                <a:latin typeface="Calibri" panose="020F0502020204030204" pitchFamily="34" charset="0"/>
                <a:cs typeface="Calibri" panose="020F0502020204030204" pitchFamily="34" charset="0"/>
              </a:rPr>
              <a:t>Wildfire Mitigation Plan</a:t>
            </a:r>
            <a:endParaRPr lang="en-US" sz="1000" cap="all" baseline="0"/>
          </a:p>
        </p:txBody>
      </p:sp>
    </p:spTree>
    <p:extLst>
      <p:ext uri="{BB962C8B-B14F-4D97-AF65-F5344CB8AC3E}">
        <p14:creationId xmlns:p14="http://schemas.microsoft.com/office/powerpoint/2010/main" val="17971036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245870"/>
            <a:ext cx="11296181" cy="465774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8642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648135"/>
            <a:ext cx="11296181" cy="425769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0EA0-7EB5-F147-2860-E3C041404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5" y="852873"/>
            <a:ext cx="11322050" cy="354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9636416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9" y="1266613"/>
            <a:ext cx="7526404" cy="4639218"/>
          </a:xfrm>
          <a:prstGeom prst="rect">
            <a:avLst/>
          </a:prstGeom>
        </p:spPr>
        <p:txBody>
          <a:bodyPr/>
          <a:lstStyle>
            <a:lvl1pPr marL="0" indent="0" rtl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1901" y="1266613"/>
            <a:ext cx="3186193" cy="4639215"/>
          </a:xfrm>
          <a:prstGeom prst="rect">
            <a:avLst/>
          </a:prstGeom>
        </p:spPr>
        <p:txBody>
          <a:bodyPr anchor="ctr"/>
          <a:lstStyle>
            <a:lvl1pPr marL="0" indent="0" algn="ctr" rtl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5856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915" y="3769971"/>
            <a:ext cx="11296180" cy="21358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3"/>
            <a:ext cx="11296179" cy="205626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5034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918AF9-D1D7-52FD-D8E5-229799FE7182}"/>
              </a:ext>
            </a:extLst>
          </p:cNvPr>
          <p:cNvSpPr/>
          <p:nvPr userDrawn="1"/>
        </p:nvSpPr>
        <p:spPr>
          <a:xfrm>
            <a:off x="442825" y="1265159"/>
            <a:ext cx="3391168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D704D-E839-A81C-24E8-F61538DD0C38}"/>
              </a:ext>
            </a:extLst>
          </p:cNvPr>
          <p:cNvSpPr/>
          <p:nvPr userDrawn="1"/>
        </p:nvSpPr>
        <p:spPr>
          <a:xfrm>
            <a:off x="4260186" y="1265159"/>
            <a:ext cx="3671703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2D49-5C53-E262-15F0-F5C7FCD2DFAC}"/>
              </a:ext>
            </a:extLst>
          </p:cNvPr>
          <p:cNvSpPr/>
          <p:nvPr userDrawn="1"/>
        </p:nvSpPr>
        <p:spPr>
          <a:xfrm>
            <a:off x="8358745" y="1265159"/>
            <a:ext cx="3390431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2826" y="2025851"/>
            <a:ext cx="3391167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4CF3F71E-9E5B-53F2-0E4A-4A4F606D7C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58082" y="2025851"/>
            <a:ext cx="3391094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E3DA0DB-162C-9DD0-8321-1C3C96FA1B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448" y="2025851"/>
            <a:ext cx="3672441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BD2325-8240-4345-FC46-CF9FDF041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215" y="1265159"/>
            <a:ext cx="339002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C810096-2015-33BC-32A9-348F971908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593" y="1265159"/>
            <a:ext cx="367120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A43F23D-20E7-708F-EA58-9AFCC683FD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9228" y="1265159"/>
            <a:ext cx="3389948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DFDB797-EA66-4411-F739-39700D3BD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49446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B63F473-CB86-BE33-4DD8-D693A8F77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807" y="1270635"/>
            <a:ext cx="3146624" cy="637016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5966" y="1400638"/>
            <a:ext cx="2829679" cy="6067168"/>
          </a:xfrm>
          <a:prstGeom prst="roundRect">
            <a:avLst>
              <a:gd name="adj" fmla="val 9696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EA62A1D3-C441-ED53-A32D-A66F9CAD67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6790945" cy="463921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C03BBF-B02A-2681-8E98-0E7A90308B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83885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ptop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32C212D-BE85-7888-0449-C8FDA3D21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9535" y="1886230"/>
            <a:ext cx="7022926" cy="405326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54045" y="2197688"/>
            <a:ext cx="5354425" cy="3337088"/>
          </a:xfrm>
          <a:prstGeom prst="roundRect">
            <a:avLst>
              <a:gd name="adj" fmla="val 0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BF236814-0997-7CE8-BBD0-D0C77F081B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4148143" cy="463921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C6FDDC-F618-7200-812A-8EE5CC00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21809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91518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31F57F-8A73-412E-99AD-A7348FF581B3}"/>
              </a:ext>
            </a:extLst>
          </p:cNvPr>
          <p:cNvSpPr/>
          <p:nvPr userDrawn="1"/>
        </p:nvSpPr>
        <p:spPr>
          <a:xfrm>
            <a:off x="0" y="6484562"/>
            <a:ext cx="12192000" cy="373439"/>
          </a:xfrm>
          <a:prstGeom prst="rect">
            <a:avLst/>
          </a:prstGeom>
          <a:solidFill>
            <a:srgbClr val="B8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 descr="SDG&amp;E Logo">
            <a:extLst>
              <a:ext uri="{FF2B5EF4-FFF2-40B4-BE49-F238E27FC236}">
                <a16:creationId xmlns:a16="http://schemas.microsoft.com/office/drawing/2014/main" id="{B861F94A-FAEA-AD40-B54F-DFF8E04BA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8770" y="392536"/>
            <a:ext cx="948004" cy="5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605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5096" y="365127"/>
            <a:ext cx="10778705" cy="4437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96" y="1608333"/>
            <a:ext cx="10778705" cy="43880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−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►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4065145-8D35-087B-1D33-AD5680E3B2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5096" y="809626"/>
            <a:ext cx="10778705" cy="3549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134516"/>
      </p:ext>
    </p:extLst>
  </p:cSld>
  <p:clrMapOvr>
    <a:masterClrMapping/>
  </p:clrMapOvr>
  <p:transition spd="slow">
    <p:push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6597" y="365127"/>
            <a:ext cx="10767204" cy="4437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97" y="1253331"/>
            <a:ext cx="7211684" cy="47430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−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►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61EFA17-D1C4-9057-8386-FCF617E75E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9968" y="1252539"/>
            <a:ext cx="2963832" cy="4743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82886"/>
      </p:ext>
    </p:extLst>
  </p:cSld>
  <p:clrMapOvr>
    <a:masterClrMapping/>
  </p:clrMapOvr>
  <p:transition spd="slow">
    <p:push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6597" y="365127"/>
            <a:ext cx="10767204" cy="4437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97" y="1253331"/>
            <a:ext cx="7211684" cy="47430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−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Char char="►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61EFA17-D1C4-9057-8386-FCF617E75E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9968" y="1252539"/>
            <a:ext cx="2963832" cy="47430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95813"/>
      </p:ext>
    </p:extLst>
  </p:cSld>
  <p:clrMapOvr>
    <a:masterClrMapping/>
  </p:clrMapOvr>
  <p:transition spd="slow">
    <p:push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020080E3-A8A0-E762-F7F7-90223792C7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685BB-14C8-3C7A-97F2-6B002B5C3EB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00F25E-54C0-3DBA-0B91-384E5CB686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98F44B-0605-1140-9531-F5FF63C6AA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34" y="4978400"/>
            <a:ext cx="5390606" cy="718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6CB5F6D-C2B3-44B3-6A6E-6D61EF88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34" y="5946809"/>
            <a:ext cx="5390606" cy="4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DF0A94-FE5E-713A-5832-583B2C6A7FA2}"/>
              </a:ext>
            </a:extLst>
          </p:cNvPr>
          <p:cNvCxnSpPr/>
          <p:nvPr userDrawn="1"/>
        </p:nvCxnSpPr>
        <p:spPr>
          <a:xfrm flipH="1">
            <a:off x="2728771" y="581385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925C9A-0D7A-590A-4855-26CC7B989EC0}"/>
              </a:ext>
            </a:extLst>
          </p:cNvPr>
          <p:cNvCxnSpPr/>
          <p:nvPr userDrawn="1"/>
        </p:nvCxnSpPr>
        <p:spPr>
          <a:xfrm flipH="1">
            <a:off x="1607427" y="581385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 descr="three dashed lines blue, green, and yellow">
            <a:extLst>
              <a:ext uri="{FF2B5EF4-FFF2-40B4-BE49-F238E27FC236}">
                <a16:creationId xmlns:a16="http://schemas.microsoft.com/office/drawing/2014/main" id="{E0CD9662-E55F-782E-0514-FA92DDE912D2}"/>
              </a:ext>
            </a:extLst>
          </p:cNvPr>
          <p:cNvCxnSpPr/>
          <p:nvPr userDrawn="1"/>
        </p:nvCxnSpPr>
        <p:spPr>
          <a:xfrm flipH="1">
            <a:off x="486083" y="581385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SDGE LOGO">
            <a:extLst>
              <a:ext uri="{FF2B5EF4-FFF2-40B4-BE49-F238E27FC236}">
                <a16:creationId xmlns:a16="http://schemas.microsoft.com/office/drawing/2014/main" id="{C7D2437C-8E73-FF03-5097-D1BD7AD9C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BB8AF-9605-6641-EE75-49DF9AE74033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421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83706-E57E-4C75-40C9-87FBCD77F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D7F39E0-784E-0E0B-5E74-951625E24D17}"/>
              </a:ext>
            </a:extLst>
          </p:cNvPr>
          <p:cNvSpPr/>
          <p:nvPr userDrawn="1"/>
        </p:nvSpPr>
        <p:spPr>
          <a:xfrm rot="10800000">
            <a:off x="3553905" y="2912882"/>
            <a:ext cx="2092750" cy="1505932"/>
          </a:xfrm>
          <a:prstGeom prst="triangle">
            <a:avLst>
              <a:gd name="adj" fmla="val 75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3ECE1-D815-BC17-B4E9-321A0FCB051A}"/>
              </a:ext>
            </a:extLst>
          </p:cNvPr>
          <p:cNvSpPr/>
          <p:nvPr userDrawn="1"/>
        </p:nvSpPr>
        <p:spPr>
          <a:xfrm>
            <a:off x="169682" y="2884602"/>
            <a:ext cx="3949831" cy="132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319EA-C14F-21E3-E31A-D217340882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720934">
            <a:off x="4091168" y="3024143"/>
            <a:ext cx="1607351" cy="385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AA87AB-F13D-B30C-207A-00A0DA7413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720934">
            <a:off x="10832961" y="884237"/>
            <a:ext cx="1607351" cy="3149221"/>
          </a:xfrm>
          <a:custGeom>
            <a:avLst/>
            <a:gdLst>
              <a:gd name="connsiteX0" fmla="*/ 0 w 1607351"/>
              <a:gd name="connsiteY0" fmla="*/ 0 h 3149221"/>
              <a:gd name="connsiteX1" fmla="*/ 1607351 w 1607351"/>
              <a:gd name="connsiteY1" fmla="*/ 1587893 h 3149221"/>
              <a:gd name="connsiteX2" fmla="*/ 1607351 w 1607351"/>
              <a:gd name="connsiteY2" fmla="*/ 3149221 h 3149221"/>
              <a:gd name="connsiteX3" fmla="*/ 0 w 1607351"/>
              <a:gd name="connsiteY3" fmla="*/ 3149221 h 314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351" h="3149221">
                <a:moveTo>
                  <a:pt x="0" y="0"/>
                </a:moveTo>
                <a:lnTo>
                  <a:pt x="1607351" y="1587893"/>
                </a:lnTo>
                <a:lnTo>
                  <a:pt x="1607351" y="3149221"/>
                </a:lnTo>
                <a:lnTo>
                  <a:pt x="0" y="3149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2DFD097-B9D3-6728-9621-166BAD6BBE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26762" y="5779694"/>
            <a:ext cx="2092751" cy="10901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5C0AC2-7732-8453-17A2-EE446B0C2083}"/>
              </a:ext>
            </a:extLst>
          </p:cNvPr>
          <p:cNvSpPr/>
          <p:nvPr userDrawn="1"/>
        </p:nvSpPr>
        <p:spPr>
          <a:xfrm>
            <a:off x="3314700" y="0"/>
            <a:ext cx="8877300" cy="686987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SDGE LOGO">
            <a:extLst>
              <a:ext uri="{FF2B5EF4-FFF2-40B4-BE49-F238E27FC236}">
                <a16:creationId xmlns:a16="http://schemas.microsoft.com/office/drawing/2014/main" id="{B10E5DD8-F727-E91D-BA06-2171B9D148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B0AFD2-B360-85FA-991D-54CF1B46C3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3380580"/>
            <a:ext cx="5257778" cy="9600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8A623E7-0891-E964-97CB-A1040FE2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64" y="4590639"/>
            <a:ext cx="5257777" cy="6006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A3B0B2-743A-7EF8-7F01-8091115F4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0602" y="445768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0BA914-A73E-216B-11BB-D67CC54BD6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9258" y="445768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three dashed lines blue, green, and yellow">
            <a:extLst>
              <a:ext uri="{FF2B5EF4-FFF2-40B4-BE49-F238E27FC236}">
                <a16:creationId xmlns:a16="http://schemas.microsoft.com/office/drawing/2014/main" id="{ADFB3794-A45D-BDBA-EA93-4C467AA1D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914" y="445768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B40A45-2F3B-542E-6050-184CA0F6990A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326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648353-033A-4651-562A-BB961155B5DD}"/>
              </a:ext>
            </a:extLst>
          </p:cNvPr>
          <p:cNvSpPr/>
          <p:nvPr userDrawn="1"/>
        </p:nvSpPr>
        <p:spPr>
          <a:xfrm>
            <a:off x="5250730" y="0"/>
            <a:ext cx="694127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pylon, outdoor object&#10;&#10;Description automatically generated">
            <a:extLst>
              <a:ext uri="{FF2B5EF4-FFF2-40B4-BE49-F238E27FC236}">
                <a16:creationId xmlns:a16="http://schemas.microsoft.com/office/drawing/2014/main" id="{248A1620-EE23-038E-D586-FDE7642C5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3442265-2093-36E2-25F6-C705F391D2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alpha val="8774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9" name="Graphic 8" descr="SDGE LOGO">
            <a:extLst>
              <a:ext uri="{FF2B5EF4-FFF2-40B4-BE49-F238E27FC236}">
                <a16:creationId xmlns:a16="http://schemas.microsoft.com/office/drawing/2014/main" id="{95C7AEBE-6998-C357-7A0A-FAE95E5AFB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45" y="683303"/>
            <a:ext cx="1550575" cy="414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864AF-0396-67B7-4972-CCF5B5F262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4937760"/>
            <a:ext cx="6187596" cy="10830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4714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3685 -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hidden="1">
            <a:extLst>
              <a:ext uri="{FF2B5EF4-FFF2-40B4-BE49-F238E27FC236}">
                <a16:creationId xmlns:a16="http://schemas.microsoft.com/office/drawing/2014/main" id="{669FFDCA-CB90-009B-161F-39BD316455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0082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245870"/>
            <a:ext cx="11296181" cy="465774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4424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648135"/>
            <a:ext cx="11296181" cy="425769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0EA0-7EB5-F147-2860-E3C041404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5" y="852873"/>
            <a:ext cx="11322050" cy="354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25216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9" y="1266613"/>
            <a:ext cx="7526404" cy="4639218"/>
          </a:xfrm>
          <a:prstGeom prst="rect">
            <a:avLst/>
          </a:prstGeom>
        </p:spPr>
        <p:txBody>
          <a:bodyPr/>
          <a:lstStyle>
            <a:lvl1pPr marL="0" indent="0" rtl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1901" y="1266613"/>
            <a:ext cx="3186193" cy="4639215"/>
          </a:xfrm>
          <a:prstGeom prst="rect">
            <a:avLst/>
          </a:prstGeom>
        </p:spPr>
        <p:txBody>
          <a:bodyPr anchor="ctr"/>
          <a:lstStyle>
            <a:lvl1pPr marL="0" indent="0" algn="ctr" rtl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03640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915" y="3769971"/>
            <a:ext cx="11296180" cy="21358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3"/>
            <a:ext cx="11296179" cy="205626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032567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918AF9-D1D7-52FD-D8E5-229799FE7182}"/>
              </a:ext>
            </a:extLst>
          </p:cNvPr>
          <p:cNvSpPr/>
          <p:nvPr userDrawn="1"/>
        </p:nvSpPr>
        <p:spPr>
          <a:xfrm>
            <a:off x="442825" y="1265159"/>
            <a:ext cx="3391168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D704D-E839-A81C-24E8-F61538DD0C38}"/>
              </a:ext>
            </a:extLst>
          </p:cNvPr>
          <p:cNvSpPr/>
          <p:nvPr userDrawn="1"/>
        </p:nvSpPr>
        <p:spPr>
          <a:xfrm>
            <a:off x="4260186" y="1265159"/>
            <a:ext cx="3671703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2D49-5C53-E262-15F0-F5C7FCD2DFAC}"/>
              </a:ext>
            </a:extLst>
          </p:cNvPr>
          <p:cNvSpPr/>
          <p:nvPr userDrawn="1"/>
        </p:nvSpPr>
        <p:spPr>
          <a:xfrm>
            <a:off x="8358745" y="1265159"/>
            <a:ext cx="3390431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2826" y="2025851"/>
            <a:ext cx="3391167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4CF3F71E-9E5B-53F2-0E4A-4A4F606D7C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58082" y="2025851"/>
            <a:ext cx="3391094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E3DA0DB-162C-9DD0-8321-1C3C96FA1B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448" y="2025851"/>
            <a:ext cx="3672441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BD2325-8240-4345-FC46-CF9FDF041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215" y="1265159"/>
            <a:ext cx="339002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C810096-2015-33BC-32A9-348F971908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593" y="1265159"/>
            <a:ext cx="367120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A43F23D-20E7-708F-EA58-9AFCC683FD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9228" y="1265159"/>
            <a:ext cx="3389948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DFDB797-EA66-4411-F739-39700D3BD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4236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B63F473-CB86-BE33-4DD8-D693A8F77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807" y="1270635"/>
            <a:ext cx="3146624" cy="637016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5966" y="1400638"/>
            <a:ext cx="2829679" cy="6067168"/>
          </a:xfrm>
          <a:prstGeom prst="roundRect">
            <a:avLst>
              <a:gd name="adj" fmla="val 9696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EA62A1D3-C441-ED53-A32D-A66F9CAD67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6790945" cy="463921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C03BBF-B02A-2681-8E98-0E7A90308B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31887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ptop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32C212D-BE85-7888-0449-C8FDA3D21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9535" y="1886230"/>
            <a:ext cx="7022926" cy="405326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54045" y="2197688"/>
            <a:ext cx="5354425" cy="3337088"/>
          </a:xfrm>
          <a:prstGeom prst="roundRect">
            <a:avLst>
              <a:gd name="adj" fmla="val 0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BF236814-0997-7CE8-BBD0-D0C77F081B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4148143" cy="463921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C6FDDC-F618-7200-812A-8EE5CC00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1784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5972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0168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220165-3F53-252B-B498-A75EA2546FE3}"/>
              </a:ext>
            </a:extLst>
          </p:cNvPr>
          <p:cNvSpPr/>
          <p:nvPr userDrawn="1"/>
        </p:nvSpPr>
        <p:spPr>
          <a:xfrm>
            <a:off x="626693" y="207003"/>
            <a:ext cx="1618003" cy="726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DC508D-BFCD-E2FD-6D4F-1E7676AF7A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5" y="298565"/>
            <a:ext cx="2962541" cy="63483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1D6F00-8E6C-A679-1151-58E53242AD22}"/>
              </a:ext>
            </a:extLst>
          </p:cNvPr>
          <p:cNvCxnSpPr/>
          <p:nvPr userDrawn="1"/>
        </p:nvCxnSpPr>
        <p:spPr>
          <a:xfrm>
            <a:off x="215900" y="1243012"/>
            <a:ext cx="11667744" cy="0"/>
          </a:xfrm>
          <a:prstGeom prst="line">
            <a:avLst/>
          </a:prstGeom>
          <a:ln w="57150">
            <a:solidFill>
              <a:srgbClr val="58B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1061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31F57F-8A73-412E-99AD-A7348FF581B3}"/>
              </a:ext>
            </a:extLst>
          </p:cNvPr>
          <p:cNvSpPr/>
          <p:nvPr userDrawn="1"/>
        </p:nvSpPr>
        <p:spPr>
          <a:xfrm>
            <a:off x="0" y="6484562"/>
            <a:ext cx="12192000" cy="373438"/>
          </a:xfrm>
          <a:prstGeom prst="rect">
            <a:avLst/>
          </a:prstGeom>
          <a:solidFill>
            <a:srgbClr val="B8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DG&amp;E Logo">
            <a:extLst>
              <a:ext uri="{FF2B5EF4-FFF2-40B4-BE49-F238E27FC236}">
                <a16:creationId xmlns:a16="http://schemas.microsoft.com/office/drawing/2014/main" id="{B861F94A-FAEA-AD40-B54F-DFF8E04BA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8769" y="392535"/>
            <a:ext cx="948004" cy="5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332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00050" indent="-304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1689"/>
              </a:buClr>
              <a:defRPr lang="en-US" sz="2800" b="0" i="0" kern="1200" dirty="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1689"/>
              </a:buClr>
              <a:defRPr lang="en-U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1689"/>
              </a:buClr>
              <a:defRPr lang="en-US" sz="20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</a:lstStyle>
          <a:p>
            <a:pPr marL="400050" lvl="0" indent="-304800" algn="l" defTabSz="457191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B3696"/>
              </a:buClr>
              <a:buSzPct val="120000"/>
              <a:buFont typeface="Wingdings"/>
              <a:buChar char="§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16002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Char char="–"/>
            </a:pPr>
            <a:r>
              <a:rPr lang="en-US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anchor="b"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>
              <a:defRPr/>
            </a:pPr>
            <a:fld id="{3390450A-7B7B-48CB-88AF-CBB206CD90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899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811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31F57F-8A73-412E-99AD-A7348FF581B3}"/>
              </a:ext>
            </a:extLst>
          </p:cNvPr>
          <p:cNvSpPr/>
          <p:nvPr userDrawn="1"/>
        </p:nvSpPr>
        <p:spPr>
          <a:xfrm>
            <a:off x="0" y="6484562"/>
            <a:ext cx="12192000" cy="373439"/>
          </a:xfrm>
          <a:prstGeom prst="rect">
            <a:avLst/>
          </a:prstGeom>
          <a:solidFill>
            <a:srgbClr val="B8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 descr="SDG&amp;E Logo">
            <a:extLst>
              <a:ext uri="{FF2B5EF4-FFF2-40B4-BE49-F238E27FC236}">
                <a16:creationId xmlns:a16="http://schemas.microsoft.com/office/drawing/2014/main" id="{B861F94A-FAEA-AD40-B54F-DFF8E04BA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8770" y="392536"/>
            <a:ext cx="948004" cy="5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308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648353-033A-4651-562A-BB961155B5DD}"/>
              </a:ext>
            </a:extLst>
          </p:cNvPr>
          <p:cNvSpPr/>
          <p:nvPr userDrawn="1"/>
        </p:nvSpPr>
        <p:spPr>
          <a:xfrm>
            <a:off x="5250739" y="0"/>
            <a:ext cx="69412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 descr="A picture containing pylon, outdoor object&#10;&#10;Description automatically generated">
            <a:extLst>
              <a:ext uri="{FF2B5EF4-FFF2-40B4-BE49-F238E27FC236}">
                <a16:creationId xmlns:a16="http://schemas.microsoft.com/office/drawing/2014/main" id="{248A1620-EE23-038E-D586-FDE7642C5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3442265-2093-36E2-25F6-C705F391D2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pic>
        <p:nvPicPr>
          <p:cNvPr id="9" name="Graphic 8" descr="SDGE LOGO">
            <a:extLst>
              <a:ext uri="{FF2B5EF4-FFF2-40B4-BE49-F238E27FC236}">
                <a16:creationId xmlns:a16="http://schemas.microsoft.com/office/drawing/2014/main" id="{95C7AEBE-6998-C357-7A0A-FAE95E5AFB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55" y="683307"/>
            <a:ext cx="1550575" cy="414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864AF-0396-67B7-4972-CCF5B5F262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7" y="4937760"/>
            <a:ext cx="6187596" cy="10830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056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3685 -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B63F473-CB86-BE33-4DD8-D693A8F77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807" y="1270635"/>
            <a:ext cx="3146624" cy="637016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5977" y="1400638"/>
            <a:ext cx="2829679" cy="6067168"/>
          </a:xfrm>
          <a:prstGeom prst="roundRect">
            <a:avLst>
              <a:gd name="adj" fmla="val 9696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EA62A1D3-C441-ED53-A32D-A66F9CAD67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18" y="1266616"/>
            <a:ext cx="6790945" cy="4639214"/>
          </a:xfrm>
          <a:prstGeom prst="rect">
            <a:avLst/>
          </a:prstGeom>
        </p:spPr>
        <p:txBody>
          <a:bodyPr/>
          <a:lstStyle>
            <a:lvl1pPr marL="228568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02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83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96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091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C03BBF-B02A-2681-8E98-0E7A90308B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1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26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629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11" y="1266613"/>
            <a:ext cx="7526404" cy="4639218"/>
          </a:xfrm>
          <a:prstGeom prst="rect">
            <a:avLst/>
          </a:prstGeom>
        </p:spPr>
        <p:txBody>
          <a:bodyPr/>
          <a:lstStyle>
            <a:lvl1pPr marL="0" indent="0" rtl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02" indent="-228568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830" indent="-228568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960" indent="-228568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091" indent="-228568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1912" y="1266620"/>
            <a:ext cx="3186193" cy="4639215"/>
          </a:xfrm>
          <a:prstGeom prst="rect">
            <a:avLst/>
          </a:prstGeom>
        </p:spPr>
        <p:txBody>
          <a:bodyPr anchor="ctr"/>
          <a:lstStyle>
            <a:lvl1pPr marL="0" indent="0" algn="ctr" rtl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66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7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1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26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038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918AF9-D1D7-52FD-D8E5-229799FE7182}"/>
              </a:ext>
            </a:extLst>
          </p:cNvPr>
          <p:cNvSpPr/>
          <p:nvPr userDrawn="1"/>
        </p:nvSpPr>
        <p:spPr>
          <a:xfrm>
            <a:off x="442825" y="1265164"/>
            <a:ext cx="3391168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D704D-E839-A81C-24E8-F61538DD0C38}"/>
              </a:ext>
            </a:extLst>
          </p:cNvPr>
          <p:cNvSpPr/>
          <p:nvPr userDrawn="1"/>
        </p:nvSpPr>
        <p:spPr>
          <a:xfrm>
            <a:off x="4260197" y="1265164"/>
            <a:ext cx="3671703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2D49-5C53-E262-15F0-F5C7FCD2DFAC}"/>
              </a:ext>
            </a:extLst>
          </p:cNvPr>
          <p:cNvSpPr/>
          <p:nvPr userDrawn="1"/>
        </p:nvSpPr>
        <p:spPr>
          <a:xfrm>
            <a:off x="8358755" y="1265164"/>
            <a:ext cx="3390431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2837" y="2025852"/>
            <a:ext cx="3391167" cy="3879979"/>
          </a:xfrm>
          <a:prstGeom prst="rect">
            <a:avLst/>
          </a:prstGeom>
        </p:spPr>
        <p:txBody>
          <a:bodyPr/>
          <a:lstStyle>
            <a:lvl1pPr marL="228568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02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83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96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091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66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7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4CF3F71E-9E5B-53F2-0E4A-4A4F606D7C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58091" y="2025852"/>
            <a:ext cx="3391095" cy="3879979"/>
          </a:xfrm>
          <a:prstGeom prst="rect">
            <a:avLst/>
          </a:prstGeom>
        </p:spPr>
        <p:txBody>
          <a:bodyPr/>
          <a:lstStyle>
            <a:lvl1pPr marL="228568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02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83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96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091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E3DA0DB-162C-9DD0-8321-1C3C96FA1B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458" y="2025852"/>
            <a:ext cx="3672441" cy="3879979"/>
          </a:xfrm>
          <a:prstGeom prst="rect">
            <a:avLst/>
          </a:prstGeom>
        </p:spPr>
        <p:txBody>
          <a:bodyPr/>
          <a:lstStyle>
            <a:lvl1pPr marL="228568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02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83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99960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091" indent="-228568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BD2325-8240-4345-FC46-CF9FDF041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216" y="1265175"/>
            <a:ext cx="339002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26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C810096-2015-33BC-32A9-348F971908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604" y="1265175"/>
            <a:ext cx="367120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26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A43F23D-20E7-708F-EA58-9AFCC683FD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9231" y="1265175"/>
            <a:ext cx="3389948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264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DFDB797-EA66-4411-F739-39700D3BD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1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26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55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1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26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66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7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8" y="1245871"/>
            <a:ext cx="11296181" cy="4657747"/>
          </a:xfrm>
          <a:prstGeom prst="rect">
            <a:avLst/>
          </a:prstGeom>
        </p:spPr>
        <p:txBody>
          <a:bodyPr/>
          <a:lstStyle>
            <a:lvl1pPr marL="228568" indent="-228568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702" indent="-228568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2830" indent="-228568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599960" indent="-228568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091" indent="-228568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572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83706-E57E-4C75-40C9-87FBCD77F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D7F39E0-784E-0E0B-5E74-951625E24D17}"/>
              </a:ext>
            </a:extLst>
          </p:cNvPr>
          <p:cNvSpPr/>
          <p:nvPr userDrawn="1"/>
        </p:nvSpPr>
        <p:spPr>
          <a:xfrm rot="10800000">
            <a:off x="3553915" y="2912882"/>
            <a:ext cx="2092751" cy="1505932"/>
          </a:xfrm>
          <a:prstGeom prst="triangle">
            <a:avLst>
              <a:gd name="adj" fmla="val 75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3ECE1-D815-BC17-B4E9-321A0FCB051A}"/>
              </a:ext>
            </a:extLst>
          </p:cNvPr>
          <p:cNvSpPr/>
          <p:nvPr userDrawn="1"/>
        </p:nvSpPr>
        <p:spPr>
          <a:xfrm>
            <a:off x="169693" y="2884602"/>
            <a:ext cx="3949831" cy="132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319EA-C14F-21E3-E31A-D2173408827B}"/>
              </a:ext>
            </a:extLst>
          </p:cNvPr>
          <p:cNvSpPr>
            <a:spLocks/>
          </p:cNvSpPr>
          <p:nvPr userDrawn="1"/>
        </p:nvSpPr>
        <p:spPr>
          <a:xfrm rot="2720934">
            <a:off x="4091179" y="3024159"/>
            <a:ext cx="1607351" cy="385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AA87AB-F13D-B30C-207A-00A0DA7413D2}"/>
              </a:ext>
            </a:extLst>
          </p:cNvPr>
          <p:cNvSpPr>
            <a:spLocks/>
          </p:cNvSpPr>
          <p:nvPr userDrawn="1"/>
        </p:nvSpPr>
        <p:spPr>
          <a:xfrm rot="2720934">
            <a:off x="10832971" y="884245"/>
            <a:ext cx="1607351" cy="3149221"/>
          </a:xfrm>
          <a:custGeom>
            <a:avLst/>
            <a:gdLst>
              <a:gd name="connsiteX0" fmla="*/ 0 w 1607351"/>
              <a:gd name="connsiteY0" fmla="*/ 0 h 3149221"/>
              <a:gd name="connsiteX1" fmla="*/ 1607351 w 1607351"/>
              <a:gd name="connsiteY1" fmla="*/ 1587893 h 3149221"/>
              <a:gd name="connsiteX2" fmla="*/ 1607351 w 1607351"/>
              <a:gd name="connsiteY2" fmla="*/ 3149221 h 3149221"/>
              <a:gd name="connsiteX3" fmla="*/ 0 w 1607351"/>
              <a:gd name="connsiteY3" fmla="*/ 3149221 h 314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351" h="3149221">
                <a:moveTo>
                  <a:pt x="0" y="0"/>
                </a:moveTo>
                <a:lnTo>
                  <a:pt x="1607351" y="1587893"/>
                </a:lnTo>
                <a:lnTo>
                  <a:pt x="1607351" y="3149221"/>
                </a:lnTo>
                <a:lnTo>
                  <a:pt x="0" y="3149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2DFD097-B9D3-6728-9621-166BAD6BBED9}"/>
              </a:ext>
            </a:extLst>
          </p:cNvPr>
          <p:cNvSpPr>
            <a:spLocks/>
          </p:cNvSpPr>
          <p:nvPr userDrawn="1"/>
        </p:nvSpPr>
        <p:spPr>
          <a:xfrm>
            <a:off x="2026773" y="5779710"/>
            <a:ext cx="2092751" cy="10901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5C0AC2-7732-8453-17A2-EE446B0C2083}"/>
              </a:ext>
            </a:extLst>
          </p:cNvPr>
          <p:cNvSpPr/>
          <p:nvPr userDrawn="1"/>
        </p:nvSpPr>
        <p:spPr>
          <a:xfrm>
            <a:off x="3314702" y="8"/>
            <a:ext cx="8877300" cy="686987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Graphic 19" descr="SDGE LOGO">
            <a:extLst>
              <a:ext uri="{FF2B5EF4-FFF2-40B4-BE49-F238E27FC236}">
                <a16:creationId xmlns:a16="http://schemas.microsoft.com/office/drawing/2014/main" id="{B10E5DD8-F727-E91D-BA06-2171B9D148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9" y="597155"/>
            <a:ext cx="3488372" cy="93350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B0AFD2-B360-85FA-991D-54CF1B46C3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3380580"/>
            <a:ext cx="5257779" cy="9600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8A623E7-0891-E964-97CB-A1040FE2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74" y="4590639"/>
            <a:ext cx="5257777" cy="6006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31" indent="0" algn="ctr">
              <a:buNone/>
              <a:defRPr sz="2000"/>
            </a:lvl2pPr>
            <a:lvl3pPr marL="914264" indent="0" algn="ctr">
              <a:buNone/>
              <a:defRPr sz="1800"/>
            </a:lvl3pPr>
            <a:lvl4pPr marL="1371396" indent="0" algn="ctr">
              <a:buNone/>
              <a:defRPr sz="1600"/>
            </a:lvl4pPr>
            <a:lvl5pPr marL="1828528" indent="0" algn="ctr">
              <a:buNone/>
              <a:defRPr sz="1600"/>
            </a:lvl5pPr>
            <a:lvl6pPr marL="2285662" indent="0" algn="ctr">
              <a:buNone/>
              <a:defRPr sz="1600"/>
            </a:lvl6pPr>
            <a:lvl7pPr marL="2742790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A3B0B2-743A-7EF8-7F01-8091115F4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0603" y="445768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0BA914-A73E-216B-11BB-D67CC54BD6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9259" y="445768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three dashed lines blue, green, and yellow">
            <a:extLst>
              <a:ext uri="{FF2B5EF4-FFF2-40B4-BE49-F238E27FC236}">
                <a16:creationId xmlns:a16="http://schemas.microsoft.com/office/drawing/2014/main" id="{ADFB3794-A45D-BDBA-EA93-4C467AA1D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915" y="445768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B40A45-2F3B-542E-6050-184CA0F6990A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251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020080E3-A8A0-E762-F7F7-90223792C7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685BB-14C8-3C7A-97F2-6B002B5C3EB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00F25E-54C0-3DBA-0B91-384E5CB686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98F44B-0605-1140-9531-F5FF63C6AA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43" y="4978416"/>
            <a:ext cx="5390607" cy="718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6CB5F6D-C2B3-44B3-6A6E-6D61EF88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43" y="5946809"/>
            <a:ext cx="5390607" cy="4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31" indent="0" algn="ctr">
              <a:buNone/>
              <a:defRPr sz="2000"/>
            </a:lvl2pPr>
            <a:lvl3pPr marL="914264" indent="0" algn="ctr">
              <a:buNone/>
              <a:defRPr sz="1800"/>
            </a:lvl3pPr>
            <a:lvl4pPr marL="1371396" indent="0" algn="ctr">
              <a:buNone/>
              <a:defRPr sz="1600"/>
            </a:lvl4pPr>
            <a:lvl5pPr marL="1828528" indent="0" algn="ctr">
              <a:buNone/>
              <a:defRPr sz="1600"/>
            </a:lvl5pPr>
            <a:lvl6pPr marL="2285662" indent="0" algn="ctr">
              <a:buNone/>
              <a:defRPr sz="1600"/>
            </a:lvl6pPr>
            <a:lvl7pPr marL="2742790" indent="0" algn="ctr">
              <a:buNone/>
              <a:defRPr sz="1600"/>
            </a:lvl7pPr>
            <a:lvl8pPr marL="3199920" indent="0" algn="ctr">
              <a:buNone/>
              <a:defRPr sz="1600"/>
            </a:lvl8pPr>
            <a:lvl9pPr marL="365705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DF0A94-FE5E-713A-5832-583B2C6A7FA2}"/>
              </a:ext>
            </a:extLst>
          </p:cNvPr>
          <p:cNvCxnSpPr/>
          <p:nvPr userDrawn="1"/>
        </p:nvCxnSpPr>
        <p:spPr>
          <a:xfrm flipH="1">
            <a:off x="2728771" y="581385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925C9A-0D7A-590A-4855-26CC7B989EC0}"/>
              </a:ext>
            </a:extLst>
          </p:cNvPr>
          <p:cNvCxnSpPr/>
          <p:nvPr userDrawn="1"/>
        </p:nvCxnSpPr>
        <p:spPr>
          <a:xfrm flipH="1">
            <a:off x="1607427" y="581385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 descr="three dashed lines blue, green, and yellow">
            <a:extLst>
              <a:ext uri="{FF2B5EF4-FFF2-40B4-BE49-F238E27FC236}">
                <a16:creationId xmlns:a16="http://schemas.microsoft.com/office/drawing/2014/main" id="{E0CD9662-E55F-782E-0514-FA92DDE912D2}"/>
              </a:ext>
            </a:extLst>
          </p:cNvPr>
          <p:cNvCxnSpPr/>
          <p:nvPr userDrawn="1"/>
        </p:nvCxnSpPr>
        <p:spPr>
          <a:xfrm flipH="1">
            <a:off x="486083" y="581385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SDGE LOGO">
            <a:extLst>
              <a:ext uri="{FF2B5EF4-FFF2-40B4-BE49-F238E27FC236}">
                <a16:creationId xmlns:a16="http://schemas.microsoft.com/office/drawing/2014/main" id="{C7D2437C-8E73-FF03-5097-D1BD7AD9C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9" y="597155"/>
            <a:ext cx="3488372" cy="93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BB8AF-9605-6641-EE75-49DF9AE74033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99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648135"/>
            <a:ext cx="11296181" cy="425769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0EA0-7EB5-F147-2860-E3C041404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5" y="852873"/>
            <a:ext cx="11322050" cy="354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1582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020080E3-A8A0-E762-F7F7-90223792C7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685BB-14C8-3C7A-97F2-6B002B5C3EB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00F25E-54C0-3DBA-0B91-384E5CB686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98F44B-0605-1140-9531-F5FF63C6AA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35" y="4978404"/>
            <a:ext cx="5390607" cy="718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6CB5F6D-C2B3-44B3-6A6E-6D61EF88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35" y="5946809"/>
            <a:ext cx="5390607" cy="4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DF0A94-FE5E-713A-5832-583B2C6A7FA2}"/>
              </a:ext>
            </a:extLst>
          </p:cNvPr>
          <p:cNvCxnSpPr/>
          <p:nvPr userDrawn="1"/>
        </p:nvCxnSpPr>
        <p:spPr>
          <a:xfrm flipH="1">
            <a:off x="2728771" y="581385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925C9A-0D7A-590A-4855-26CC7B989EC0}"/>
              </a:ext>
            </a:extLst>
          </p:cNvPr>
          <p:cNvCxnSpPr/>
          <p:nvPr userDrawn="1"/>
        </p:nvCxnSpPr>
        <p:spPr>
          <a:xfrm flipH="1">
            <a:off x="1607427" y="581385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 descr="three dashed lines blue, green, and yellow">
            <a:extLst>
              <a:ext uri="{FF2B5EF4-FFF2-40B4-BE49-F238E27FC236}">
                <a16:creationId xmlns:a16="http://schemas.microsoft.com/office/drawing/2014/main" id="{E0CD9662-E55F-782E-0514-FA92DDE912D2}"/>
              </a:ext>
            </a:extLst>
          </p:cNvPr>
          <p:cNvCxnSpPr/>
          <p:nvPr userDrawn="1"/>
        </p:nvCxnSpPr>
        <p:spPr>
          <a:xfrm flipH="1">
            <a:off x="486083" y="581385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SDGE LOGO">
            <a:extLst>
              <a:ext uri="{FF2B5EF4-FFF2-40B4-BE49-F238E27FC236}">
                <a16:creationId xmlns:a16="http://schemas.microsoft.com/office/drawing/2014/main" id="{C7D2437C-8E73-FF03-5097-D1BD7AD9C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9" y="597155"/>
            <a:ext cx="3488372" cy="93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BB8AF-9605-6641-EE75-49DF9AE74033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891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83706-E57E-4C75-40C9-87FBCD77F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D7F39E0-784E-0E0B-5E74-951625E24D17}"/>
              </a:ext>
            </a:extLst>
          </p:cNvPr>
          <p:cNvSpPr/>
          <p:nvPr userDrawn="1"/>
        </p:nvSpPr>
        <p:spPr>
          <a:xfrm rot="10800000">
            <a:off x="3553907" y="2912882"/>
            <a:ext cx="2092751" cy="1505932"/>
          </a:xfrm>
          <a:prstGeom prst="triangle">
            <a:avLst>
              <a:gd name="adj" fmla="val 75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3ECE1-D815-BC17-B4E9-321A0FCB051A}"/>
              </a:ext>
            </a:extLst>
          </p:cNvPr>
          <p:cNvSpPr/>
          <p:nvPr userDrawn="1"/>
        </p:nvSpPr>
        <p:spPr>
          <a:xfrm>
            <a:off x="169685" y="2884602"/>
            <a:ext cx="3949831" cy="132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319EA-C14F-21E3-E31A-D2173408827B}"/>
              </a:ext>
            </a:extLst>
          </p:cNvPr>
          <p:cNvSpPr>
            <a:spLocks/>
          </p:cNvSpPr>
          <p:nvPr userDrawn="1"/>
        </p:nvSpPr>
        <p:spPr>
          <a:xfrm rot="2720934">
            <a:off x="4091171" y="3024147"/>
            <a:ext cx="1607351" cy="385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AA87AB-F13D-B30C-207A-00A0DA7413D2}"/>
              </a:ext>
            </a:extLst>
          </p:cNvPr>
          <p:cNvSpPr>
            <a:spLocks/>
          </p:cNvSpPr>
          <p:nvPr userDrawn="1"/>
        </p:nvSpPr>
        <p:spPr>
          <a:xfrm rot="2720934">
            <a:off x="10832963" y="884239"/>
            <a:ext cx="1607351" cy="3149221"/>
          </a:xfrm>
          <a:custGeom>
            <a:avLst/>
            <a:gdLst>
              <a:gd name="connsiteX0" fmla="*/ 0 w 1607351"/>
              <a:gd name="connsiteY0" fmla="*/ 0 h 3149221"/>
              <a:gd name="connsiteX1" fmla="*/ 1607351 w 1607351"/>
              <a:gd name="connsiteY1" fmla="*/ 1587893 h 3149221"/>
              <a:gd name="connsiteX2" fmla="*/ 1607351 w 1607351"/>
              <a:gd name="connsiteY2" fmla="*/ 3149221 h 3149221"/>
              <a:gd name="connsiteX3" fmla="*/ 0 w 1607351"/>
              <a:gd name="connsiteY3" fmla="*/ 3149221 h 314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351" h="3149221">
                <a:moveTo>
                  <a:pt x="0" y="0"/>
                </a:moveTo>
                <a:lnTo>
                  <a:pt x="1607351" y="1587893"/>
                </a:lnTo>
                <a:lnTo>
                  <a:pt x="1607351" y="3149221"/>
                </a:lnTo>
                <a:lnTo>
                  <a:pt x="0" y="3149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2DFD097-B9D3-6728-9621-166BAD6BBED9}"/>
              </a:ext>
            </a:extLst>
          </p:cNvPr>
          <p:cNvSpPr>
            <a:spLocks/>
          </p:cNvSpPr>
          <p:nvPr userDrawn="1"/>
        </p:nvSpPr>
        <p:spPr>
          <a:xfrm>
            <a:off x="2026764" y="5779698"/>
            <a:ext cx="2092751" cy="10901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5C0AC2-7732-8453-17A2-EE446B0C2083}"/>
              </a:ext>
            </a:extLst>
          </p:cNvPr>
          <p:cNvSpPr/>
          <p:nvPr userDrawn="1"/>
        </p:nvSpPr>
        <p:spPr>
          <a:xfrm>
            <a:off x="3314702" y="4"/>
            <a:ext cx="8877300" cy="686987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Graphic 19" descr="SDGE LOGO">
            <a:extLst>
              <a:ext uri="{FF2B5EF4-FFF2-40B4-BE49-F238E27FC236}">
                <a16:creationId xmlns:a16="http://schemas.microsoft.com/office/drawing/2014/main" id="{B10E5DD8-F727-E91D-BA06-2171B9D148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9" y="597155"/>
            <a:ext cx="3488372" cy="93350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B0AFD2-B360-85FA-991D-54CF1B46C3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3380580"/>
            <a:ext cx="5257779" cy="9600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8A623E7-0891-E964-97CB-A1040FE2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66" y="4590639"/>
            <a:ext cx="5257777" cy="6006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A3B0B2-743A-7EF8-7F01-8091115F4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0603" y="445768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0BA914-A73E-216B-11BB-D67CC54BD6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9259" y="445768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three dashed lines blue, green, and yellow">
            <a:extLst>
              <a:ext uri="{FF2B5EF4-FFF2-40B4-BE49-F238E27FC236}">
                <a16:creationId xmlns:a16="http://schemas.microsoft.com/office/drawing/2014/main" id="{ADFB3794-A45D-BDBA-EA93-4C467AA1D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915" y="445768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B40A45-2F3B-542E-6050-184CA0F6990A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79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648353-033A-4651-562A-BB961155B5DD}"/>
              </a:ext>
            </a:extLst>
          </p:cNvPr>
          <p:cNvSpPr/>
          <p:nvPr userDrawn="1"/>
        </p:nvSpPr>
        <p:spPr>
          <a:xfrm>
            <a:off x="5250731" y="0"/>
            <a:ext cx="69412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 descr="A picture containing pylon, outdoor object&#10;&#10;Description automatically generated">
            <a:extLst>
              <a:ext uri="{FF2B5EF4-FFF2-40B4-BE49-F238E27FC236}">
                <a16:creationId xmlns:a16="http://schemas.microsoft.com/office/drawing/2014/main" id="{248A1620-EE23-038E-D586-FDE7642C5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3442265-2093-36E2-25F6-C705F391D2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pic>
        <p:nvPicPr>
          <p:cNvPr id="9" name="Graphic 8" descr="SDGE LOGO">
            <a:extLst>
              <a:ext uri="{FF2B5EF4-FFF2-40B4-BE49-F238E27FC236}">
                <a16:creationId xmlns:a16="http://schemas.microsoft.com/office/drawing/2014/main" id="{95C7AEBE-6998-C357-7A0A-FAE95E5AFB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47" y="683307"/>
            <a:ext cx="1550575" cy="414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864AF-0396-67B7-4972-CCF5B5F262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7" y="4937760"/>
            <a:ext cx="6187596" cy="10830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2881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3685 -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hidden="1">
            <a:extLst>
              <a:ext uri="{FF2B5EF4-FFF2-40B4-BE49-F238E27FC236}">
                <a16:creationId xmlns:a16="http://schemas.microsoft.com/office/drawing/2014/main" id="{669FFDCA-CB90-009B-161F-39BD316455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7775E81-4338-6B63-1CE5-07D9ACAFCF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685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4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8" y="1245871"/>
            <a:ext cx="11296181" cy="4657747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783" indent="-228594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2971" indent="-228594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160" indent="-228594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349" indent="-228594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208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4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8" y="1648137"/>
            <a:ext cx="11296181" cy="4257695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783" indent="-228594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2971" indent="-228594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160" indent="-228594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349" indent="-228594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0EA0-7EB5-F147-2860-E3C041404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6" y="852873"/>
            <a:ext cx="11322051" cy="354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47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11" y="1266613"/>
            <a:ext cx="7526404" cy="4639218"/>
          </a:xfrm>
          <a:prstGeom prst="rect">
            <a:avLst/>
          </a:prstGeom>
        </p:spPr>
        <p:txBody>
          <a:bodyPr/>
          <a:lstStyle>
            <a:lvl1pPr marL="0" indent="0" rtl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1904" y="1266617"/>
            <a:ext cx="3186193" cy="4639215"/>
          </a:xfrm>
          <a:prstGeom prst="rect">
            <a:avLst/>
          </a:prstGeom>
        </p:spPr>
        <p:txBody>
          <a:bodyPr anchor="ctr"/>
          <a:lstStyle>
            <a:lvl1pPr marL="0" indent="0" algn="ctr" rtl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4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008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915" y="3769975"/>
            <a:ext cx="11296180" cy="21358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9" y="1266613"/>
            <a:ext cx="11296179" cy="205626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4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559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918AF9-D1D7-52FD-D8E5-229799FE7182}"/>
              </a:ext>
            </a:extLst>
          </p:cNvPr>
          <p:cNvSpPr/>
          <p:nvPr userDrawn="1"/>
        </p:nvSpPr>
        <p:spPr>
          <a:xfrm>
            <a:off x="442825" y="1265163"/>
            <a:ext cx="3391168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D704D-E839-A81C-24E8-F61538DD0C38}"/>
              </a:ext>
            </a:extLst>
          </p:cNvPr>
          <p:cNvSpPr/>
          <p:nvPr userDrawn="1"/>
        </p:nvSpPr>
        <p:spPr>
          <a:xfrm>
            <a:off x="4260189" y="1265163"/>
            <a:ext cx="3671703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2D49-5C53-E262-15F0-F5C7FCD2DFAC}"/>
              </a:ext>
            </a:extLst>
          </p:cNvPr>
          <p:cNvSpPr/>
          <p:nvPr userDrawn="1"/>
        </p:nvSpPr>
        <p:spPr>
          <a:xfrm>
            <a:off x="8358747" y="1265163"/>
            <a:ext cx="3390431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2829" y="2025852"/>
            <a:ext cx="3391167" cy="3879979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4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4CF3F71E-9E5B-53F2-0E4A-4A4F606D7C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58083" y="2025852"/>
            <a:ext cx="3391095" cy="3879979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E3DA0DB-162C-9DD0-8321-1C3C96FA1B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450" y="2025852"/>
            <a:ext cx="3672441" cy="3879979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BD2325-8240-4345-FC46-CF9FDF041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216" y="1265163"/>
            <a:ext cx="339002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C810096-2015-33BC-32A9-348F971908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596" y="1265163"/>
            <a:ext cx="367120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A43F23D-20E7-708F-EA58-9AFCC683FD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9230" y="1265163"/>
            <a:ext cx="3389948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DFDB797-EA66-4411-F739-39700D3BD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883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B63F473-CB86-BE33-4DD8-D693A8F77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807" y="1270635"/>
            <a:ext cx="3146624" cy="637016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5969" y="1400638"/>
            <a:ext cx="2829679" cy="6067168"/>
          </a:xfrm>
          <a:prstGeom prst="roundRect">
            <a:avLst>
              <a:gd name="adj" fmla="val 9696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EA62A1D3-C441-ED53-A32D-A66F9CAD67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10" y="1266616"/>
            <a:ext cx="6790945" cy="4639214"/>
          </a:xfrm>
          <a:prstGeom prst="rect">
            <a:avLst/>
          </a:prstGeom>
        </p:spPr>
        <p:txBody>
          <a:bodyPr/>
          <a:lstStyle>
            <a:lvl1pPr marL="228594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C03BBF-B02A-2681-8E98-0E7A90308B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804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ptop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32C212D-BE85-7888-0449-C8FDA3D21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19273" r="9181" b="21624"/>
          <a:stretch/>
        </p:blipFill>
        <p:spPr>
          <a:xfrm>
            <a:off x="4989537" y="1886230"/>
            <a:ext cx="7022927" cy="405326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54048" y="2197688"/>
            <a:ext cx="5354425" cy="3337088"/>
          </a:xfrm>
          <a:prstGeom prst="roundRect">
            <a:avLst>
              <a:gd name="adj" fmla="val 0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BF236814-0997-7CE8-BBD0-D0C77F081B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11" y="1266616"/>
            <a:ext cx="4148143" cy="463921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83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71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60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C6FDDC-F618-7200-812A-8EE5CC00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10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997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83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56231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685544" y="5524500"/>
            <a:ext cx="3714115" cy="1057910"/>
          </a:xfrm>
          <a:custGeom>
            <a:avLst/>
            <a:gdLst/>
            <a:ahLst/>
            <a:cxnLst/>
            <a:rect l="l" t="t" r="r" b="b"/>
            <a:pathLst>
              <a:path w="3714115" h="1057909">
                <a:moveTo>
                  <a:pt x="3713975" y="213360"/>
                </a:moveTo>
                <a:lnTo>
                  <a:pt x="1886712" y="213360"/>
                </a:lnTo>
                <a:lnTo>
                  <a:pt x="1886712" y="0"/>
                </a:lnTo>
                <a:lnTo>
                  <a:pt x="0" y="0"/>
                </a:lnTo>
                <a:lnTo>
                  <a:pt x="0" y="1057656"/>
                </a:lnTo>
                <a:lnTo>
                  <a:pt x="1074420" y="1057656"/>
                </a:lnTo>
                <a:lnTo>
                  <a:pt x="1886712" y="1057656"/>
                </a:lnTo>
                <a:lnTo>
                  <a:pt x="3713975" y="1057656"/>
                </a:lnTo>
                <a:lnTo>
                  <a:pt x="3713975" y="213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6711" y="5775959"/>
            <a:ext cx="627888" cy="653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74595" y="1520393"/>
            <a:ext cx="7611109" cy="1563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34808976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27196626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14938464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87224567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316426352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48926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992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87977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291037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24348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934271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13867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8409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112725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376056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rgbClr val="006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1553" y="2021813"/>
            <a:ext cx="9144000" cy="10764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916" y="649213"/>
            <a:ext cx="10515600" cy="1325563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325" y="6182191"/>
            <a:ext cx="2847036" cy="180378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019068"/>
            <a:ext cx="9729925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726528" y="5978727"/>
            <a:ext cx="0" cy="525294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6969" y="6001847"/>
            <a:ext cx="1709215" cy="4915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04" y="6157445"/>
            <a:ext cx="2299145" cy="19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2206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1">
    <p:bg>
      <p:bgPr>
        <a:solidFill>
          <a:srgbClr val="FED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903" y="1141875"/>
            <a:ext cx="7027607" cy="1325563"/>
          </a:xfrm>
        </p:spPr>
        <p:txBody>
          <a:bodyPr/>
          <a:lstStyle>
            <a:lvl1pPr>
              <a:defRPr>
                <a:solidFill>
                  <a:srgbClr val="006369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6027939"/>
            <a:ext cx="9685537" cy="460414"/>
          </a:xfrm>
          <a:prstGeom prst="rect">
            <a:avLst/>
          </a:prstGeom>
          <a:solidFill>
            <a:srgbClr val="0063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9674939" y="-9832"/>
            <a:ext cx="251706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081" y="6032357"/>
            <a:ext cx="1658256" cy="457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494" y="6152874"/>
            <a:ext cx="2352410" cy="20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3406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903" y="1141875"/>
            <a:ext cx="7027607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6027939"/>
            <a:ext cx="9685537" cy="460414"/>
          </a:xfrm>
          <a:prstGeom prst="rect">
            <a:avLst/>
          </a:prstGeom>
          <a:solidFill>
            <a:srgbClr val="FED1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9674939" y="-9832"/>
            <a:ext cx="2517061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4081" y="6032357"/>
            <a:ext cx="1658256" cy="457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04" y="6157445"/>
            <a:ext cx="2299145" cy="19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517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336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2711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7163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3368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1049311"/>
            <a:ext cx="12192000" cy="581186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71256" y="9765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7191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68611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1256" y="301848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99216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879167" y="1084826"/>
            <a:ext cx="6336508" cy="519169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541539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94BA17-8AE8-4651-9FD9-8589E5D423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262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019403" y="676450"/>
            <a:ext cx="6172599" cy="257294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6019403" y="3252570"/>
            <a:ext cx="3141977" cy="24921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47367" y="3252570"/>
            <a:ext cx="3044634" cy="24921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88398" y="1000002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7247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70029" y="1621438"/>
            <a:ext cx="4227991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935986" y="1683711"/>
            <a:ext cx="6960093" cy="4042386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71256" y="186434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9467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Bleed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68611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04231" y="6374108"/>
            <a:ext cx="688760" cy="365125"/>
          </a:xfrm>
        </p:spPr>
        <p:txBody>
          <a:bodyPr/>
          <a:lstStyle/>
          <a:p>
            <a:fld id="{5E94BA17-8AE8-4651-9FD9-8589E5D423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1256" y="301848"/>
            <a:ext cx="10515600" cy="9094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43265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EFBF-0BAC-4858-8E2A-288DA7A74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22BB29-66DD-4DA3-B210-7A2777AF9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09C83-7C6E-45E8-A567-E49EA4546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984E3-C567-4481-BC35-68EFADD15138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06B80-689B-45A6-A88F-C57345E0C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EBD2B-96E1-4E17-A450-2E671772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636DC-9543-4798-BEAB-E0113D605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1632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020080E3-A8A0-E762-F7F7-90223792C7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685BB-14C8-3C7A-97F2-6B002B5C3EB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400F25E-54C0-3DBA-0B91-384E5CB686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98F44B-0605-1140-9531-F5FF63C6AA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34" y="4978400"/>
            <a:ext cx="5390606" cy="71835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6CB5F6D-C2B3-44B3-6A6E-6D61EF88D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34" y="5946809"/>
            <a:ext cx="5390606" cy="483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6DF0A94-FE5E-713A-5832-583B2C6A7FA2}"/>
              </a:ext>
            </a:extLst>
          </p:cNvPr>
          <p:cNvCxnSpPr/>
          <p:nvPr userDrawn="1"/>
        </p:nvCxnSpPr>
        <p:spPr>
          <a:xfrm flipH="1">
            <a:off x="2728771" y="581385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925C9A-0D7A-590A-4855-26CC7B989EC0}"/>
              </a:ext>
            </a:extLst>
          </p:cNvPr>
          <p:cNvCxnSpPr/>
          <p:nvPr userDrawn="1"/>
        </p:nvCxnSpPr>
        <p:spPr>
          <a:xfrm flipH="1">
            <a:off x="1607427" y="581385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 descr="three dashed lines blue, green, and yellow">
            <a:extLst>
              <a:ext uri="{FF2B5EF4-FFF2-40B4-BE49-F238E27FC236}">
                <a16:creationId xmlns:a16="http://schemas.microsoft.com/office/drawing/2014/main" id="{E0CD9662-E55F-782E-0514-FA92DDE912D2}"/>
              </a:ext>
            </a:extLst>
          </p:cNvPr>
          <p:cNvCxnSpPr/>
          <p:nvPr userDrawn="1"/>
        </p:nvCxnSpPr>
        <p:spPr>
          <a:xfrm flipH="1">
            <a:off x="486083" y="581385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SDGE LOGO">
            <a:extLst>
              <a:ext uri="{FF2B5EF4-FFF2-40B4-BE49-F238E27FC236}">
                <a16:creationId xmlns:a16="http://schemas.microsoft.com/office/drawing/2014/main" id="{C7D2437C-8E73-FF03-5097-D1BD7AD9C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BB8AF-9605-6641-EE75-49DF9AE74033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590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283706-E57E-4C75-40C9-87FBCD77F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D7F39E0-784E-0E0B-5E74-951625E24D17}"/>
              </a:ext>
            </a:extLst>
          </p:cNvPr>
          <p:cNvSpPr/>
          <p:nvPr userDrawn="1"/>
        </p:nvSpPr>
        <p:spPr>
          <a:xfrm rot="10800000">
            <a:off x="3553905" y="2912882"/>
            <a:ext cx="2092750" cy="1505932"/>
          </a:xfrm>
          <a:prstGeom prst="triangle">
            <a:avLst>
              <a:gd name="adj" fmla="val 75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C3ECE1-D815-BC17-B4E9-321A0FCB051A}"/>
              </a:ext>
            </a:extLst>
          </p:cNvPr>
          <p:cNvSpPr/>
          <p:nvPr userDrawn="1"/>
        </p:nvSpPr>
        <p:spPr>
          <a:xfrm>
            <a:off x="169682" y="2884602"/>
            <a:ext cx="3949831" cy="132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2319EA-C14F-21E3-E31A-D2173408827B}"/>
              </a:ext>
            </a:extLst>
          </p:cNvPr>
          <p:cNvSpPr>
            <a:spLocks/>
          </p:cNvSpPr>
          <p:nvPr userDrawn="1"/>
        </p:nvSpPr>
        <p:spPr>
          <a:xfrm rot="2720934">
            <a:off x="4091168" y="3024143"/>
            <a:ext cx="1607351" cy="3852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AA87AB-F13D-B30C-207A-00A0DA7413D2}"/>
              </a:ext>
            </a:extLst>
          </p:cNvPr>
          <p:cNvSpPr>
            <a:spLocks/>
          </p:cNvSpPr>
          <p:nvPr userDrawn="1"/>
        </p:nvSpPr>
        <p:spPr>
          <a:xfrm rot="2720934">
            <a:off x="10832961" y="884237"/>
            <a:ext cx="1607351" cy="3149221"/>
          </a:xfrm>
          <a:custGeom>
            <a:avLst/>
            <a:gdLst>
              <a:gd name="connsiteX0" fmla="*/ 0 w 1607351"/>
              <a:gd name="connsiteY0" fmla="*/ 0 h 3149221"/>
              <a:gd name="connsiteX1" fmla="*/ 1607351 w 1607351"/>
              <a:gd name="connsiteY1" fmla="*/ 1587893 h 3149221"/>
              <a:gd name="connsiteX2" fmla="*/ 1607351 w 1607351"/>
              <a:gd name="connsiteY2" fmla="*/ 3149221 h 3149221"/>
              <a:gd name="connsiteX3" fmla="*/ 0 w 1607351"/>
              <a:gd name="connsiteY3" fmla="*/ 3149221 h 314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351" h="3149221">
                <a:moveTo>
                  <a:pt x="0" y="0"/>
                </a:moveTo>
                <a:lnTo>
                  <a:pt x="1607351" y="1587893"/>
                </a:lnTo>
                <a:lnTo>
                  <a:pt x="1607351" y="3149221"/>
                </a:lnTo>
                <a:lnTo>
                  <a:pt x="0" y="31492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2DFD097-B9D3-6728-9621-166BAD6BBED9}"/>
              </a:ext>
            </a:extLst>
          </p:cNvPr>
          <p:cNvSpPr>
            <a:spLocks/>
          </p:cNvSpPr>
          <p:nvPr userDrawn="1"/>
        </p:nvSpPr>
        <p:spPr>
          <a:xfrm>
            <a:off x="2026762" y="5779694"/>
            <a:ext cx="2092751" cy="10901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5C0AC2-7732-8453-17A2-EE446B0C2083}"/>
              </a:ext>
            </a:extLst>
          </p:cNvPr>
          <p:cNvSpPr/>
          <p:nvPr userDrawn="1"/>
        </p:nvSpPr>
        <p:spPr>
          <a:xfrm>
            <a:off x="3314700" y="0"/>
            <a:ext cx="8877300" cy="686987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SDGE LOGO">
            <a:extLst>
              <a:ext uri="{FF2B5EF4-FFF2-40B4-BE49-F238E27FC236}">
                <a16:creationId xmlns:a16="http://schemas.microsoft.com/office/drawing/2014/main" id="{B10E5DD8-F727-E91D-BA06-2171B9D148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18" y="597155"/>
            <a:ext cx="3488372" cy="93350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B0AFD2-B360-85FA-991D-54CF1B46C3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3380580"/>
            <a:ext cx="5257778" cy="9600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8A623E7-0891-E964-97CB-A1040FE22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64" y="4590639"/>
            <a:ext cx="5257777" cy="6006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A3B0B2-743A-7EF8-7F01-8091115F457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0602" y="4457684"/>
            <a:ext cx="990600" cy="0"/>
          </a:xfrm>
          <a:prstGeom prst="line">
            <a:avLst/>
          </a:prstGeom>
          <a:ln w="47625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0BA914-A73E-216B-11BB-D67CC54BD6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599258" y="4457684"/>
            <a:ext cx="990600" cy="0"/>
          </a:xfrm>
          <a:prstGeom prst="line">
            <a:avLst/>
          </a:prstGeom>
          <a:ln w="4762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 descr="three dashed lines blue, green, and yellow">
            <a:extLst>
              <a:ext uri="{FF2B5EF4-FFF2-40B4-BE49-F238E27FC236}">
                <a16:creationId xmlns:a16="http://schemas.microsoft.com/office/drawing/2014/main" id="{ADFB3794-A45D-BDBA-EA93-4C467AA1DE32}"/>
              </a:ext>
            </a:extLst>
          </p:cNvPr>
          <p:cNvCxnSpPr>
            <a:cxnSpLocks/>
          </p:cNvCxnSpPr>
          <p:nvPr userDrawn="1"/>
        </p:nvCxnSpPr>
        <p:spPr>
          <a:xfrm flipH="1">
            <a:off x="477914" y="4457684"/>
            <a:ext cx="990600" cy="0"/>
          </a:xfrm>
          <a:prstGeom prst="line">
            <a:avLst/>
          </a:prstGeom>
          <a:ln w="4762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B40A45-2F3B-542E-6050-184CA0F6990A}"/>
              </a:ext>
            </a:extLst>
          </p:cNvPr>
          <p:cNvSpPr txBox="1"/>
          <p:nvPr userDrawn="1"/>
        </p:nvSpPr>
        <p:spPr>
          <a:xfrm>
            <a:off x="-35454" y="6935686"/>
            <a:ext cx="67220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>
                <a:solidFill>
                  <a:schemeClr val="tx2"/>
                </a:solidFill>
                <a:effectLst/>
                <a:latin typeface="+mj-lt"/>
              </a:rPr>
              <a:t>©2023 San Diego Gas &amp; Electric® Company. Trademarks are property of their respective owners. All rights reserved.</a:t>
            </a:r>
            <a:endParaRPr lang="en-US" sz="80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35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-0.03685 -2.59259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>
        <p:tmplLst>
          <p:tmpl lvl="1">
            <p:tnLst>
              <p:par>
                <p:cTn presetID="1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down)">
                      <p:cBhvr>
                        <p:cTn dur="25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5648353-033A-4651-562A-BB961155B5DD}"/>
              </a:ext>
            </a:extLst>
          </p:cNvPr>
          <p:cNvSpPr/>
          <p:nvPr userDrawn="1"/>
        </p:nvSpPr>
        <p:spPr>
          <a:xfrm>
            <a:off x="5250730" y="0"/>
            <a:ext cx="694127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pylon, outdoor object&#10;&#10;Description automatically generated">
            <a:extLst>
              <a:ext uri="{FF2B5EF4-FFF2-40B4-BE49-F238E27FC236}">
                <a16:creationId xmlns:a16="http://schemas.microsoft.com/office/drawing/2014/main" id="{248A1620-EE23-038E-D586-FDE7642C5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3442265-2093-36E2-25F6-C705F391D2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596710 w 12192000"/>
              <a:gd name="connsiteY0" fmla="*/ 4870467 h 6858000"/>
              <a:gd name="connsiteX1" fmla="*/ 2596710 w 12192000"/>
              <a:gd name="connsiteY1" fmla="*/ 4871092 h 6858000"/>
              <a:gd name="connsiteX2" fmla="*/ 2596935 w 12192000"/>
              <a:gd name="connsiteY2" fmla="*/ 4871410 h 6858000"/>
              <a:gd name="connsiteX3" fmla="*/ 12192000 w 12192000"/>
              <a:gd name="connsiteY3" fmla="*/ 2795518 h 6858000"/>
              <a:gd name="connsiteX4" fmla="*/ 12192000 w 12192000"/>
              <a:gd name="connsiteY4" fmla="*/ 6858000 h 6858000"/>
              <a:gd name="connsiteX5" fmla="*/ 7763885 w 12192000"/>
              <a:gd name="connsiteY5" fmla="*/ 6858000 h 6858000"/>
              <a:gd name="connsiteX6" fmla="*/ 8094058 w 12192000"/>
              <a:gd name="connsiteY6" fmla="*/ 6645526 h 6858000"/>
              <a:gd name="connsiteX7" fmla="*/ 12167306 w 12192000"/>
              <a:gd name="connsiteY7" fmla="*/ 2832572 h 6858000"/>
              <a:gd name="connsiteX8" fmla="*/ 0 w 12192000"/>
              <a:gd name="connsiteY8" fmla="*/ 0 h 6858000"/>
              <a:gd name="connsiteX9" fmla="*/ 10856594 w 12192000"/>
              <a:gd name="connsiteY9" fmla="*/ 0 h 6858000"/>
              <a:gd name="connsiteX10" fmla="*/ 10710593 w 12192000"/>
              <a:gd name="connsiteY10" fmla="*/ 221055 h 6858000"/>
              <a:gd name="connsiteX11" fmla="*/ 2612606 w 12192000"/>
              <a:gd name="connsiteY11" fmla="*/ 4865313 h 6858000"/>
              <a:gd name="connsiteX12" fmla="*/ 2596710 w 12192000"/>
              <a:gd name="connsiteY12" fmla="*/ 4867673 h 6858000"/>
              <a:gd name="connsiteX13" fmla="*/ 2596710 w 12192000"/>
              <a:gd name="connsiteY13" fmla="*/ 4867766 h 6858000"/>
              <a:gd name="connsiteX14" fmla="*/ 3170962 w 12192000"/>
              <a:gd name="connsiteY14" fmla="*/ 4865240 h 6858000"/>
              <a:gd name="connsiteX15" fmla="*/ 11181887 w 12192000"/>
              <a:gd name="connsiteY15" fmla="*/ 2272549 h 6858000"/>
              <a:gd name="connsiteX16" fmla="*/ 11642951 w 12192000"/>
              <a:gd name="connsiteY16" fmla="*/ 1940565 h 6858000"/>
              <a:gd name="connsiteX17" fmla="*/ 11863506 w 12192000"/>
              <a:gd name="connsiteY17" fmla="*/ 1766405 h 6858000"/>
              <a:gd name="connsiteX18" fmla="*/ 11865068 w 12192000"/>
              <a:gd name="connsiteY18" fmla="*/ 1770089 h 6858000"/>
              <a:gd name="connsiteX19" fmla="*/ 12192000 w 12192000"/>
              <a:gd name="connsiteY19" fmla="*/ 1511929 h 6858000"/>
              <a:gd name="connsiteX20" fmla="*/ 12192000 w 12192000"/>
              <a:gd name="connsiteY20" fmla="*/ 2768026 h 6858000"/>
              <a:gd name="connsiteX21" fmla="*/ 12073439 w 12192000"/>
              <a:gd name="connsiteY21" fmla="*/ 2854015 h 6858000"/>
              <a:gd name="connsiteX22" fmla="*/ 4956726 w 12192000"/>
              <a:gd name="connsiteY22" fmla="*/ 6798790 h 6858000"/>
              <a:gd name="connsiteX23" fmla="*/ 4769226 w 12192000"/>
              <a:gd name="connsiteY23" fmla="*/ 6858000 h 6858000"/>
              <a:gd name="connsiteX24" fmla="*/ 2938363 w 12192000"/>
              <a:gd name="connsiteY24" fmla="*/ 6858000 h 6858000"/>
              <a:gd name="connsiteX25" fmla="*/ 2150074 w 12192000"/>
              <a:gd name="connsiteY25" fmla="*/ 6858000 h 6858000"/>
              <a:gd name="connsiteX26" fmla="*/ 2150075 w 12192000"/>
              <a:gd name="connsiteY26" fmla="*/ 6857999 h 6858000"/>
              <a:gd name="connsiteX27" fmla="*/ 0 w 12192000"/>
              <a:gd name="connsiteY27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2596710" y="4870467"/>
                </a:moveTo>
                <a:lnTo>
                  <a:pt x="2596710" y="4871092"/>
                </a:lnTo>
                <a:lnTo>
                  <a:pt x="2596935" y="4871410"/>
                </a:lnTo>
                <a:close/>
                <a:moveTo>
                  <a:pt x="12192000" y="2795518"/>
                </a:moveTo>
                <a:lnTo>
                  <a:pt x="12192000" y="6858000"/>
                </a:lnTo>
                <a:lnTo>
                  <a:pt x="7763885" y="6858000"/>
                </a:lnTo>
                <a:lnTo>
                  <a:pt x="8094058" y="6645526"/>
                </a:lnTo>
                <a:cubicBezTo>
                  <a:pt x="10637160" y="4966049"/>
                  <a:pt x="11893066" y="3238274"/>
                  <a:pt x="12167306" y="2832572"/>
                </a:cubicBezTo>
                <a:close/>
                <a:moveTo>
                  <a:pt x="0" y="0"/>
                </a:moveTo>
                <a:lnTo>
                  <a:pt x="10856594" y="0"/>
                </a:lnTo>
                <a:lnTo>
                  <a:pt x="10710593" y="221055"/>
                </a:lnTo>
                <a:cubicBezTo>
                  <a:pt x="8082006" y="3979346"/>
                  <a:pt x="2941207" y="4815336"/>
                  <a:pt x="2612606" y="4865313"/>
                </a:cubicBezTo>
                <a:lnTo>
                  <a:pt x="2596710" y="4867673"/>
                </a:lnTo>
                <a:lnTo>
                  <a:pt x="2596710" y="4867766"/>
                </a:lnTo>
                <a:lnTo>
                  <a:pt x="3170962" y="4865240"/>
                </a:lnTo>
                <a:cubicBezTo>
                  <a:pt x="6040167" y="4796741"/>
                  <a:pt x="8822765" y="3893109"/>
                  <a:pt x="11181887" y="2272549"/>
                </a:cubicBezTo>
                <a:lnTo>
                  <a:pt x="11642951" y="1940565"/>
                </a:lnTo>
                <a:lnTo>
                  <a:pt x="11863506" y="1766405"/>
                </a:lnTo>
                <a:lnTo>
                  <a:pt x="11865068" y="1770089"/>
                </a:lnTo>
                <a:lnTo>
                  <a:pt x="12192000" y="1511929"/>
                </a:lnTo>
                <a:lnTo>
                  <a:pt x="12192000" y="2768026"/>
                </a:lnTo>
                <a:lnTo>
                  <a:pt x="12073439" y="2854015"/>
                </a:lnTo>
                <a:cubicBezTo>
                  <a:pt x="10732237" y="3820468"/>
                  <a:pt x="7597353" y="5921350"/>
                  <a:pt x="4956726" y="6798790"/>
                </a:cubicBezTo>
                <a:lnTo>
                  <a:pt x="4769226" y="6858000"/>
                </a:lnTo>
                <a:lnTo>
                  <a:pt x="2938363" y="6858000"/>
                </a:lnTo>
                <a:lnTo>
                  <a:pt x="2150074" y="6858000"/>
                </a:lnTo>
                <a:lnTo>
                  <a:pt x="215007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9" name="Graphic 8" descr="SDGE LOGO">
            <a:extLst>
              <a:ext uri="{FF2B5EF4-FFF2-40B4-BE49-F238E27FC236}">
                <a16:creationId xmlns:a16="http://schemas.microsoft.com/office/drawing/2014/main" id="{95C7AEBE-6998-C357-7A0A-FAE95E5AFB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45" y="683303"/>
            <a:ext cx="1550575" cy="4149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864AF-0396-67B7-4972-CCF5B5F262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0365" y="4937760"/>
            <a:ext cx="6187596" cy="10830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4398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3685 -1.11111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hidden="1">
            <a:extLst>
              <a:ext uri="{FF2B5EF4-FFF2-40B4-BE49-F238E27FC236}">
                <a16:creationId xmlns:a16="http://schemas.microsoft.com/office/drawing/2014/main" id="{669FFDCA-CB90-009B-161F-39BD316455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7775E81-4338-6B63-1CE5-07D9ACAFCF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15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245870"/>
            <a:ext cx="11296181" cy="465774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6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138DF27-A504-EE2E-DE67-DA0BC7B3F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07DD9A-246B-6E22-8222-6C88BA84D2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007" y="1648135"/>
            <a:ext cx="11296181" cy="4257695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chemeClr val="accent1"/>
              </a:buClr>
              <a:buFont typeface="Arial" panose="020B0604020202020204" pitchFamily="34" charset="0"/>
              <a:buChar char="►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2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4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0EA0-7EB5-F147-2860-E3C041404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975" y="852873"/>
            <a:ext cx="11322050" cy="3541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sub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246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9" y="1266613"/>
            <a:ext cx="7526404" cy="4639218"/>
          </a:xfrm>
          <a:prstGeom prst="rect">
            <a:avLst/>
          </a:prstGeom>
        </p:spPr>
        <p:txBody>
          <a:bodyPr/>
          <a:lstStyle>
            <a:lvl1pPr marL="0" indent="0" rtl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rtl="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51901" y="1266613"/>
            <a:ext cx="3186193" cy="4639215"/>
          </a:xfrm>
          <a:prstGeom prst="rect">
            <a:avLst/>
          </a:prstGeom>
        </p:spPr>
        <p:txBody>
          <a:bodyPr anchor="ctr"/>
          <a:lstStyle>
            <a:lvl1pPr marL="0" indent="0" algn="ctr" rtl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158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Optio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36F3D-F362-5385-2A20-EA9E429B03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915" y="3769971"/>
            <a:ext cx="11296180" cy="21358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3"/>
            <a:ext cx="11296179" cy="205626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529BDF-2A97-7C23-8F4B-74C4395677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381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918AF9-D1D7-52FD-D8E5-229799FE7182}"/>
              </a:ext>
            </a:extLst>
          </p:cNvPr>
          <p:cNvSpPr/>
          <p:nvPr userDrawn="1"/>
        </p:nvSpPr>
        <p:spPr>
          <a:xfrm>
            <a:off x="442825" y="1265159"/>
            <a:ext cx="3391168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D704D-E839-A81C-24E8-F61538DD0C38}"/>
              </a:ext>
            </a:extLst>
          </p:cNvPr>
          <p:cNvSpPr/>
          <p:nvPr userDrawn="1"/>
        </p:nvSpPr>
        <p:spPr>
          <a:xfrm>
            <a:off x="4260186" y="1265159"/>
            <a:ext cx="3671703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D82D49-5C53-E262-15F0-F5C7FCD2DFAC}"/>
              </a:ext>
            </a:extLst>
          </p:cNvPr>
          <p:cNvSpPr/>
          <p:nvPr userDrawn="1"/>
        </p:nvSpPr>
        <p:spPr>
          <a:xfrm>
            <a:off x="8358745" y="1265159"/>
            <a:ext cx="3390431" cy="46406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148A56C-C044-A959-DFAE-1F9A5999DD7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2826" y="2025851"/>
            <a:ext cx="3391167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38C7F-726C-9A5A-C3CE-E8C7CBDB4442}"/>
              </a:ext>
            </a:extLst>
          </p:cNvPr>
          <p:cNvCxnSpPr/>
          <p:nvPr userDrawn="1"/>
        </p:nvCxnSpPr>
        <p:spPr>
          <a:xfrm>
            <a:off x="11389723" y="6356350"/>
            <a:ext cx="0" cy="50482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3C2907-D499-458A-D51A-08E85BED56AA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4CF3F71E-9E5B-53F2-0E4A-4A4F606D7C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58082" y="2025851"/>
            <a:ext cx="3391094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E3DA0DB-162C-9DD0-8321-1C3C96FA1B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448" y="2025851"/>
            <a:ext cx="3672441" cy="387997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3BD2325-8240-4345-FC46-CF9FDF041A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215" y="1265159"/>
            <a:ext cx="339002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C810096-2015-33BC-32A9-348F971908A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0593" y="1265159"/>
            <a:ext cx="3671201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0A43F23D-20E7-708F-EA58-9AFCC683FD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9228" y="1265159"/>
            <a:ext cx="3389948" cy="504825"/>
          </a:xfrm>
          <a:prstGeom prst="rect">
            <a:avLst/>
          </a:prstGeom>
        </p:spPr>
        <p:txBody>
          <a:bodyPr anchor="ctr"/>
          <a:lstStyle>
            <a:lvl1pPr>
              <a:defRPr lang="en-US" sz="14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DFDB797-EA66-4411-F739-39700D3BD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989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B63F473-CB86-BE33-4DD8-D693A8F77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807" y="1270635"/>
            <a:ext cx="3146624" cy="637016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5966" y="1400638"/>
            <a:ext cx="2829679" cy="6067168"/>
          </a:xfrm>
          <a:prstGeom prst="roundRect">
            <a:avLst>
              <a:gd name="adj" fmla="val 9696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EA62A1D3-C441-ED53-A32D-A66F9CAD67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6790945" cy="463921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6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5C03BBF-B02A-2681-8E98-0E7A90308B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01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ptop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432C212D-BE85-7888-0449-C8FDA3D21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19273" r="9181" b="21624"/>
          <a:stretch/>
        </p:blipFill>
        <p:spPr>
          <a:xfrm>
            <a:off x="4989535" y="1886230"/>
            <a:ext cx="7022926" cy="405326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DA4F54-8B18-66E0-781F-3342A4D583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54045" y="2197688"/>
            <a:ext cx="5354425" cy="3337088"/>
          </a:xfrm>
          <a:prstGeom prst="roundRect">
            <a:avLst>
              <a:gd name="adj" fmla="val 0"/>
            </a:avLst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BF236814-0997-7CE8-BBD0-D0C77F081BA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5008" y="1266616"/>
            <a:ext cx="4148143" cy="463921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Wingdings" panose="05000000000000000000" pitchFamily="2" charset="2"/>
              <a:buNone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C6FDDC-F618-7200-812A-8EE5CC00A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8" y="314611"/>
            <a:ext cx="11296180" cy="504904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633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67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hidden="1">
            <a:extLst>
              <a:ext uri="{FF2B5EF4-FFF2-40B4-BE49-F238E27FC236}">
                <a16:creationId xmlns:a16="http://schemas.microsoft.com/office/drawing/2014/main" id="{669FFDCA-CB90-009B-161F-39BD316455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A6B845-D0FB-B872-865C-9E75814FD703}"/>
              </a:ext>
            </a:extLst>
          </p:cNvPr>
          <p:cNvSpPr txBox="1"/>
          <p:nvPr userDrawn="1"/>
        </p:nvSpPr>
        <p:spPr>
          <a:xfrm>
            <a:off x="5896708" y="6459415"/>
            <a:ext cx="53691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cap="all" baseline="0"/>
              <a:t>2023 – 2025 </a:t>
            </a:r>
            <a:r>
              <a:rPr lang="en-US" sz="1000" cap="all" baseline="0">
                <a:latin typeface="Calibri" panose="020F0502020204030204" pitchFamily="34" charset="0"/>
                <a:cs typeface="Calibri" panose="020F0502020204030204" pitchFamily="34" charset="0"/>
              </a:rPr>
              <a:t>Wildfire Mitigation Plan</a:t>
            </a:r>
            <a:endParaRPr lang="en-US" sz="1000" cap="all" baseline="0"/>
          </a:p>
        </p:txBody>
      </p:sp>
    </p:spTree>
    <p:extLst>
      <p:ext uri="{BB962C8B-B14F-4D97-AF65-F5344CB8AC3E}">
        <p14:creationId xmlns:p14="http://schemas.microsoft.com/office/powerpoint/2010/main" val="34921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4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23.sv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23.sv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22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image" Target="../media/image23.svg"/><Relationship Id="rId5" Type="http://schemas.openxmlformats.org/officeDocument/2006/relationships/slideLayout" Target="../slideLayouts/slideLayout100.xml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99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23.sv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image" Target="../media/image2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18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3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23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9" Type="http://schemas.openxmlformats.org/officeDocument/2006/relationships/image" Target="../media/image3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28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9.xml"/><Relationship Id="rId9" Type="http://schemas.openxmlformats.org/officeDocument/2006/relationships/image" Target="../media/image3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dient_Footer_1">
            <a:extLst>
              <a:ext uri="{FF2B5EF4-FFF2-40B4-BE49-F238E27FC236}">
                <a16:creationId xmlns:a16="http://schemas.microsoft.com/office/drawing/2014/main" id="{6C3E286F-3C4F-5848-BA67-C6CE1A95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172200"/>
            <a:ext cx="12188152" cy="685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EF7D04-B5A5-2444-A9D1-79C023EB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587A-E5C5-FC4E-9BB7-47C59479E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Normal text</a:t>
            </a:r>
          </a:p>
          <a:p>
            <a:pPr lvl="0"/>
            <a:endParaRPr lang="en-US"/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239-C7D5-0847-813E-0B7392FD1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8275" y="6356350"/>
            <a:ext cx="1558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47235-3292-8F4A-A322-034FA16B6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CEE6B-3D0C-3049-AD72-8B41AFF33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OFFICE OF ENERGY INFRASTRUCTURE SAFETY</a:t>
            </a:r>
          </a:p>
        </p:txBody>
      </p:sp>
    </p:spTree>
    <p:extLst>
      <p:ext uri="{BB962C8B-B14F-4D97-AF65-F5344CB8AC3E}">
        <p14:creationId xmlns:p14="http://schemas.microsoft.com/office/powerpoint/2010/main" val="75886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3" r:id="rId3"/>
    <p:sldLayoutId id="2147483698" r:id="rId4"/>
    <p:sldLayoutId id="2147483701" r:id="rId5"/>
    <p:sldLayoutId id="2147483663" r:id="rId6"/>
    <p:sldLayoutId id="2147483694" r:id="rId7"/>
    <p:sldLayoutId id="2147483672" r:id="rId8"/>
    <p:sldLayoutId id="2147483697" r:id="rId9"/>
    <p:sldLayoutId id="2147483674" r:id="rId10"/>
    <p:sldLayoutId id="2147483703" r:id="rId11"/>
    <p:sldLayoutId id="2147483675" r:id="rId12"/>
    <p:sldLayoutId id="2147483677" r:id="rId13"/>
    <p:sldLayoutId id="2147483681" r:id="rId14"/>
    <p:sldLayoutId id="2147483700" r:id="rId15"/>
    <p:sldLayoutId id="2147483699" r:id="rId16"/>
    <p:sldLayoutId id="2147483679" r:id="rId17"/>
    <p:sldLayoutId id="2147483680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None/>
        <a:defRPr lang="en-US" sz="3200" kern="1200" dirty="0" smtClean="0">
          <a:solidFill>
            <a:srgbClr val="0459A5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rgbClr val="0459A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rgbClr val="0459A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rgbClr val="0459A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3" pos="528" userDrawn="1">
          <p15:clr>
            <a:srgbClr val="F26B43"/>
          </p15:clr>
        </p15:guide>
        <p15:guide id="4" pos="715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" userDrawn="1">
          <p15:clr>
            <a:srgbClr val="F26B43"/>
          </p15:clr>
        </p15:guide>
        <p15:guide id="7" orient="horz" pos="36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_Footer_1">
            <a:extLst>
              <a:ext uri="{FF2B5EF4-FFF2-40B4-BE49-F238E27FC236}">
                <a16:creationId xmlns:a16="http://schemas.microsoft.com/office/drawing/2014/main" id="{2687440D-88BD-FA4D-8155-DCEC241DD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8" y="6172200"/>
            <a:ext cx="12188152" cy="685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EF7D04-B5A5-2444-A9D1-79C023EB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587A-E5C5-FC4E-9BB7-47C59479E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239-C7D5-0847-813E-0B7392FD1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96375" y="6356350"/>
            <a:ext cx="1520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B0A3F81F-CA22-F14A-87D1-C6145E02E21D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47235-3292-8F4A-A322-034FA16B6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CEE6B-3D0C-3049-AD72-8B41AFF33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OFFICE OF ENERGY INFRASTRUCTURE SAFETY</a:t>
            </a:r>
          </a:p>
        </p:txBody>
      </p:sp>
    </p:spTree>
    <p:extLst>
      <p:ext uri="{BB962C8B-B14F-4D97-AF65-F5344CB8AC3E}">
        <p14:creationId xmlns:p14="http://schemas.microsoft.com/office/powerpoint/2010/main" val="351147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90000"/>
        </a:lnSpc>
        <a:spcBef>
          <a:spcPts val="0"/>
        </a:spcBef>
        <a:buFont typeface="Courier New" panose="02070309020205020404" pitchFamily="49" charset="0"/>
        <a:buChar char="o"/>
        <a:defRPr sz="30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—"/>
        <a:defRPr sz="24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8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Segoe UI Semibold" panose="020B0702040204020203" pitchFamily="34" charset="0"/>
              </a:defRPr>
            </a:lvl1pPr>
          </a:lstStyle>
          <a:p>
            <a:fld id="{62FE63C3-A73F-4097-86A9-7B28950712B1}" type="datetime1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4231" y="6374108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5E94BA17-8AE8-4651-9FD9-8589E5D4232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425131" y="6383045"/>
            <a:ext cx="0" cy="32515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0" y="6795856"/>
            <a:ext cx="12192000" cy="7102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4D5585-8979-46E6-AB35-ED259129814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65" y="6471776"/>
            <a:ext cx="1989094" cy="17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8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52F4A-A8CE-364C-8C8B-0358766A874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C882F-E396-4E4F-9519-FE13C786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3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887553" rtl="0" eaLnBrk="1" latinLnBrk="0" hangingPunct="1">
        <a:lnSpc>
          <a:spcPct val="90000"/>
        </a:lnSpc>
        <a:spcBef>
          <a:spcPct val="0"/>
        </a:spcBef>
        <a:buNone/>
        <a:defRPr sz="42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888" indent="-221888" algn="l" defTabSz="887553" rtl="0" eaLnBrk="1" latinLnBrk="0" hangingPunct="1">
        <a:lnSpc>
          <a:spcPct val="90000"/>
        </a:lnSpc>
        <a:spcBef>
          <a:spcPts val="971"/>
        </a:spcBef>
        <a:buFont typeface="Arial" panose="020B0604020202020204" pitchFamily="34" charset="0"/>
        <a:buChar char="•"/>
        <a:defRPr sz="2718" kern="1200">
          <a:solidFill>
            <a:schemeClr val="tx1"/>
          </a:solidFill>
          <a:latin typeface="+mn-lt"/>
          <a:ea typeface="+mn-ea"/>
          <a:cs typeface="+mn-cs"/>
        </a:defRPr>
      </a:lvl1pPr>
      <a:lvl2pPr marL="665665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2330" kern="1200">
          <a:solidFill>
            <a:schemeClr val="tx1"/>
          </a:solidFill>
          <a:latin typeface="+mn-lt"/>
          <a:ea typeface="+mn-ea"/>
          <a:cs typeface="+mn-cs"/>
        </a:defRPr>
      </a:lvl2pPr>
      <a:lvl3pPr marL="1109442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3pPr>
      <a:lvl4pPr marL="1553218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996995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440771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884548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328325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772101" indent="-221888" algn="l" defTabSz="887553" rtl="0" eaLnBrk="1" latinLnBrk="0" hangingPunct="1">
        <a:lnSpc>
          <a:spcPct val="90000"/>
        </a:lnSpc>
        <a:spcBef>
          <a:spcPts val="485"/>
        </a:spcBef>
        <a:buFont typeface="Arial" panose="020B0604020202020204" pitchFamily="34" charset="0"/>
        <a:buChar char="•"/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77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53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330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106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883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660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436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213" algn="l" defTabSz="8875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9" y="6356354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4231" y="6374110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5E94BA17-8AE8-4651-9FD9-8589E5D42325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795858"/>
            <a:ext cx="12192000" cy="71021"/>
          </a:xfrm>
          <a:prstGeom prst="rect">
            <a:avLst/>
          </a:prstGeom>
          <a:solidFill>
            <a:srgbClr val="FED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7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 descr="three dashed lines blue, green, and yellow">
            <a:extLst>
              <a:ext uri="{FF2B5EF4-FFF2-40B4-BE49-F238E27FC236}">
                <a16:creationId xmlns:a16="http://schemas.microsoft.com/office/drawing/2014/main" id="{EFA0EEBD-F621-79BE-846F-6CDBFDE8E23B}"/>
              </a:ext>
            </a:extLst>
          </p:cNvPr>
          <p:cNvGrpSpPr/>
          <p:nvPr userDrawn="1"/>
        </p:nvGrpSpPr>
        <p:grpSpPr>
          <a:xfrm>
            <a:off x="8872987" y="812055"/>
            <a:ext cx="3233288" cy="0"/>
            <a:chOff x="8987287" y="812055"/>
            <a:chExt cx="3233288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53DCD9-32A8-2216-20A9-41723BB00743}"/>
                </a:ext>
              </a:extLst>
            </p:cNvPr>
            <p:cNvCxnSpPr/>
            <p:nvPr userDrawn="1"/>
          </p:nvCxnSpPr>
          <p:spPr>
            <a:xfrm flipH="1">
              <a:off x="11229975" y="812055"/>
              <a:ext cx="990600" cy="0"/>
            </a:xfrm>
            <a:prstGeom prst="line">
              <a:avLst/>
            </a:prstGeom>
            <a:ln w="47625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1CEBDD-FD4B-07F3-9C04-297671E10C97}"/>
                </a:ext>
              </a:extLst>
            </p:cNvPr>
            <p:cNvCxnSpPr/>
            <p:nvPr userDrawn="1"/>
          </p:nvCxnSpPr>
          <p:spPr>
            <a:xfrm flipH="1">
              <a:off x="10108631" y="812055"/>
              <a:ext cx="990600" cy="0"/>
            </a:xfrm>
            <a:prstGeom prst="line">
              <a:avLst/>
            </a:prstGeom>
            <a:ln w="476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CD4D0B-6CA3-EE9B-0A3D-C4DA7C31E703}"/>
                </a:ext>
              </a:extLst>
            </p:cNvPr>
            <p:cNvCxnSpPr/>
            <p:nvPr userDrawn="1"/>
          </p:nvCxnSpPr>
          <p:spPr>
            <a:xfrm flipH="1">
              <a:off x="8987287" y="812055"/>
              <a:ext cx="990600" cy="0"/>
            </a:xfrm>
            <a:prstGeom prst="line">
              <a:avLst/>
            </a:prstGeom>
            <a:ln w="47625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3CBD67-2EF6-8538-4A95-4A4E5F864DB6}"/>
              </a:ext>
            </a:extLst>
          </p:cNvPr>
          <p:cNvSpPr txBox="1"/>
          <p:nvPr userDrawn="1"/>
        </p:nvSpPr>
        <p:spPr>
          <a:xfrm>
            <a:off x="11401425" y="6418225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 hidden="1">
            <a:extLst>
              <a:ext uri="{FF2B5EF4-FFF2-40B4-BE49-F238E27FC236}">
                <a16:creationId xmlns:a16="http://schemas.microsoft.com/office/drawing/2014/main" id="{E3192C38-11EF-03D6-4FE1-1120BDD0A460}"/>
              </a:ext>
            </a:extLst>
          </p:cNvPr>
          <p:cNvGrpSpPr/>
          <p:nvPr userDrawn="1"/>
        </p:nvGrpSpPr>
        <p:grpSpPr>
          <a:xfrm>
            <a:off x="3230970" y="-1711511"/>
            <a:ext cx="1497057" cy="1498093"/>
            <a:chOff x="6307545" y="3336739"/>
            <a:chExt cx="1497057" cy="14980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DAE2B-C446-7B1C-9F1A-FBB2BF41D24E}"/>
                </a:ext>
              </a:extLst>
            </p:cNvPr>
            <p:cNvSpPr/>
            <p:nvPr userDrawn="1"/>
          </p:nvSpPr>
          <p:spPr>
            <a:xfrm>
              <a:off x="6325429" y="3755233"/>
              <a:ext cx="1455904" cy="787291"/>
            </a:xfrm>
            <a:custGeom>
              <a:avLst/>
              <a:gdLst>
                <a:gd name="connsiteX0" fmla="*/ 1403066 w 1455904"/>
                <a:gd name="connsiteY0" fmla="*/ -381 h 787291"/>
                <a:gd name="connsiteX1" fmla="*/ -94 w 1455904"/>
                <a:gd name="connsiteY1" fmla="*/ 491384 h 787291"/>
                <a:gd name="connsiteX2" fmla="*/ 137197 w 1455904"/>
                <a:gd name="connsiteY2" fmla="*/ 786911 h 787291"/>
                <a:gd name="connsiteX3" fmla="*/ 1455810 w 1455904"/>
                <a:gd name="connsiteY3" fmla="*/ 141565 h 787291"/>
                <a:gd name="connsiteX4" fmla="*/ 1403066 w 1455904"/>
                <a:gd name="connsiteY4" fmla="*/ -381 h 78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5904" h="787291">
                  <a:moveTo>
                    <a:pt x="1403066" y="-381"/>
                  </a:moveTo>
                  <a:cubicBezTo>
                    <a:pt x="1008490" y="324775"/>
                    <a:pt x="511140" y="499065"/>
                    <a:pt x="-94" y="491384"/>
                  </a:cubicBezTo>
                  <a:cubicBezTo>
                    <a:pt x="22454" y="599123"/>
                    <a:pt x="69420" y="700192"/>
                    <a:pt x="137197" y="786911"/>
                  </a:cubicBezTo>
                  <a:cubicBezTo>
                    <a:pt x="560704" y="758209"/>
                    <a:pt x="1233197" y="303677"/>
                    <a:pt x="1455810" y="141565"/>
                  </a:cubicBezTo>
                  <a:cubicBezTo>
                    <a:pt x="1442624" y="92699"/>
                    <a:pt x="1425016" y="45229"/>
                    <a:pt x="1403066" y="-381"/>
                  </a:cubicBezTo>
                  <a:close/>
                </a:path>
              </a:pathLst>
            </a:custGeom>
            <a:solidFill>
              <a:srgbClr val="58B947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3104C-2DCC-EFC3-12B8-AD8482951987}"/>
                </a:ext>
              </a:extLst>
            </p:cNvPr>
            <p:cNvSpPr/>
            <p:nvPr userDrawn="1"/>
          </p:nvSpPr>
          <p:spPr>
            <a:xfrm>
              <a:off x="6672146" y="3897179"/>
              <a:ext cx="1132456" cy="937653"/>
            </a:xfrm>
            <a:custGeom>
              <a:avLst/>
              <a:gdLst>
                <a:gd name="connsiteX0" fmla="*/ 1109093 w 1132456"/>
                <a:gd name="connsiteY0" fmla="*/ -381 h 937653"/>
                <a:gd name="connsiteX1" fmla="*/ -94 w 1132456"/>
                <a:gd name="connsiteY1" fmla="*/ 831121 h 937653"/>
                <a:gd name="connsiteX2" fmla="*/ 354380 w 1132456"/>
                <a:gd name="connsiteY2" fmla="*/ 936609 h 937653"/>
                <a:gd name="connsiteX3" fmla="*/ 809690 w 1132456"/>
                <a:gd name="connsiteY3" fmla="*/ 805523 h 937653"/>
                <a:gd name="connsiteX4" fmla="*/ 1075740 w 1132456"/>
                <a:gd name="connsiteY4" fmla="*/ 471993 h 937653"/>
                <a:gd name="connsiteX5" fmla="*/ 1132363 w 1132456"/>
                <a:gd name="connsiteY5" fmla="*/ 185776 h 937653"/>
                <a:gd name="connsiteX6" fmla="*/ 1109093 w 1132456"/>
                <a:gd name="connsiteY6" fmla="*/ -381 h 93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456" h="937653">
                  <a:moveTo>
                    <a:pt x="1109093" y="-381"/>
                  </a:moveTo>
                  <a:cubicBezTo>
                    <a:pt x="1109093" y="-381"/>
                    <a:pt x="791850" y="511552"/>
                    <a:pt x="-94" y="831121"/>
                  </a:cubicBezTo>
                  <a:cubicBezTo>
                    <a:pt x="107179" y="895888"/>
                    <a:pt x="229190" y="932187"/>
                    <a:pt x="354380" y="936609"/>
                  </a:cubicBezTo>
                  <a:cubicBezTo>
                    <a:pt x="516337" y="943436"/>
                    <a:pt x="676122" y="897438"/>
                    <a:pt x="809690" y="805523"/>
                  </a:cubicBezTo>
                  <a:cubicBezTo>
                    <a:pt x="928210" y="721832"/>
                    <a:pt x="1020513" y="606182"/>
                    <a:pt x="1075740" y="471993"/>
                  </a:cubicBezTo>
                  <a:cubicBezTo>
                    <a:pt x="1112273" y="380930"/>
                    <a:pt x="1131509" y="283897"/>
                    <a:pt x="1132363" y="185776"/>
                  </a:cubicBezTo>
                  <a:cubicBezTo>
                    <a:pt x="1132130" y="123026"/>
                    <a:pt x="1124373" y="60508"/>
                    <a:pt x="1109093" y="-381"/>
                  </a:cubicBezTo>
                  <a:close/>
                </a:path>
              </a:pathLst>
            </a:custGeom>
            <a:solidFill>
              <a:srgbClr val="14327D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2DFD6A-6C8E-E7A0-99C4-BAAB5CAF03F7}"/>
                </a:ext>
              </a:extLst>
            </p:cNvPr>
            <p:cNvSpPr/>
            <p:nvPr userDrawn="1"/>
          </p:nvSpPr>
          <p:spPr>
            <a:xfrm>
              <a:off x="6307545" y="3336739"/>
              <a:ext cx="1235661" cy="910258"/>
            </a:xfrm>
            <a:custGeom>
              <a:avLst/>
              <a:gdLst>
                <a:gd name="connsiteX0" fmla="*/ 1235568 w 1235661"/>
                <a:gd name="connsiteY0" fmla="*/ 180763 h 910258"/>
                <a:gd name="connsiteX1" fmla="*/ 181049 w 1235661"/>
                <a:gd name="connsiteY1" fmla="*/ 259415 h 910258"/>
                <a:gd name="connsiteX2" fmla="*/ 17789 w 1235661"/>
                <a:gd name="connsiteY2" fmla="*/ 909878 h 910258"/>
                <a:gd name="connsiteX3" fmla="*/ 1235568 w 1235661"/>
                <a:gd name="connsiteY3" fmla="*/ 180763 h 91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61" h="910258">
                  <a:moveTo>
                    <a:pt x="1235568" y="180763"/>
                  </a:moveTo>
                  <a:cubicBezTo>
                    <a:pt x="922668" y="-88700"/>
                    <a:pt x="450519" y="-53484"/>
                    <a:pt x="181049" y="259415"/>
                  </a:cubicBezTo>
                  <a:cubicBezTo>
                    <a:pt x="27004" y="438359"/>
                    <a:pt x="-33521" y="679432"/>
                    <a:pt x="17789" y="909878"/>
                  </a:cubicBezTo>
                  <a:cubicBezTo>
                    <a:pt x="17789" y="909878"/>
                    <a:pt x="853945" y="791979"/>
                    <a:pt x="1235568" y="180763"/>
                  </a:cubicBezTo>
                  <a:close/>
                </a:path>
              </a:pathLst>
            </a:custGeom>
            <a:solidFill>
              <a:srgbClr val="FCD404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E7CD65-D9B6-9BA5-AB09-00728A89F38F}"/>
              </a:ext>
            </a:extLst>
          </p:cNvPr>
          <p:cNvSpPr/>
          <p:nvPr userDrawn="1"/>
        </p:nvSpPr>
        <p:spPr>
          <a:xfrm rot="16200000">
            <a:off x="5431756" y="900427"/>
            <a:ext cx="526210" cy="113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87F8E7-6134-8825-6D27-C1A33A240DF2}"/>
              </a:ext>
            </a:extLst>
          </p:cNvPr>
          <p:cNvCxnSpPr>
            <a:cxnSpLocks/>
          </p:cNvCxnSpPr>
          <p:nvPr userDrawn="1"/>
        </p:nvCxnSpPr>
        <p:spPr>
          <a:xfrm>
            <a:off x="11386644" y="6332182"/>
            <a:ext cx="0" cy="52889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SDGE LOGO">
            <a:extLst>
              <a:ext uri="{FF2B5EF4-FFF2-40B4-BE49-F238E27FC236}">
                <a16:creationId xmlns:a16="http://schemas.microsoft.com/office/drawing/2014/main" id="{5E03170A-3B3E-0802-1985-477844E613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38245" y="6435299"/>
            <a:ext cx="1139757" cy="3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8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8" r:id="rId13"/>
    <p:sldLayoutId id="2147483769" r:id="rId14"/>
    <p:sldLayoutId id="2147483770" r:id="rId15"/>
    <p:sldLayoutId id="214748377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 descr="three dashed lines blue, green, and yellow">
            <a:extLst>
              <a:ext uri="{FF2B5EF4-FFF2-40B4-BE49-F238E27FC236}">
                <a16:creationId xmlns:a16="http://schemas.microsoft.com/office/drawing/2014/main" id="{EFA0EEBD-F621-79BE-846F-6CDBFDE8E23B}"/>
              </a:ext>
            </a:extLst>
          </p:cNvPr>
          <p:cNvGrpSpPr/>
          <p:nvPr userDrawn="1"/>
        </p:nvGrpSpPr>
        <p:grpSpPr>
          <a:xfrm>
            <a:off x="8872987" y="812055"/>
            <a:ext cx="3233288" cy="0"/>
            <a:chOff x="8987287" y="812055"/>
            <a:chExt cx="3233288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53DCD9-32A8-2216-20A9-41723BB00743}"/>
                </a:ext>
              </a:extLst>
            </p:cNvPr>
            <p:cNvCxnSpPr/>
            <p:nvPr userDrawn="1"/>
          </p:nvCxnSpPr>
          <p:spPr>
            <a:xfrm flipH="1">
              <a:off x="11229975" y="812055"/>
              <a:ext cx="990600" cy="0"/>
            </a:xfrm>
            <a:prstGeom prst="line">
              <a:avLst/>
            </a:prstGeom>
            <a:ln w="47625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1CEBDD-FD4B-07F3-9C04-297671E10C97}"/>
                </a:ext>
              </a:extLst>
            </p:cNvPr>
            <p:cNvCxnSpPr/>
            <p:nvPr userDrawn="1"/>
          </p:nvCxnSpPr>
          <p:spPr>
            <a:xfrm flipH="1">
              <a:off x="10108631" y="812055"/>
              <a:ext cx="990600" cy="0"/>
            </a:xfrm>
            <a:prstGeom prst="line">
              <a:avLst/>
            </a:prstGeom>
            <a:ln w="476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CD4D0B-6CA3-EE9B-0A3D-C4DA7C31E703}"/>
                </a:ext>
              </a:extLst>
            </p:cNvPr>
            <p:cNvCxnSpPr/>
            <p:nvPr userDrawn="1"/>
          </p:nvCxnSpPr>
          <p:spPr>
            <a:xfrm flipH="1">
              <a:off x="8987287" y="812055"/>
              <a:ext cx="990600" cy="0"/>
            </a:xfrm>
            <a:prstGeom prst="line">
              <a:avLst/>
            </a:prstGeom>
            <a:ln w="47625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3CBD67-2EF6-8538-4A95-4A4E5F864DB6}"/>
              </a:ext>
            </a:extLst>
          </p:cNvPr>
          <p:cNvSpPr txBox="1"/>
          <p:nvPr userDrawn="1"/>
        </p:nvSpPr>
        <p:spPr>
          <a:xfrm>
            <a:off x="11401425" y="6418225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 hidden="1">
            <a:extLst>
              <a:ext uri="{FF2B5EF4-FFF2-40B4-BE49-F238E27FC236}">
                <a16:creationId xmlns:a16="http://schemas.microsoft.com/office/drawing/2014/main" id="{E3192C38-11EF-03D6-4FE1-1120BDD0A460}"/>
              </a:ext>
            </a:extLst>
          </p:cNvPr>
          <p:cNvGrpSpPr/>
          <p:nvPr userDrawn="1"/>
        </p:nvGrpSpPr>
        <p:grpSpPr>
          <a:xfrm>
            <a:off x="3230970" y="-1711511"/>
            <a:ext cx="1497057" cy="1498093"/>
            <a:chOff x="6307545" y="3336739"/>
            <a:chExt cx="1497057" cy="14980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DAE2B-C446-7B1C-9F1A-FBB2BF41D24E}"/>
                </a:ext>
              </a:extLst>
            </p:cNvPr>
            <p:cNvSpPr/>
            <p:nvPr userDrawn="1"/>
          </p:nvSpPr>
          <p:spPr>
            <a:xfrm>
              <a:off x="6325429" y="3755233"/>
              <a:ext cx="1455904" cy="787291"/>
            </a:xfrm>
            <a:custGeom>
              <a:avLst/>
              <a:gdLst>
                <a:gd name="connsiteX0" fmla="*/ 1403066 w 1455904"/>
                <a:gd name="connsiteY0" fmla="*/ -381 h 787291"/>
                <a:gd name="connsiteX1" fmla="*/ -94 w 1455904"/>
                <a:gd name="connsiteY1" fmla="*/ 491384 h 787291"/>
                <a:gd name="connsiteX2" fmla="*/ 137197 w 1455904"/>
                <a:gd name="connsiteY2" fmla="*/ 786911 h 787291"/>
                <a:gd name="connsiteX3" fmla="*/ 1455810 w 1455904"/>
                <a:gd name="connsiteY3" fmla="*/ 141565 h 787291"/>
                <a:gd name="connsiteX4" fmla="*/ 1403066 w 1455904"/>
                <a:gd name="connsiteY4" fmla="*/ -381 h 78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5904" h="787291">
                  <a:moveTo>
                    <a:pt x="1403066" y="-381"/>
                  </a:moveTo>
                  <a:cubicBezTo>
                    <a:pt x="1008490" y="324775"/>
                    <a:pt x="511140" y="499065"/>
                    <a:pt x="-94" y="491384"/>
                  </a:cubicBezTo>
                  <a:cubicBezTo>
                    <a:pt x="22454" y="599123"/>
                    <a:pt x="69420" y="700192"/>
                    <a:pt x="137197" y="786911"/>
                  </a:cubicBezTo>
                  <a:cubicBezTo>
                    <a:pt x="560704" y="758209"/>
                    <a:pt x="1233197" y="303677"/>
                    <a:pt x="1455810" y="141565"/>
                  </a:cubicBezTo>
                  <a:cubicBezTo>
                    <a:pt x="1442624" y="92699"/>
                    <a:pt x="1425016" y="45229"/>
                    <a:pt x="1403066" y="-381"/>
                  </a:cubicBezTo>
                  <a:close/>
                </a:path>
              </a:pathLst>
            </a:custGeom>
            <a:solidFill>
              <a:srgbClr val="58B947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3104C-2DCC-EFC3-12B8-AD8482951987}"/>
                </a:ext>
              </a:extLst>
            </p:cNvPr>
            <p:cNvSpPr/>
            <p:nvPr userDrawn="1"/>
          </p:nvSpPr>
          <p:spPr>
            <a:xfrm>
              <a:off x="6672146" y="3897179"/>
              <a:ext cx="1132456" cy="937653"/>
            </a:xfrm>
            <a:custGeom>
              <a:avLst/>
              <a:gdLst>
                <a:gd name="connsiteX0" fmla="*/ 1109093 w 1132456"/>
                <a:gd name="connsiteY0" fmla="*/ -381 h 937653"/>
                <a:gd name="connsiteX1" fmla="*/ -94 w 1132456"/>
                <a:gd name="connsiteY1" fmla="*/ 831121 h 937653"/>
                <a:gd name="connsiteX2" fmla="*/ 354380 w 1132456"/>
                <a:gd name="connsiteY2" fmla="*/ 936609 h 937653"/>
                <a:gd name="connsiteX3" fmla="*/ 809690 w 1132456"/>
                <a:gd name="connsiteY3" fmla="*/ 805523 h 937653"/>
                <a:gd name="connsiteX4" fmla="*/ 1075740 w 1132456"/>
                <a:gd name="connsiteY4" fmla="*/ 471993 h 937653"/>
                <a:gd name="connsiteX5" fmla="*/ 1132363 w 1132456"/>
                <a:gd name="connsiteY5" fmla="*/ 185776 h 937653"/>
                <a:gd name="connsiteX6" fmla="*/ 1109093 w 1132456"/>
                <a:gd name="connsiteY6" fmla="*/ -381 h 93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456" h="937653">
                  <a:moveTo>
                    <a:pt x="1109093" y="-381"/>
                  </a:moveTo>
                  <a:cubicBezTo>
                    <a:pt x="1109093" y="-381"/>
                    <a:pt x="791850" y="511552"/>
                    <a:pt x="-94" y="831121"/>
                  </a:cubicBezTo>
                  <a:cubicBezTo>
                    <a:pt x="107179" y="895888"/>
                    <a:pt x="229190" y="932187"/>
                    <a:pt x="354380" y="936609"/>
                  </a:cubicBezTo>
                  <a:cubicBezTo>
                    <a:pt x="516337" y="943436"/>
                    <a:pt x="676122" y="897438"/>
                    <a:pt x="809690" y="805523"/>
                  </a:cubicBezTo>
                  <a:cubicBezTo>
                    <a:pt x="928210" y="721832"/>
                    <a:pt x="1020513" y="606182"/>
                    <a:pt x="1075740" y="471993"/>
                  </a:cubicBezTo>
                  <a:cubicBezTo>
                    <a:pt x="1112273" y="380930"/>
                    <a:pt x="1131509" y="283897"/>
                    <a:pt x="1132363" y="185776"/>
                  </a:cubicBezTo>
                  <a:cubicBezTo>
                    <a:pt x="1132130" y="123026"/>
                    <a:pt x="1124373" y="60508"/>
                    <a:pt x="1109093" y="-381"/>
                  </a:cubicBezTo>
                  <a:close/>
                </a:path>
              </a:pathLst>
            </a:custGeom>
            <a:solidFill>
              <a:srgbClr val="14327D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2DFD6A-6C8E-E7A0-99C4-BAAB5CAF03F7}"/>
                </a:ext>
              </a:extLst>
            </p:cNvPr>
            <p:cNvSpPr/>
            <p:nvPr userDrawn="1"/>
          </p:nvSpPr>
          <p:spPr>
            <a:xfrm>
              <a:off x="6307545" y="3336739"/>
              <a:ext cx="1235661" cy="910258"/>
            </a:xfrm>
            <a:custGeom>
              <a:avLst/>
              <a:gdLst>
                <a:gd name="connsiteX0" fmla="*/ 1235568 w 1235661"/>
                <a:gd name="connsiteY0" fmla="*/ 180763 h 910258"/>
                <a:gd name="connsiteX1" fmla="*/ 181049 w 1235661"/>
                <a:gd name="connsiteY1" fmla="*/ 259415 h 910258"/>
                <a:gd name="connsiteX2" fmla="*/ 17789 w 1235661"/>
                <a:gd name="connsiteY2" fmla="*/ 909878 h 910258"/>
                <a:gd name="connsiteX3" fmla="*/ 1235568 w 1235661"/>
                <a:gd name="connsiteY3" fmla="*/ 180763 h 91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61" h="910258">
                  <a:moveTo>
                    <a:pt x="1235568" y="180763"/>
                  </a:moveTo>
                  <a:cubicBezTo>
                    <a:pt x="922668" y="-88700"/>
                    <a:pt x="450519" y="-53484"/>
                    <a:pt x="181049" y="259415"/>
                  </a:cubicBezTo>
                  <a:cubicBezTo>
                    <a:pt x="27004" y="438359"/>
                    <a:pt x="-33521" y="679432"/>
                    <a:pt x="17789" y="909878"/>
                  </a:cubicBezTo>
                  <a:cubicBezTo>
                    <a:pt x="17789" y="909878"/>
                    <a:pt x="853945" y="791979"/>
                    <a:pt x="1235568" y="180763"/>
                  </a:cubicBezTo>
                  <a:close/>
                </a:path>
              </a:pathLst>
            </a:custGeom>
            <a:solidFill>
              <a:srgbClr val="FCD404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E7CD65-D9B6-9BA5-AB09-00728A89F38F}"/>
              </a:ext>
            </a:extLst>
          </p:cNvPr>
          <p:cNvSpPr/>
          <p:nvPr userDrawn="1"/>
        </p:nvSpPr>
        <p:spPr>
          <a:xfrm rot="16200000">
            <a:off x="5431756" y="900427"/>
            <a:ext cx="526210" cy="113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87F8E7-6134-8825-6D27-C1A33A240DF2}"/>
              </a:ext>
            </a:extLst>
          </p:cNvPr>
          <p:cNvCxnSpPr>
            <a:cxnSpLocks/>
          </p:cNvCxnSpPr>
          <p:nvPr userDrawn="1"/>
        </p:nvCxnSpPr>
        <p:spPr>
          <a:xfrm>
            <a:off x="11386644" y="6332182"/>
            <a:ext cx="0" cy="52889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SDGE LOGO">
            <a:extLst>
              <a:ext uri="{FF2B5EF4-FFF2-40B4-BE49-F238E27FC236}">
                <a16:creationId xmlns:a16="http://schemas.microsoft.com/office/drawing/2014/main" id="{5E03170A-3B3E-0802-1985-477844E613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8245" y="6435299"/>
            <a:ext cx="1139757" cy="3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9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 descr="three dashed lines blue, green, and yellow">
            <a:extLst>
              <a:ext uri="{FF2B5EF4-FFF2-40B4-BE49-F238E27FC236}">
                <a16:creationId xmlns:a16="http://schemas.microsoft.com/office/drawing/2014/main" id="{EFA0EEBD-F621-79BE-846F-6CDBFDE8E23B}"/>
              </a:ext>
            </a:extLst>
          </p:cNvPr>
          <p:cNvGrpSpPr/>
          <p:nvPr userDrawn="1"/>
        </p:nvGrpSpPr>
        <p:grpSpPr>
          <a:xfrm>
            <a:off x="8987297" y="812055"/>
            <a:ext cx="3180647" cy="0"/>
            <a:chOff x="8987287" y="812055"/>
            <a:chExt cx="3180646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53DCD9-32A8-2216-20A9-41723BB007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229975" y="812055"/>
              <a:ext cx="847006" cy="0"/>
            </a:xfrm>
            <a:prstGeom prst="line">
              <a:avLst/>
            </a:prstGeom>
            <a:ln w="47625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1CEBDD-FD4B-07F3-9C04-297671E10C97}"/>
                </a:ext>
              </a:extLst>
            </p:cNvPr>
            <p:cNvCxnSpPr/>
            <p:nvPr userDrawn="1"/>
          </p:nvCxnSpPr>
          <p:spPr>
            <a:xfrm flipH="1">
              <a:off x="10108631" y="812055"/>
              <a:ext cx="990600" cy="0"/>
            </a:xfrm>
            <a:prstGeom prst="line">
              <a:avLst/>
            </a:prstGeom>
            <a:ln w="476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CD4D0B-6CA3-EE9B-0A3D-C4DA7C31E703}"/>
                </a:ext>
              </a:extLst>
            </p:cNvPr>
            <p:cNvCxnSpPr/>
            <p:nvPr userDrawn="1"/>
          </p:nvCxnSpPr>
          <p:spPr>
            <a:xfrm flipH="1">
              <a:off x="8987287" y="812055"/>
              <a:ext cx="990600" cy="0"/>
            </a:xfrm>
            <a:prstGeom prst="line">
              <a:avLst/>
            </a:prstGeom>
            <a:ln w="47625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A4F4339-F017-DFD9-D338-015003E0A0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320927" y="812055"/>
              <a:ext cx="847006" cy="0"/>
            </a:xfrm>
            <a:prstGeom prst="line">
              <a:avLst/>
            </a:prstGeom>
            <a:ln w="47625" cap="sq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3CBD67-2EF6-8538-4A95-4A4E5F864DB6}"/>
              </a:ext>
            </a:extLst>
          </p:cNvPr>
          <p:cNvSpPr txBox="1"/>
          <p:nvPr userDrawn="1"/>
        </p:nvSpPr>
        <p:spPr>
          <a:xfrm>
            <a:off x="11401427" y="6324447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 hidden="1">
            <a:extLst>
              <a:ext uri="{FF2B5EF4-FFF2-40B4-BE49-F238E27FC236}">
                <a16:creationId xmlns:a16="http://schemas.microsoft.com/office/drawing/2014/main" id="{E3192C38-11EF-03D6-4FE1-1120BDD0A460}"/>
              </a:ext>
            </a:extLst>
          </p:cNvPr>
          <p:cNvGrpSpPr/>
          <p:nvPr userDrawn="1"/>
        </p:nvGrpSpPr>
        <p:grpSpPr>
          <a:xfrm>
            <a:off x="3230981" y="-1711511"/>
            <a:ext cx="1497057" cy="1498093"/>
            <a:chOff x="6307545" y="3336739"/>
            <a:chExt cx="1497057" cy="14980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DAE2B-C446-7B1C-9F1A-FBB2BF41D24E}"/>
                </a:ext>
              </a:extLst>
            </p:cNvPr>
            <p:cNvSpPr/>
            <p:nvPr userDrawn="1"/>
          </p:nvSpPr>
          <p:spPr>
            <a:xfrm>
              <a:off x="6325429" y="3755233"/>
              <a:ext cx="1455904" cy="787291"/>
            </a:xfrm>
            <a:custGeom>
              <a:avLst/>
              <a:gdLst>
                <a:gd name="connsiteX0" fmla="*/ 1403066 w 1455904"/>
                <a:gd name="connsiteY0" fmla="*/ -381 h 787291"/>
                <a:gd name="connsiteX1" fmla="*/ -94 w 1455904"/>
                <a:gd name="connsiteY1" fmla="*/ 491384 h 787291"/>
                <a:gd name="connsiteX2" fmla="*/ 137197 w 1455904"/>
                <a:gd name="connsiteY2" fmla="*/ 786911 h 787291"/>
                <a:gd name="connsiteX3" fmla="*/ 1455810 w 1455904"/>
                <a:gd name="connsiteY3" fmla="*/ 141565 h 787291"/>
                <a:gd name="connsiteX4" fmla="*/ 1403066 w 1455904"/>
                <a:gd name="connsiteY4" fmla="*/ -381 h 78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5904" h="787291">
                  <a:moveTo>
                    <a:pt x="1403066" y="-381"/>
                  </a:moveTo>
                  <a:cubicBezTo>
                    <a:pt x="1008490" y="324775"/>
                    <a:pt x="511140" y="499065"/>
                    <a:pt x="-94" y="491384"/>
                  </a:cubicBezTo>
                  <a:cubicBezTo>
                    <a:pt x="22454" y="599123"/>
                    <a:pt x="69420" y="700192"/>
                    <a:pt x="137197" y="786911"/>
                  </a:cubicBezTo>
                  <a:cubicBezTo>
                    <a:pt x="560704" y="758209"/>
                    <a:pt x="1233197" y="303677"/>
                    <a:pt x="1455810" y="141565"/>
                  </a:cubicBezTo>
                  <a:cubicBezTo>
                    <a:pt x="1442624" y="92699"/>
                    <a:pt x="1425016" y="45229"/>
                    <a:pt x="1403066" y="-381"/>
                  </a:cubicBezTo>
                  <a:close/>
                </a:path>
              </a:pathLst>
            </a:custGeom>
            <a:solidFill>
              <a:srgbClr val="58B947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3104C-2DCC-EFC3-12B8-AD8482951987}"/>
                </a:ext>
              </a:extLst>
            </p:cNvPr>
            <p:cNvSpPr/>
            <p:nvPr userDrawn="1"/>
          </p:nvSpPr>
          <p:spPr>
            <a:xfrm>
              <a:off x="6672146" y="3897179"/>
              <a:ext cx="1132456" cy="937653"/>
            </a:xfrm>
            <a:custGeom>
              <a:avLst/>
              <a:gdLst>
                <a:gd name="connsiteX0" fmla="*/ 1109093 w 1132456"/>
                <a:gd name="connsiteY0" fmla="*/ -381 h 937653"/>
                <a:gd name="connsiteX1" fmla="*/ -94 w 1132456"/>
                <a:gd name="connsiteY1" fmla="*/ 831121 h 937653"/>
                <a:gd name="connsiteX2" fmla="*/ 354380 w 1132456"/>
                <a:gd name="connsiteY2" fmla="*/ 936609 h 937653"/>
                <a:gd name="connsiteX3" fmla="*/ 809690 w 1132456"/>
                <a:gd name="connsiteY3" fmla="*/ 805523 h 937653"/>
                <a:gd name="connsiteX4" fmla="*/ 1075740 w 1132456"/>
                <a:gd name="connsiteY4" fmla="*/ 471993 h 937653"/>
                <a:gd name="connsiteX5" fmla="*/ 1132363 w 1132456"/>
                <a:gd name="connsiteY5" fmla="*/ 185776 h 937653"/>
                <a:gd name="connsiteX6" fmla="*/ 1109093 w 1132456"/>
                <a:gd name="connsiteY6" fmla="*/ -381 h 93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456" h="937653">
                  <a:moveTo>
                    <a:pt x="1109093" y="-381"/>
                  </a:moveTo>
                  <a:cubicBezTo>
                    <a:pt x="1109093" y="-381"/>
                    <a:pt x="791850" y="511552"/>
                    <a:pt x="-94" y="831121"/>
                  </a:cubicBezTo>
                  <a:cubicBezTo>
                    <a:pt x="107179" y="895888"/>
                    <a:pt x="229190" y="932187"/>
                    <a:pt x="354380" y="936609"/>
                  </a:cubicBezTo>
                  <a:cubicBezTo>
                    <a:pt x="516337" y="943436"/>
                    <a:pt x="676122" y="897438"/>
                    <a:pt x="809690" y="805523"/>
                  </a:cubicBezTo>
                  <a:cubicBezTo>
                    <a:pt x="928210" y="721832"/>
                    <a:pt x="1020513" y="606182"/>
                    <a:pt x="1075740" y="471993"/>
                  </a:cubicBezTo>
                  <a:cubicBezTo>
                    <a:pt x="1112273" y="380930"/>
                    <a:pt x="1131509" y="283897"/>
                    <a:pt x="1132363" y="185776"/>
                  </a:cubicBezTo>
                  <a:cubicBezTo>
                    <a:pt x="1132130" y="123026"/>
                    <a:pt x="1124373" y="60508"/>
                    <a:pt x="1109093" y="-381"/>
                  </a:cubicBezTo>
                  <a:close/>
                </a:path>
              </a:pathLst>
            </a:custGeom>
            <a:solidFill>
              <a:srgbClr val="14327D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2DFD6A-6C8E-E7A0-99C4-BAAB5CAF03F7}"/>
                </a:ext>
              </a:extLst>
            </p:cNvPr>
            <p:cNvSpPr/>
            <p:nvPr userDrawn="1"/>
          </p:nvSpPr>
          <p:spPr>
            <a:xfrm>
              <a:off x="6307545" y="3336739"/>
              <a:ext cx="1235661" cy="910258"/>
            </a:xfrm>
            <a:custGeom>
              <a:avLst/>
              <a:gdLst>
                <a:gd name="connsiteX0" fmla="*/ 1235568 w 1235661"/>
                <a:gd name="connsiteY0" fmla="*/ 180763 h 910258"/>
                <a:gd name="connsiteX1" fmla="*/ 181049 w 1235661"/>
                <a:gd name="connsiteY1" fmla="*/ 259415 h 910258"/>
                <a:gd name="connsiteX2" fmla="*/ 17789 w 1235661"/>
                <a:gd name="connsiteY2" fmla="*/ 909878 h 910258"/>
                <a:gd name="connsiteX3" fmla="*/ 1235568 w 1235661"/>
                <a:gd name="connsiteY3" fmla="*/ 180763 h 91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61" h="910258">
                  <a:moveTo>
                    <a:pt x="1235568" y="180763"/>
                  </a:moveTo>
                  <a:cubicBezTo>
                    <a:pt x="922668" y="-88700"/>
                    <a:pt x="450519" y="-53484"/>
                    <a:pt x="181049" y="259415"/>
                  </a:cubicBezTo>
                  <a:cubicBezTo>
                    <a:pt x="27004" y="438359"/>
                    <a:pt x="-33521" y="679432"/>
                    <a:pt x="17789" y="909878"/>
                  </a:cubicBezTo>
                  <a:cubicBezTo>
                    <a:pt x="17789" y="909878"/>
                    <a:pt x="853945" y="791979"/>
                    <a:pt x="1235568" y="180763"/>
                  </a:cubicBezTo>
                  <a:close/>
                </a:path>
              </a:pathLst>
            </a:custGeom>
            <a:solidFill>
              <a:srgbClr val="FCD404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E7CD65-D9B6-9BA5-AB09-00728A89F38F}"/>
              </a:ext>
            </a:extLst>
          </p:cNvPr>
          <p:cNvSpPr/>
          <p:nvPr userDrawn="1"/>
        </p:nvSpPr>
        <p:spPr>
          <a:xfrm rot="16200000">
            <a:off x="5431756" y="900434"/>
            <a:ext cx="526210" cy="113897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87F8E7-6134-8825-6D27-C1A33A240DF2}"/>
              </a:ext>
            </a:extLst>
          </p:cNvPr>
          <p:cNvCxnSpPr>
            <a:cxnSpLocks/>
          </p:cNvCxnSpPr>
          <p:nvPr userDrawn="1"/>
        </p:nvCxnSpPr>
        <p:spPr>
          <a:xfrm>
            <a:off x="11386644" y="6332198"/>
            <a:ext cx="0" cy="52889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SDGE LOGO">
            <a:extLst>
              <a:ext uri="{FF2B5EF4-FFF2-40B4-BE49-F238E27FC236}">
                <a16:creationId xmlns:a16="http://schemas.microsoft.com/office/drawing/2014/main" id="{5E03170A-3B3E-0802-1985-477844E613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8248" y="6435315"/>
            <a:ext cx="1139757" cy="3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0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2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91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4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6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8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2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 descr="three dashed lines blue, green, and yellow">
            <a:extLst>
              <a:ext uri="{FF2B5EF4-FFF2-40B4-BE49-F238E27FC236}">
                <a16:creationId xmlns:a16="http://schemas.microsoft.com/office/drawing/2014/main" id="{EFA0EEBD-F621-79BE-846F-6CDBFDE8E23B}"/>
              </a:ext>
            </a:extLst>
          </p:cNvPr>
          <p:cNvGrpSpPr/>
          <p:nvPr userDrawn="1"/>
        </p:nvGrpSpPr>
        <p:grpSpPr>
          <a:xfrm>
            <a:off x="8987289" y="812055"/>
            <a:ext cx="3180647" cy="0"/>
            <a:chOff x="8987287" y="812055"/>
            <a:chExt cx="3180646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53DCD9-32A8-2216-20A9-41723BB007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229975" y="812055"/>
              <a:ext cx="847006" cy="0"/>
            </a:xfrm>
            <a:prstGeom prst="line">
              <a:avLst/>
            </a:prstGeom>
            <a:ln w="47625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1CEBDD-FD4B-07F3-9C04-297671E10C97}"/>
                </a:ext>
              </a:extLst>
            </p:cNvPr>
            <p:cNvCxnSpPr/>
            <p:nvPr userDrawn="1"/>
          </p:nvCxnSpPr>
          <p:spPr>
            <a:xfrm flipH="1">
              <a:off x="10108631" y="812055"/>
              <a:ext cx="990600" cy="0"/>
            </a:xfrm>
            <a:prstGeom prst="line">
              <a:avLst/>
            </a:prstGeom>
            <a:ln w="476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CD4D0B-6CA3-EE9B-0A3D-C4DA7C31E703}"/>
                </a:ext>
              </a:extLst>
            </p:cNvPr>
            <p:cNvCxnSpPr/>
            <p:nvPr userDrawn="1"/>
          </p:nvCxnSpPr>
          <p:spPr>
            <a:xfrm flipH="1">
              <a:off x="8987287" y="812055"/>
              <a:ext cx="990600" cy="0"/>
            </a:xfrm>
            <a:prstGeom prst="line">
              <a:avLst/>
            </a:prstGeom>
            <a:ln w="47625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A4F4339-F017-DFD9-D338-015003E0A0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320927" y="812055"/>
              <a:ext cx="847006" cy="0"/>
            </a:xfrm>
            <a:prstGeom prst="line">
              <a:avLst/>
            </a:prstGeom>
            <a:ln w="47625" cap="sq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3CBD67-2EF6-8538-4A95-4A4E5F864DB6}"/>
              </a:ext>
            </a:extLst>
          </p:cNvPr>
          <p:cNvSpPr txBox="1"/>
          <p:nvPr userDrawn="1"/>
        </p:nvSpPr>
        <p:spPr>
          <a:xfrm>
            <a:off x="11401427" y="6324442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sz="18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 hidden="1">
            <a:extLst>
              <a:ext uri="{FF2B5EF4-FFF2-40B4-BE49-F238E27FC236}">
                <a16:creationId xmlns:a16="http://schemas.microsoft.com/office/drawing/2014/main" id="{E3192C38-11EF-03D6-4FE1-1120BDD0A460}"/>
              </a:ext>
            </a:extLst>
          </p:cNvPr>
          <p:cNvGrpSpPr/>
          <p:nvPr userDrawn="1"/>
        </p:nvGrpSpPr>
        <p:grpSpPr>
          <a:xfrm>
            <a:off x="3230973" y="-1711511"/>
            <a:ext cx="1497057" cy="1498093"/>
            <a:chOff x="6307545" y="3336739"/>
            <a:chExt cx="1497057" cy="14980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DAE2B-C446-7B1C-9F1A-FBB2BF41D24E}"/>
                </a:ext>
              </a:extLst>
            </p:cNvPr>
            <p:cNvSpPr/>
            <p:nvPr userDrawn="1"/>
          </p:nvSpPr>
          <p:spPr>
            <a:xfrm>
              <a:off x="6325429" y="3755233"/>
              <a:ext cx="1455904" cy="787291"/>
            </a:xfrm>
            <a:custGeom>
              <a:avLst/>
              <a:gdLst>
                <a:gd name="connsiteX0" fmla="*/ 1403066 w 1455904"/>
                <a:gd name="connsiteY0" fmla="*/ -381 h 787291"/>
                <a:gd name="connsiteX1" fmla="*/ -94 w 1455904"/>
                <a:gd name="connsiteY1" fmla="*/ 491384 h 787291"/>
                <a:gd name="connsiteX2" fmla="*/ 137197 w 1455904"/>
                <a:gd name="connsiteY2" fmla="*/ 786911 h 787291"/>
                <a:gd name="connsiteX3" fmla="*/ 1455810 w 1455904"/>
                <a:gd name="connsiteY3" fmla="*/ 141565 h 787291"/>
                <a:gd name="connsiteX4" fmla="*/ 1403066 w 1455904"/>
                <a:gd name="connsiteY4" fmla="*/ -381 h 78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5904" h="787291">
                  <a:moveTo>
                    <a:pt x="1403066" y="-381"/>
                  </a:moveTo>
                  <a:cubicBezTo>
                    <a:pt x="1008490" y="324775"/>
                    <a:pt x="511140" y="499065"/>
                    <a:pt x="-94" y="491384"/>
                  </a:cubicBezTo>
                  <a:cubicBezTo>
                    <a:pt x="22454" y="599123"/>
                    <a:pt x="69420" y="700192"/>
                    <a:pt x="137197" y="786911"/>
                  </a:cubicBezTo>
                  <a:cubicBezTo>
                    <a:pt x="560704" y="758209"/>
                    <a:pt x="1233197" y="303677"/>
                    <a:pt x="1455810" y="141565"/>
                  </a:cubicBezTo>
                  <a:cubicBezTo>
                    <a:pt x="1442624" y="92699"/>
                    <a:pt x="1425016" y="45229"/>
                    <a:pt x="1403066" y="-381"/>
                  </a:cubicBezTo>
                  <a:close/>
                </a:path>
              </a:pathLst>
            </a:custGeom>
            <a:solidFill>
              <a:srgbClr val="58B947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3104C-2DCC-EFC3-12B8-AD8482951987}"/>
                </a:ext>
              </a:extLst>
            </p:cNvPr>
            <p:cNvSpPr/>
            <p:nvPr userDrawn="1"/>
          </p:nvSpPr>
          <p:spPr>
            <a:xfrm>
              <a:off x="6672146" y="3897179"/>
              <a:ext cx="1132456" cy="937653"/>
            </a:xfrm>
            <a:custGeom>
              <a:avLst/>
              <a:gdLst>
                <a:gd name="connsiteX0" fmla="*/ 1109093 w 1132456"/>
                <a:gd name="connsiteY0" fmla="*/ -381 h 937653"/>
                <a:gd name="connsiteX1" fmla="*/ -94 w 1132456"/>
                <a:gd name="connsiteY1" fmla="*/ 831121 h 937653"/>
                <a:gd name="connsiteX2" fmla="*/ 354380 w 1132456"/>
                <a:gd name="connsiteY2" fmla="*/ 936609 h 937653"/>
                <a:gd name="connsiteX3" fmla="*/ 809690 w 1132456"/>
                <a:gd name="connsiteY3" fmla="*/ 805523 h 937653"/>
                <a:gd name="connsiteX4" fmla="*/ 1075740 w 1132456"/>
                <a:gd name="connsiteY4" fmla="*/ 471993 h 937653"/>
                <a:gd name="connsiteX5" fmla="*/ 1132363 w 1132456"/>
                <a:gd name="connsiteY5" fmla="*/ 185776 h 937653"/>
                <a:gd name="connsiteX6" fmla="*/ 1109093 w 1132456"/>
                <a:gd name="connsiteY6" fmla="*/ -381 h 93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456" h="937653">
                  <a:moveTo>
                    <a:pt x="1109093" y="-381"/>
                  </a:moveTo>
                  <a:cubicBezTo>
                    <a:pt x="1109093" y="-381"/>
                    <a:pt x="791850" y="511552"/>
                    <a:pt x="-94" y="831121"/>
                  </a:cubicBezTo>
                  <a:cubicBezTo>
                    <a:pt x="107179" y="895888"/>
                    <a:pt x="229190" y="932187"/>
                    <a:pt x="354380" y="936609"/>
                  </a:cubicBezTo>
                  <a:cubicBezTo>
                    <a:pt x="516337" y="943436"/>
                    <a:pt x="676122" y="897438"/>
                    <a:pt x="809690" y="805523"/>
                  </a:cubicBezTo>
                  <a:cubicBezTo>
                    <a:pt x="928210" y="721832"/>
                    <a:pt x="1020513" y="606182"/>
                    <a:pt x="1075740" y="471993"/>
                  </a:cubicBezTo>
                  <a:cubicBezTo>
                    <a:pt x="1112273" y="380930"/>
                    <a:pt x="1131509" y="283897"/>
                    <a:pt x="1132363" y="185776"/>
                  </a:cubicBezTo>
                  <a:cubicBezTo>
                    <a:pt x="1132130" y="123026"/>
                    <a:pt x="1124373" y="60508"/>
                    <a:pt x="1109093" y="-381"/>
                  </a:cubicBezTo>
                  <a:close/>
                </a:path>
              </a:pathLst>
            </a:custGeom>
            <a:solidFill>
              <a:srgbClr val="14327D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2DFD6A-6C8E-E7A0-99C4-BAAB5CAF03F7}"/>
                </a:ext>
              </a:extLst>
            </p:cNvPr>
            <p:cNvSpPr/>
            <p:nvPr userDrawn="1"/>
          </p:nvSpPr>
          <p:spPr>
            <a:xfrm>
              <a:off x="6307545" y="3336739"/>
              <a:ext cx="1235661" cy="910258"/>
            </a:xfrm>
            <a:custGeom>
              <a:avLst/>
              <a:gdLst>
                <a:gd name="connsiteX0" fmla="*/ 1235568 w 1235661"/>
                <a:gd name="connsiteY0" fmla="*/ 180763 h 910258"/>
                <a:gd name="connsiteX1" fmla="*/ 181049 w 1235661"/>
                <a:gd name="connsiteY1" fmla="*/ 259415 h 910258"/>
                <a:gd name="connsiteX2" fmla="*/ 17789 w 1235661"/>
                <a:gd name="connsiteY2" fmla="*/ 909878 h 910258"/>
                <a:gd name="connsiteX3" fmla="*/ 1235568 w 1235661"/>
                <a:gd name="connsiteY3" fmla="*/ 180763 h 91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61" h="910258">
                  <a:moveTo>
                    <a:pt x="1235568" y="180763"/>
                  </a:moveTo>
                  <a:cubicBezTo>
                    <a:pt x="922668" y="-88700"/>
                    <a:pt x="450519" y="-53484"/>
                    <a:pt x="181049" y="259415"/>
                  </a:cubicBezTo>
                  <a:cubicBezTo>
                    <a:pt x="27004" y="438359"/>
                    <a:pt x="-33521" y="679432"/>
                    <a:pt x="17789" y="909878"/>
                  </a:cubicBezTo>
                  <a:cubicBezTo>
                    <a:pt x="17789" y="909878"/>
                    <a:pt x="853945" y="791979"/>
                    <a:pt x="1235568" y="180763"/>
                  </a:cubicBezTo>
                  <a:close/>
                </a:path>
              </a:pathLst>
            </a:custGeom>
            <a:solidFill>
              <a:srgbClr val="FCD404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E7CD65-D9B6-9BA5-AB09-00728A89F38F}"/>
              </a:ext>
            </a:extLst>
          </p:cNvPr>
          <p:cNvSpPr/>
          <p:nvPr userDrawn="1"/>
        </p:nvSpPr>
        <p:spPr>
          <a:xfrm rot="16200000">
            <a:off x="5431756" y="900428"/>
            <a:ext cx="526210" cy="113897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87F8E7-6134-8825-6D27-C1A33A240DF2}"/>
              </a:ext>
            </a:extLst>
          </p:cNvPr>
          <p:cNvCxnSpPr>
            <a:cxnSpLocks/>
          </p:cNvCxnSpPr>
          <p:nvPr userDrawn="1"/>
        </p:nvCxnSpPr>
        <p:spPr>
          <a:xfrm>
            <a:off x="11386644" y="6332186"/>
            <a:ext cx="0" cy="52889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SDGE LOGO">
            <a:extLst>
              <a:ext uri="{FF2B5EF4-FFF2-40B4-BE49-F238E27FC236}">
                <a16:creationId xmlns:a16="http://schemas.microsoft.com/office/drawing/2014/main" id="{5E03170A-3B3E-0802-1985-477844E613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8247" y="6435303"/>
            <a:ext cx="1139757" cy="3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5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543" y="0"/>
            <a:ext cx="11268456" cy="89916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656" y="198120"/>
            <a:ext cx="627888" cy="65227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3543" y="0"/>
            <a:ext cx="11263884" cy="89916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02692" y="188976"/>
            <a:ext cx="721360" cy="737870"/>
          </a:xfrm>
          <a:custGeom>
            <a:avLst/>
            <a:gdLst/>
            <a:ahLst/>
            <a:cxnLst/>
            <a:rect l="l" t="t" r="r" b="b"/>
            <a:pathLst>
              <a:path w="721360" h="737869">
                <a:moveTo>
                  <a:pt x="720852" y="0"/>
                </a:moveTo>
                <a:lnTo>
                  <a:pt x="0" y="0"/>
                </a:lnTo>
                <a:lnTo>
                  <a:pt x="0" y="737615"/>
                </a:lnTo>
                <a:lnTo>
                  <a:pt x="720852" y="737615"/>
                </a:lnTo>
                <a:lnTo>
                  <a:pt x="720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80" y="198120"/>
            <a:ext cx="626364" cy="653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8353" y="385063"/>
            <a:ext cx="972566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1044" y="1365148"/>
            <a:ext cx="5899784" cy="4692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91129" y="6688556"/>
            <a:ext cx="7173595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t>Some</a:t>
            </a:r>
            <a:r>
              <a:rPr spc="-20"/>
              <a:t> </a:t>
            </a:r>
            <a:r>
              <a:t>of</a:t>
            </a:r>
            <a:r>
              <a:rPr spc="-10"/>
              <a:t> </a:t>
            </a:r>
            <a:r>
              <a:t>the</a:t>
            </a:r>
            <a:r>
              <a:rPr spc="-15"/>
              <a:t> </a:t>
            </a:r>
            <a:r>
              <a:t>measures</a:t>
            </a:r>
            <a:r>
              <a:rPr spc="-30"/>
              <a:t> </a:t>
            </a:r>
            <a:r>
              <a:t>included</a:t>
            </a:r>
            <a:r>
              <a:rPr spc="-20"/>
              <a:t> </a:t>
            </a:r>
            <a:r>
              <a:t>in</a:t>
            </a:r>
            <a:r>
              <a:rPr spc="-5"/>
              <a:t> </a:t>
            </a:r>
            <a:r>
              <a:t>this</a:t>
            </a:r>
            <a:r>
              <a:rPr spc="-10"/>
              <a:t> </a:t>
            </a:r>
            <a:r>
              <a:t>presentation</a:t>
            </a:r>
            <a:r>
              <a:rPr spc="-20"/>
              <a:t> </a:t>
            </a:r>
            <a:r>
              <a:t>are</a:t>
            </a:r>
            <a:r>
              <a:rPr spc="-30"/>
              <a:t> </a:t>
            </a:r>
            <a:r>
              <a:t>contemplated</a:t>
            </a:r>
            <a:r>
              <a:rPr spc="-15"/>
              <a:t> </a:t>
            </a:r>
            <a:r>
              <a:t>as</a:t>
            </a:r>
            <a:r>
              <a:rPr spc="-20"/>
              <a:t> </a:t>
            </a:r>
            <a:r>
              <a:t>additional</a:t>
            </a:r>
            <a:r>
              <a:rPr spc="-10"/>
              <a:t> </a:t>
            </a:r>
            <a:r>
              <a:t>precautionary</a:t>
            </a:r>
            <a:r>
              <a:rPr spc="-30"/>
              <a:t> </a:t>
            </a:r>
            <a:r>
              <a:t>measures</a:t>
            </a:r>
            <a:r>
              <a:rPr spc="-30"/>
              <a:t> </a:t>
            </a:r>
            <a:r>
              <a:t>intended</a:t>
            </a:r>
            <a:r>
              <a:rPr spc="-25"/>
              <a:t> </a:t>
            </a:r>
            <a:r>
              <a:t>to</a:t>
            </a:r>
            <a:r>
              <a:rPr spc="-15"/>
              <a:t> </a:t>
            </a:r>
            <a:r>
              <a:t>further</a:t>
            </a:r>
            <a:r>
              <a:rPr spc="10"/>
              <a:t> </a:t>
            </a:r>
            <a:r>
              <a:t>reduce</a:t>
            </a:r>
            <a:r>
              <a:rPr spc="-35"/>
              <a:t> </a:t>
            </a:r>
            <a:r>
              <a:t>the</a:t>
            </a:r>
            <a:r>
              <a:rPr spc="-30"/>
              <a:t> </a:t>
            </a:r>
            <a:r>
              <a:t>risk of</a:t>
            </a:r>
            <a:r>
              <a:rPr spc="5"/>
              <a:t> </a:t>
            </a:r>
            <a:r>
              <a:rPr spc="-10"/>
              <a:t>wildfires.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20551" y="6585464"/>
            <a:ext cx="21717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398499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543" y="0"/>
            <a:ext cx="11268456" cy="89916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656" y="198120"/>
            <a:ext cx="627888" cy="65227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3543" y="0"/>
            <a:ext cx="11263884" cy="89916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02692" y="188976"/>
            <a:ext cx="721360" cy="737870"/>
          </a:xfrm>
          <a:custGeom>
            <a:avLst/>
            <a:gdLst/>
            <a:ahLst/>
            <a:cxnLst/>
            <a:rect l="l" t="t" r="r" b="b"/>
            <a:pathLst>
              <a:path w="721360" h="737869">
                <a:moveTo>
                  <a:pt x="720852" y="0"/>
                </a:moveTo>
                <a:lnTo>
                  <a:pt x="0" y="0"/>
                </a:lnTo>
                <a:lnTo>
                  <a:pt x="0" y="737615"/>
                </a:lnTo>
                <a:lnTo>
                  <a:pt x="720852" y="737615"/>
                </a:lnTo>
                <a:lnTo>
                  <a:pt x="720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80" y="198120"/>
            <a:ext cx="626364" cy="653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89050" y="-17525"/>
            <a:ext cx="9681845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91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3543" y="0"/>
            <a:ext cx="11268456" cy="89916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656" y="198120"/>
            <a:ext cx="627888" cy="65227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3543" y="0"/>
            <a:ext cx="11263884" cy="89916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02692" y="188976"/>
            <a:ext cx="721360" cy="737870"/>
          </a:xfrm>
          <a:custGeom>
            <a:avLst/>
            <a:gdLst/>
            <a:ahLst/>
            <a:cxnLst/>
            <a:rect l="l" t="t" r="r" b="b"/>
            <a:pathLst>
              <a:path w="721360" h="737869">
                <a:moveTo>
                  <a:pt x="720852" y="0"/>
                </a:moveTo>
                <a:lnTo>
                  <a:pt x="0" y="0"/>
                </a:lnTo>
                <a:lnTo>
                  <a:pt x="0" y="737615"/>
                </a:lnTo>
                <a:lnTo>
                  <a:pt x="720852" y="737615"/>
                </a:lnTo>
                <a:lnTo>
                  <a:pt x="7208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7180" y="198120"/>
            <a:ext cx="626364" cy="653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8353" y="398779"/>
            <a:ext cx="866076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3162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838" y="6356352"/>
            <a:ext cx="1706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50828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Segoe UI Semibold" panose="020B07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4231" y="6374108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5E94BA17-8AE8-4651-9FD9-8589E5D423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09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Segoe UI Ligh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 descr="three dashed lines blue, green, and yellow">
            <a:extLst>
              <a:ext uri="{FF2B5EF4-FFF2-40B4-BE49-F238E27FC236}">
                <a16:creationId xmlns:a16="http://schemas.microsoft.com/office/drawing/2014/main" id="{EFA0EEBD-F621-79BE-846F-6CDBFDE8E23B}"/>
              </a:ext>
            </a:extLst>
          </p:cNvPr>
          <p:cNvGrpSpPr/>
          <p:nvPr userDrawn="1"/>
        </p:nvGrpSpPr>
        <p:grpSpPr>
          <a:xfrm>
            <a:off x="8987287" y="812055"/>
            <a:ext cx="3180646" cy="0"/>
            <a:chOff x="8987287" y="812055"/>
            <a:chExt cx="3180646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53DCD9-32A8-2216-20A9-41723BB007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229975" y="812055"/>
              <a:ext cx="847006" cy="0"/>
            </a:xfrm>
            <a:prstGeom prst="line">
              <a:avLst/>
            </a:prstGeom>
            <a:ln w="47625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1CEBDD-FD4B-07F3-9C04-297671E10C97}"/>
                </a:ext>
              </a:extLst>
            </p:cNvPr>
            <p:cNvCxnSpPr/>
            <p:nvPr userDrawn="1"/>
          </p:nvCxnSpPr>
          <p:spPr>
            <a:xfrm flipH="1">
              <a:off x="10108631" y="812055"/>
              <a:ext cx="990600" cy="0"/>
            </a:xfrm>
            <a:prstGeom prst="line">
              <a:avLst/>
            </a:prstGeom>
            <a:ln w="47625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CD4D0B-6CA3-EE9B-0A3D-C4DA7C31E703}"/>
                </a:ext>
              </a:extLst>
            </p:cNvPr>
            <p:cNvCxnSpPr/>
            <p:nvPr userDrawn="1"/>
          </p:nvCxnSpPr>
          <p:spPr>
            <a:xfrm flipH="1">
              <a:off x="8987287" y="812055"/>
              <a:ext cx="990600" cy="0"/>
            </a:xfrm>
            <a:prstGeom prst="line">
              <a:avLst/>
            </a:prstGeom>
            <a:ln w="47625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A4F4339-F017-DFD9-D338-015003E0A0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320927" y="812055"/>
              <a:ext cx="847006" cy="0"/>
            </a:xfrm>
            <a:prstGeom prst="line">
              <a:avLst/>
            </a:prstGeom>
            <a:ln w="47625" cap="sq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3CBD67-2EF6-8538-4A95-4A4E5F864DB6}"/>
              </a:ext>
            </a:extLst>
          </p:cNvPr>
          <p:cNvSpPr txBox="1"/>
          <p:nvPr userDrawn="1"/>
        </p:nvSpPr>
        <p:spPr>
          <a:xfrm>
            <a:off x="11401425" y="6324441"/>
            <a:ext cx="588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1D9674F-2C93-43A2-BE18-1C38B6129059}" type="slidenum">
              <a:rPr lang="en-US" sz="11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 hidden="1">
            <a:extLst>
              <a:ext uri="{FF2B5EF4-FFF2-40B4-BE49-F238E27FC236}">
                <a16:creationId xmlns:a16="http://schemas.microsoft.com/office/drawing/2014/main" id="{E3192C38-11EF-03D6-4FE1-1120BDD0A460}"/>
              </a:ext>
            </a:extLst>
          </p:cNvPr>
          <p:cNvGrpSpPr/>
          <p:nvPr userDrawn="1"/>
        </p:nvGrpSpPr>
        <p:grpSpPr>
          <a:xfrm>
            <a:off x="3230970" y="-1711511"/>
            <a:ext cx="1497057" cy="1498093"/>
            <a:chOff x="6307545" y="3336739"/>
            <a:chExt cx="1497057" cy="149809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DAE2B-C446-7B1C-9F1A-FBB2BF41D24E}"/>
                </a:ext>
              </a:extLst>
            </p:cNvPr>
            <p:cNvSpPr/>
            <p:nvPr userDrawn="1"/>
          </p:nvSpPr>
          <p:spPr>
            <a:xfrm>
              <a:off x="6325429" y="3755233"/>
              <a:ext cx="1455904" cy="787291"/>
            </a:xfrm>
            <a:custGeom>
              <a:avLst/>
              <a:gdLst>
                <a:gd name="connsiteX0" fmla="*/ 1403066 w 1455904"/>
                <a:gd name="connsiteY0" fmla="*/ -381 h 787291"/>
                <a:gd name="connsiteX1" fmla="*/ -94 w 1455904"/>
                <a:gd name="connsiteY1" fmla="*/ 491384 h 787291"/>
                <a:gd name="connsiteX2" fmla="*/ 137197 w 1455904"/>
                <a:gd name="connsiteY2" fmla="*/ 786911 h 787291"/>
                <a:gd name="connsiteX3" fmla="*/ 1455810 w 1455904"/>
                <a:gd name="connsiteY3" fmla="*/ 141565 h 787291"/>
                <a:gd name="connsiteX4" fmla="*/ 1403066 w 1455904"/>
                <a:gd name="connsiteY4" fmla="*/ -381 h 78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5904" h="787291">
                  <a:moveTo>
                    <a:pt x="1403066" y="-381"/>
                  </a:moveTo>
                  <a:cubicBezTo>
                    <a:pt x="1008490" y="324775"/>
                    <a:pt x="511140" y="499065"/>
                    <a:pt x="-94" y="491384"/>
                  </a:cubicBezTo>
                  <a:cubicBezTo>
                    <a:pt x="22454" y="599123"/>
                    <a:pt x="69420" y="700192"/>
                    <a:pt x="137197" y="786911"/>
                  </a:cubicBezTo>
                  <a:cubicBezTo>
                    <a:pt x="560704" y="758209"/>
                    <a:pt x="1233197" y="303677"/>
                    <a:pt x="1455810" y="141565"/>
                  </a:cubicBezTo>
                  <a:cubicBezTo>
                    <a:pt x="1442624" y="92699"/>
                    <a:pt x="1425016" y="45229"/>
                    <a:pt x="1403066" y="-381"/>
                  </a:cubicBezTo>
                  <a:close/>
                </a:path>
              </a:pathLst>
            </a:custGeom>
            <a:solidFill>
              <a:srgbClr val="58B947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3104C-2DCC-EFC3-12B8-AD8482951987}"/>
                </a:ext>
              </a:extLst>
            </p:cNvPr>
            <p:cNvSpPr/>
            <p:nvPr userDrawn="1"/>
          </p:nvSpPr>
          <p:spPr>
            <a:xfrm>
              <a:off x="6672146" y="3897179"/>
              <a:ext cx="1132456" cy="937653"/>
            </a:xfrm>
            <a:custGeom>
              <a:avLst/>
              <a:gdLst>
                <a:gd name="connsiteX0" fmla="*/ 1109093 w 1132456"/>
                <a:gd name="connsiteY0" fmla="*/ -381 h 937653"/>
                <a:gd name="connsiteX1" fmla="*/ -94 w 1132456"/>
                <a:gd name="connsiteY1" fmla="*/ 831121 h 937653"/>
                <a:gd name="connsiteX2" fmla="*/ 354380 w 1132456"/>
                <a:gd name="connsiteY2" fmla="*/ 936609 h 937653"/>
                <a:gd name="connsiteX3" fmla="*/ 809690 w 1132456"/>
                <a:gd name="connsiteY3" fmla="*/ 805523 h 937653"/>
                <a:gd name="connsiteX4" fmla="*/ 1075740 w 1132456"/>
                <a:gd name="connsiteY4" fmla="*/ 471993 h 937653"/>
                <a:gd name="connsiteX5" fmla="*/ 1132363 w 1132456"/>
                <a:gd name="connsiteY5" fmla="*/ 185776 h 937653"/>
                <a:gd name="connsiteX6" fmla="*/ 1109093 w 1132456"/>
                <a:gd name="connsiteY6" fmla="*/ -381 h 937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456" h="937653">
                  <a:moveTo>
                    <a:pt x="1109093" y="-381"/>
                  </a:moveTo>
                  <a:cubicBezTo>
                    <a:pt x="1109093" y="-381"/>
                    <a:pt x="791850" y="511552"/>
                    <a:pt x="-94" y="831121"/>
                  </a:cubicBezTo>
                  <a:cubicBezTo>
                    <a:pt x="107179" y="895888"/>
                    <a:pt x="229190" y="932187"/>
                    <a:pt x="354380" y="936609"/>
                  </a:cubicBezTo>
                  <a:cubicBezTo>
                    <a:pt x="516337" y="943436"/>
                    <a:pt x="676122" y="897438"/>
                    <a:pt x="809690" y="805523"/>
                  </a:cubicBezTo>
                  <a:cubicBezTo>
                    <a:pt x="928210" y="721832"/>
                    <a:pt x="1020513" y="606182"/>
                    <a:pt x="1075740" y="471993"/>
                  </a:cubicBezTo>
                  <a:cubicBezTo>
                    <a:pt x="1112273" y="380930"/>
                    <a:pt x="1131509" y="283897"/>
                    <a:pt x="1132363" y="185776"/>
                  </a:cubicBezTo>
                  <a:cubicBezTo>
                    <a:pt x="1132130" y="123026"/>
                    <a:pt x="1124373" y="60508"/>
                    <a:pt x="1109093" y="-381"/>
                  </a:cubicBezTo>
                  <a:close/>
                </a:path>
              </a:pathLst>
            </a:custGeom>
            <a:solidFill>
              <a:srgbClr val="14327D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2DFD6A-6C8E-E7A0-99C4-BAAB5CAF03F7}"/>
                </a:ext>
              </a:extLst>
            </p:cNvPr>
            <p:cNvSpPr/>
            <p:nvPr userDrawn="1"/>
          </p:nvSpPr>
          <p:spPr>
            <a:xfrm>
              <a:off x="6307545" y="3336739"/>
              <a:ext cx="1235661" cy="910258"/>
            </a:xfrm>
            <a:custGeom>
              <a:avLst/>
              <a:gdLst>
                <a:gd name="connsiteX0" fmla="*/ 1235568 w 1235661"/>
                <a:gd name="connsiteY0" fmla="*/ 180763 h 910258"/>
                <a:gd name="connsiteX1" fmla="*/ 181049 w 1235661"/>
                <a:gd name="connsiteY1" fmla="*/ 259415 h 910258"/>
                <a:gd name="connsiteX2" fmla="*/ 17789 w 1235661"/>
                <a:gd name="connsiteY2" fmla="*/ 909878 h 910258"/>
                <a:gd name="connsiteX3" fmla="*/ 1235568 w 1235661"/>
                <a:gd name="connsiteY3" fmla="*/ 180763 h 91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5661" h="910258">
                  <a:moveTo>
                    <a:pt x="1235568" y="180763"/>
                  </a:moveTo>
                  <a:cubicBezTo>
                    <a:pt x="922668" y="-88700"/>
                    <a:pt x="450519" y="-53484"/>
                    <a:pt x="181049" y="259415"/>
                  </a:cubicBezTo>
                  <a:cubicBezTo>
                    <a:pt x="27004" y="438359"/>
                    <a:pt x="-33521" y="679432"/>
                    <a:pt x="17789" y="909878"/>
                  </a:cubicBezTo>
                  <a:cubicBezTo>
                    <a:pt x="17789" y="909878"/>
                    <a:pt x="853945" y="791979"/>
                    <a:pt x="1235568" y="180763"/>
                  </a:cubicBezTo>
                  <a:close/>
                </a:path>
              </a:pathLst>
            </a:custGeom>
            <a:solidFill>
              <a:srgbClr val="FCD404"/>
            </a:solidFill>
            <a:ln w="2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E7CD65-D9B6-9BA5-AB09-00728A89F38F}"/>
              </a:ext>
            </a:extLst>
          </p:cNvPr>
          <p:cNvSpPr/>
          <p:nvPr userDrawn="1"/>
        </p:nvSpPr>
        <p:spPr>
          <a:xfrm rot="16200000">
            <a:off x="5431756" y="900427"/>
            <a:ext cx="526210" cy="113897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987F8E7-6134-8825-6D27-C1A33A240DF2}"/>
              </a:ext>
            </a:extLst>
          </p:cNvPr>
          <p:cNvCxnSpPr>
            <a:cxnSpLocks/>
          </p:cNvCxnSpPr>
          <p:nvPr userDrawn="1"/>
        </p:nvCxnSpPr>
        <p:spPr>
          <a:xfrm>
            <a:off x="11386644" y="6332182"/>
            <a:ext cx="0" cy="52889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SDGE LOGO">
            <a:extLst>
              <a:ext uri="{FF2B5EF4-FFF2-40B4-BE49-F238E27FC236}">
                <a16:creationId xmlns:a16="http://schemas.microsoft.com/office/drawing/2014/main" id="{5E03170A-3B3E-0802-1985-477844E613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8245" y="6435299"/>
            <a:ext cx="1139757" cy="3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2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4.xml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4.png"/><Relationship Id="rId5" Type="http://schemas.openxmlformats.org/officeDocument/2006/relationships/hyperlink" Target="https://newsroom.edison.com/fact-sheets/fs/topics/wildfire?id=5cf980602cfac279ea539319" TargetMode="External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4.xml"/><Relationship Id="rId1" Type="http://schemas.openxmlformats.org/officeDocument/2006/relationships/tags" Target="../tags/tag1.xml"/><Relationship Id="rId6" Type="http://schemas.openxmlformats.org/officeDocument/2006/relationships/image" Target="../media/image81.png"/><Relationship Id="rId5" Type="http://schemas.openxmlformats.org/officeDocument/2006/relationships/image" Target="../media/image80.e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90.png"/><Relationship Id="rId10" Type="http://schemas.openxmlformats.org/officeDocument/2006/relationships/image" Target="../media/image94.png"/><Relationship Id="rId4" Type="http://schemas.openxmlformats.org/officeDocument/2006/relationships/chart" Target="../charts/chart1.xml"/><Relationship Id="rId9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microsoft.com/office/2007/relationships/hdphoto" Target="../media/hdphoto3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2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7.xml"/><Relationship Id="rId4" Type="http://schemas.openxmlformats.org/officeDocument/2006/relationships/image" Target="../media/image7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57.xml"/><Relationship Id="rId4" Type="http://schemas.openxmlformats.org/officeDocument/2006/relationships/image" Target="../media/image79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105.sv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9.sv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79.sv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0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21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8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122.sv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9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sv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12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9.xml"/><Relationship Id="rId4" Type="http://schemas.microsoft.com/office/2007/relationships/hdphoto" Target="../media/hdphoto4.wdp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efiling.energysafety.ca.gov/EFiling/DocketInformation.aspx?docketnumber=2023-2025-WMP-DRs" TargetMode="External"/><Relationship Id="rId2" Type="http://schemas.openxmlformats.org/officeDocument/2006/relationships/hyperlink" Target="https://efiling.energysafety.ca.gov/EFiling/DocketInformation.aspx?docketnumber=2023-2025-WMPs" TargetMode="Externa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AC9DC-1299-40C0-98A4-5C2980092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2362"/>
            <a:ext cx="7830313" cy="3495820"/>
          </a:xfrm>
        </p:spPr>
        <p:txBody>
          <a:bodyPr/>
          <a:lstStyle/>
          <a:p>
            <a:r>
              <a:rPr lang="en-US" sz="4800" dirty="0"/>
              <a:t>2023-2025 Wildfire Mitigation Plan</a:t>
            </a:r>
            <a:br>
              <a:rPr lang="en-US" sz="4800" dirty="0"/>
            </a:br>
            <a:r>
              <a:rPr lang="en-US" sz="4800" dirty="0"/>
              <a:t>PUBLIC Workshop</a:t>
            </a:r>
            <a:br>
              <a:rPr lang="en-US" sz="4800" dirty="0"/>
            </a:br>
            <a:r>
              <a:rPr lang="en-US" sz="3200" cap="none" dirty="0"/>
              <a:t>For Large Electrical Corporation Submissions</a:t>
            </a:r>
            <a:br>
              <a:rPr lang="en-US" sz="3200" cap="none" dirty="0"/>
            </a:br>
            <a:br>
              <a:rPr lang="en-US" sz="3200" cap="none" dirty="0"/>
            </a:br>
            <a:r>
              <a:rPr lang="en-US" sz="1800" b="0" cap="none" dirty="0"/>
              <a:t>April 27 &amp; April 28, 2023</a:t>
            </a:r>
            <a:br>
              <a:rPr lang="en-US" sz="1800" b="0" cap="none" dirty="0"/>
            </a:br>
            <a:r>
              <a:rPr lang="en-US" sz="1800" b="0" cap="none" dirty="0"/>
              <a:t>DAY ONE</a:t>
            </a:r>
            <a:endParaRPr lang="en-US" sz="4800" b="0" dirty="0"/>
          </a:p>
        </p:txBody>
      </p:sp>
    </p:spTree>
    <p:extLst>
      <p:ext uri="{BB962C8B-B14F-4D97-AF65-F5344CB8AC3E}">
        <p14:creationId xmlns:p14="http://schemas.microsoft.com/office/powerpoint/2010/main" val="597639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2F51EE-BFAF-859D-2787-6E0C22991F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C06C3-4243-BD4D-B6AB-DFADD5D6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128AB-9338-1B25-6E70-042918D1A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B8F5-C0FF-495D-AA3D-EA7F0196855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0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128AB-9338-1B25-6E70-042918D1AE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66B8F5-C0FF-495D-AA3D-EA7F0196855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C06C3-4243-BD4D-B6AB-DFADD5D613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500CA7-C543-997F-CD47-908D108E1F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SAFETY MESSAGE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5FF71A-4803-2C1A-9D8B-6D23F6B67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Be aware of your surroundings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Know your evacuation route(s)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Feel something, say something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Stand up and move occasionally</a:t>
            </a:r>
          </a:p>
        </p:txBody>
      </p:sp>
    </p:spTree>
    <p:extLst>
      <p:ext uri="{BB962C8B-B14F-4D97-AF65-F5344CB8AC3E}">
        <p14:creationId xmlns:p14="http://schemas.microsoft.com/office/powerpoint/2010/main" val="283749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128AB-9338-1B25-6E70-042918D1AE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66B8F5-C0FF-495D-AA3D-EA7F0196855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C06C3-4243-BD4D-B6AB-DFADD5D613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500CA7-C543-997F-CD47-908D108E1F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Opening Remarks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5FF71A-4803-2C1A-9D8B-6D23F6B67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Electrical corporations are required to prepare and submit Wildfire Mitigation Plans (WMPs) to Energy Safety.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WMPs describe how the electrical corporation is constructing, maintaining, and operating its electrical lines and equipment in a manner that will minimize the risk of catastrophic wildfires.</a:t>
            </a:r>
          </a:p>
        </p:txBody>
      </p:sp>
    </p:spTree>
    <p:extLst>
      <p:ext uri="{BB962C8B-B14F-4D97-AF65-F5344CB8AC3E}">
        <p14:creationId xmlns:p14="http://schemas.microsoft.com/office/powerpoint/2010/main" val="123586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WORKSHOP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Receive presentations on key areas of the large electrical corporations’ 2023-2025 Wildfire Mitigation Plans.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Provide the public and other stakeholders with the opportunity to ask questions about the electrical corporations’ WMPs.</a:t>
            </a:r>
          </a:p>
        </p:txBody>
      </p:sp>
    </p:spTree>
    <p:extLst>
      <p:ext uri="{BB962C8B-B14F-4D97-AF65-F5344CB8AC3E}">
        <p14:creationId xmlns:p14="http://schemas.microsoft.com/office/powerpoint/2010/main" val="44376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WORKSHOP AGENDA (1/3)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400"/>
              <a:t>Total of 5 panels over 2 days.</a:t>
            </a:r>
          </a:p>
          <a:p>
            <a:r>
              <a:rPr lang="en-US" sz="3400"/>
              <a:t>Each panel will consist of:</a:t>
            </a:r>
          </a:p>
          <a:p>
            <a:pPr marL="914400" indent="-514350">
              <a:buAutoNum type="arabicPeriod"/>
            </a:pPr>
            <a:r>
              <a:rPr lang="en-US" sz="3400"/>
              <a:t>Utility presentations</a:t>
            </a:r>
          </a:p>
          <a:p>
            <a:pPr marL="914400" indent="-514350">
              <a:buAutoNum type="arabicPeriod"/>
            </a:pPr>
            <a:r>
              <a:rPr lang="en-US" sz="3400"/>
              <a:t>Panel discussion</a:t>
            </a:r>
          </a:p>
          <a:p>
            <a:pPr marL="914400" indent="-514350">
              <a:buAutoNum type="arabicPeriod"/>
            </a:pPr>
            <a:r>
              <a:rPr lang="en-US" sz="3400"/>
              <a:t>Short break</a:t>
            </a:r>
          </a:p>
          <a:p>
            <a:pPr marL="914400" indent="-514350">
              <a:buAutoNum type="arabicPeriod"/>
            </a:pPr>
            <a:r>
              <a:rPr lang="en-US" sz="3400"/>
              <a:t>Public questions</a:t>
            </a:r>
          </a:p>
        </p:txBody>
      </p:sp>
    </p:spTree>
    <p:extLst>
      <p:ext uri="{BB962C8B-B14F-4D97-AF65-F5344CB8AC3E}">
        <p14:creationId xmlns:p14="http://schemas.microsoft.com/office/powerpoint/2010/main" val="301665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WORKSHOP AGENDA (2/3)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441262"/>
            <a:ext cx="11022106" cy="4627029"/>
          </a:xfrm>
        </p:spPr>
        <p:txBody>
          <a:bodyPr>
            <a:normAutofit fontScale="92500" lnSpcReduction="20000"/>
          </a:bodyPr>
          <a:lstStyle/>
          <a:p>
            <a:r>
              <a:rPr lang="en-US" sz="3400"/>
              <a:t>Thursday 4/27:</a:t>
            </a:r>
          </a:p>
          <a:p>
            <a:pPr marL="914400" indent="-4572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/>
              <a:t>Morning: </a:t>
            </a:r>
            <a:r>
              <a:rPr lang="en-US"/>
              <a:t>Vegetation Management Panel</a:t>
            </a:r>
          </a:p>
          <a:p>
            <a:pPr marL="914400" indent="-4572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/>
              <a:t>Lunch: </a:t>
            </a:r>
            <a:r>
              <a:rPr lang="en-US"/>
              <a:t>11:30am – 12:30pm</a:t>
            </a:r>
          </a:p>
          <a:p>
            <a:pPr marL="914400" indent="-4572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/>
              <a:t>Afternoon: </a:t>
            </a:r>
          </a:p>
          <a:p>
            <a:pPr marL="1655064" lvl="1" indent="-457200"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</a:rPr>
              <a:t>Grid Operations, Design, and Maintenance Panel</a:t>
            </a:r>
          </a:p>
          <a:p>
            <a:pPr marL="1655064" lvl="1" indent="-457200"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</a:rPr>
              <a:t>Emergency Preparedness, Community Outreach, and Public Safety Power Shutoffs Panel</a:t>
            </a:r>
          </a:p>
          <a:p>
            <a:pPr marL="914400" indent="-4572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/>
              <a:t>Open Q&amp;A</a:t>
            </a:r>
          </a:p>
          <a:p>
            <a:pPr marL="914400" indent="-4572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/>
              <a:t>Adjourn:</a:t>
            </a:r>
            <a:r>
              <a:rPr lang="en-US"/>
              <a:t> 5:00pm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36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WORKSHOP AGENDA (3/3)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/>
              <a:t>Friday 4/28: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b="1"/>
              <a:t>Morning: </a:t>
            </a:r>
            <a:r>
              <a:rPr lang="en-US" sz="3000"/>
              <a:t>Situational Awareness and Forecasting Panel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b="1"/>
              <a:t>Lunch: </a:t>
            </a:r>
            <a:r>
              <a:rPr lang="en-US" sz="3000"/>
              <a:t>12:00pm – 1:00pm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b="1"/>
              <a:t>Afternoon: </a:t>
            </a:r>
            <a:r>
              <a:rPr lang="en-US" sz="3000"/>
              <a:t>Risk Assessment and Mitigation Selection Strategy Panel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b="1"/>
              <a:t>Open Q&amp;A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b="1"/>
              <a:t>Adjourn: </a:t>
            </a:r>
            <a:r>
              <a:rPr lang="en-US" sz="3000"/>
              <a:t>3:40pm</a:t>
            </a:r>
          </a:p>
        </p:txBody>
      </p:sp>
    </p:spTree>
    <p:extLst>
      <p:ext uri="{BB962C8B-B14F-4D97-AF65-F5344CB8AC3E}">
        <p14:creationId xmlns:p14="http://schemas.microsoft.com/office/powerpoint/2010/main" val="227255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WORKSHOP LOGISTICS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b="1"/>
              <a:t>Asking Questions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Ask written questions in the Zoom Q&amp;A at any time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Raise your hand during the public questions portion of the panels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Hold questions for Q&amp;A session at the end of each day</a:t>
            </a:r>
          </a:p>
        </p:txBody>
      </p:sp>
    </p:spTree>
    <p:extLst>
      <p:ext uri="{BB962C8B-B14F-4D97-AF65-F5344CB8AC3E}">
        <p14:creationId xmlns:p14="http://schemas.microsoft.com/office/powerpoint/2010/main" val="196933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Energy Safety Panel Moderators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b="1"/>
              <a:t>Energy Safety Panel Moderators – Day One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Vegetation Management – Colin Lang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Grid Operations, Design, and Maintenance – Andie Biggs</a:t>
            </a:r>
          </a:p>
          <a:p>
            <a:pPr marL="914400" indent="-45720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/>
              <a:t>Emergency Preparedness, Community Outreach, and Public Safety Power Shutoffs – Jessica McHale</a:t>
            </a:r>
          </a:p>
        </p:txBody>
      </p:sp>
    </p:spTree>
    <p:extLst>
      <p:ext uri="{BB962C8B-B14F-4D97-AF65-F5344CB8AC3E}">
        <p14:creationId xmlns:p14="http://schemas.microsoft.com/office/powerpoint/2010/main" val="4141854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58D259-F23F-9C7B-0C6F-711024C97C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EAD1BF-578B-97BE-3425-C1C6F688AF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D4B86-15F2-DB15-9DDA-3B4385CF5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AGENDA – DAY ONE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682C8-D703-BC99-E418-95DD7BEB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9:25am – 11:30am		Vegetation Management Panel</a:t>
            </a:r>
          </a:p>
          <a:p>
            <a:r>
              <a:rPr lang="en-US"/>
              <a:t>	</a:t>
            </a:r>
            <a:r>
              <a:rPr lang="en-US" sz="2600" i="1"/>
              <a:t>10:35am, 10-minute break</a:t>
            </a:r>
          </a:p>
          <a:p>
            <a:r>
              <a:rPr lang="en-US" i="1"/>
              <a:t>11:30am – 12:30pm		Lunch</a:t>
            </a:r>
          </a:p>
          <a:p>
            <a:r>
              <a:rPr lang="en-US"/>
              <a:t>12:30pm – 2:30pm		Grid Operations, Design, and Maintenance Panel</a:t>
            </a:r>
          </a:p>
          <a:p>
            <a:r>
              <a:rPr lang="en-US" sz="2600" i="1"/>
              <a:t>	1:35pm, 10-minute break</a:t>
            </a:r>
          </a:p>
          <a:p>
            <a:pPr marL="3657600" indent="-3657600"/>
            <a:r>
              <a:rPr lang="en-US"/>
              <a:t>2:30pm – 4:30pm	Emergency Preparedness, Community Outreach, and Public Safety Power Shutoffs Panel</a:t>
            </a:r>
          </a:p>
          <a:p>
            <a:r>
              <a:rPr lang="en-US" sz="2600" i="1"/>
              <a:t>	3:35pm, 10-minute break </a:t>
            </a:r>
          </a:p>
          <a:p>
            <a:r>
              <a:rPr lang="en-US"/>
              <a:t>4:30pm – 5:00pm		Open Q&amp;A (all panels)</a:t>
            </a:r>
          </a:p>
          <a:p>
            <a:r>
              <a:rPr lang="en-US" i="1"/>
              <a:t>5:00pm			Adjourn</a:t>
            </a:r>
          </a:p>
        </p:txBody>
      </p:sp>
    </p:spTree>
    <p:extLst>
      <p:ext uri="{BB962C8B-B14F-4D97-AF65-F5344CB8AC3E}">
        <p14:creationId xmlns:p14="http://schemas.microsoft.com/office/powerpoint/2010/main" val="184612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1B11A-AC59-7218-8D9A-C8D3A8B9E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8137F4-A00D-07E8-F9C9-7CFC4377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CE97271-927D-D34B-F151-46003B39F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740" y="1762135"/>
            <a:ext cx="4146664" cy="2826489"/>
          </a:xfrm>
        </p:spPr>
        <p:txBody>
          <a:bodyPr/>
          <a:lstStyle/>
          <a:p>
            <a:r>
              <a:rPr lang="en-US"/>
              <a:t>Vegetation management</a:t>
            </a:r>
            <a:br>
              <a:rPr lang="en-US"/>
            </a:br>
            <a:r>
              <a:rPr lang="en-US"/>
              <a:t>Panel</a:t>
            </a:r>
          </a:p>
        </p:txBody>
      </p:sp>
    </p:spTree>
    <p:extLst>
      <p:ext uri="{BB962C8B-B14F-4D97-AF65-F5344CB8AC3E}">
        <p14:creationId xmlns:p14="http://schemas.microsoft.com/office/powerpoint/2010/main" val="1688477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PG&amp;E</a:t>
            </a:r>
          </a:p>
        </p:txBody>
      </p:sp>
    </p:spTree>
    <p:extLst>
      <p:ext uri="{BB962C8B-B14F-4D97-AF65-F5344CB8AC3E}">
        <p14:creationId xmlns:p14="http://schemas.microsoft.com/office/powerpoint/2010/main" val="194663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>
                <a:latin typeface="Calibri"/>
                <a:cs typeface="Calibri"/>
              </a:rPr>
              <a:t>Pacific</a:t>
            </a:r>
            <a:r>
              <a:rPr sz="4400" spc="-9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Gas</a:t>
            </a:r>
            <a:r>
              <a:rPr sz="4400" spc="-35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and</a:t>
            </a:r>
            <a:r>
              <a:rPr sz="4400" spc="-4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Electric</a:t>
            </a:r>
            <a:r>
              <a:rPr sz="4400" spc="-55">
                <a:latin typeface="Calibri"/>
                <a:cs typeface="Calibri"/>
              </a:rPr>
              <a:t> </a:t>
            </a:r>
            <a:r>
              <a:rPr sz="4400" spc="-10">
                <a:latin typeface="Calibri"/>
                <a:cs typeface="Calibri"/>
              </a:rPr>
              <a:t>Company</a:t>
            </a:r>
            <a:endParaRPr sz="4400">
              <a:latin typeface="Calibri"/>
              <a:cs typeface="Calibri"/>
            </a:endParaRPr>
          </a:p>
          <a:p>
            <a:pPr marL="12700" marR="692785">
              <a:lnSpc>
                <a:spcPct val="100000"/>
              </a:lnSpc>
              <a:spcBef>
                <a:spcPts val="105"/>
              </a:spcBef>
            </a:pPr>
            <a:r>
              <a:rPr>
                <a:latin typeface="Calibri"/>
                <a:cs typeface="Calibri"/>
              </a:rPr>
              <a:t>2023</a:t>
            </a:r>
            <a:r>
              <a:rPr spc="-6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Wildfire</a:t>
            </a:r>
            <a:r>
              <a:rPr spc="-6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Mitigation</a:t>
            </a:r>
            <a:r>
              <a:rPr spc="-6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Plan</a:t>
            </a:r>
            <a:r>
              <a:rPr spc="-8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Public</a:t>
            </a:r>
            <a:r>
              <a:rPr spc="-8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Workshop </a:t>
            </a:r>
            <a:r>
              <a:rPr spc="-30">
                <a:latin typeface="Calibri"/>
                <a:cs typeface="Calibri"/>
              </a:rPr>
              <a:t>Vegetation</a:t>
            </a:r>
            <a:r>
              <a:rPr spc="-80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74595" y="4339209"/>
            <a:ext cx="20694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April</a:t>
            </a:r>
            <a:r>
              <a:rPr kumimoji="0" sz="2800" b="1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27,</a:t>
            </a:r>
            <a:r>
              <a:rPr kumimoji="0" sz="2800" b="1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2023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Discussion</a:t>
            </a:r>
            <a:r>
              <a:rPr spc="-9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Topics</a:t>
            </a:r>
            <a:r>
              <a:rPr spc="-9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and</a:t>
            </a:r>
            <a:r>
              <a:rPr spc="-7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Presenters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9247" y="842772"/>
            <a:ext cx="4493260" cy="5274945"/>
          </a:xfrm>
          <a:prstGeom prst="rect">
            <a:avLst/>
          </a:prstGeom>
          <a:solidFill>
            <a:srgbClr val="DAEDF8">
              <a:alpha val="5215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365125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22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SPEAKERS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Andy</a:t>
            </a:r>
            <a:r>
              <a:rPr kumimoji="0" sz="20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Abranches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1468755" lvl="0" indent="0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Senior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Director,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Kamran</a:t>
            </a:r>
            <a:r>
              <a:rPr kumimoji="0" sz="2000" b="1" i="0" u="none" strike="noStrike" kern="0" cap="none" spc="-8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Rasheed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50419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Director,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Vegetation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Asset</a:t>
            </a:r>
            <a:r>
              <a:rPr kumimoji="0" sz="18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Strategy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Analytics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Stephen</a:t>
            </a:r>
            <a:r>
              <a:rPr kumimoji="0" sz="1800" b="1" i="0" u="none" strike="noStrike" kern="0" cap="none" spc="-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Simon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5125" marR="1515745" lvl="0" indent="0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Senior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Director,</a:t>
            </a:r>
            <a:r>
              <a:rPr kumimoji="0" sz="18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MID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 Management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79144" y="1365148"/>
          <a:ext cx="5822950" cy="4692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1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4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709">
                <a:tc>
                  <a:txBody>
                    <a:bodyPr/>
                    <a:lstStyle/>
                    <a:p>
                      <a:pPr marR="40640" algn="ctr">
                        <a:lnSpc>
                          <a:spcPts val="3045"/>
                        </a:lnSpc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ts val="2395"/>
                        </a:lnSpc>
                      </a:pPr>
                      <a:r>
                        <a:rPr sz="2000" spc="-10">
                          <a:latin typeface="Calibri"/>
                          <a:cs typeface="Calibri"/>
                        </a:rPr>
                        <a:t>Overview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ts val="2395"/>
                        </a:lnSpc>
                      </a:pPr>
                      <a:r>
                        <a:rPr sz="2000">
                          <a:latin typeface="Calibri"/>
                          <a:cs typeface="Calibri"/>
                        </a:rPr>
                        <a:t>3</a:t>
                      </a:r>
                    </a:p>
                  </a:txBody>
                  <a:tcPr marL="0" marR="0" marT="0" marB="0"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Background</a:t>
                      </a:r>
                      <a:r>
                        <a:rPr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Shift</a:t>
                      </a:r>
                      <a:r>
                        <a:rPr sz="2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from</a:t>
                      </a:r>
                      <a:r>
                        <a:rPr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5">
                          <a:latin typeface="Calibri"/>
                          <a:cs typeface="Calibri"/>
                        </a:rPr>
                        <a:t>EVM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0">
                          <a:latin typeface="Calibri"/>
                          <a:cs typeface="Calibri"/>
                        </a:rPr>
                        <a:t>4-</a:t>
                      </a:r>
                      <a:r>
                        <a:rPr sz="2000" spc="-50">
                          <a:latin typeface="Calibri"/>
                          <a:cs typeface="Calibri"/>
                        </a:rPr>
                        <a:t>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Focused</a:t>
                      </a:r>
                      <a:r>
                        <a:rPr sz="20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>
                          <a:latin typeface="Calibri"/>
                          <a:cs typeface="Calibri"/>
                        </a:rPr>
                        <a:t>Tree</a:t>
                      </a:r>
                      <a:r>
                        <a:rPr sz="2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Inspections</a:t>
                      </a:r>
                      <a:r>
                        <a:rPr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Program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6</a:t>
                      </a: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VM</a:t>
                      </a:r>
                      <a:r>
                        <a:rPr sz="2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for</a:t>
                      </a:r>
                      <a:r>
                        <a:rPr sz="20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Operational</a:t>
                      </a:r>
                      <a:r>
                        <a:rPr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Mitigation</a:t>
                      </a:r>
                      <a:r>
                        <a:rPr sz="2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(EPSS)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7</a:t>
                      </a: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20">
                          <a:latin typeface="Calibri"/>
                          <a:cs typeface="Calibri"/>
                        </a:rPr>
                        <a:t>Tree</a:t>
                      </a:r>
                      <a:r>
                        <a:rPr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20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Inventory</a:t>
                      </a:r>
                      <a:r>
                        <a:rPr sz="20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Program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8</a:t>
                      </a: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Quality</a:t>
                      </a:r>
                      <a:r>
                        <a:rPr sz="2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Verification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9</a:t>
                      </a: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2000" spc="-25">
                          <a:latin typeface="Calibri"/>
                          <a:cs typeface="Calibri"/>
                        </a:rPr>
                        <a:t>Q&amp;A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90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115570" algn="ctr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2000" spc="-25">
                          <a:latin typeface="Calibri"/>
                          <a:cs typeface="Calibri"/>
                        </a:rPr>
                        <a:t>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9065" marB="0">
                    <a:lnT w="19050">
                      <a:solidFill>
                        <a:srgbClr val="BEBEBE"/>
                      </a:solidFill>
                      <a:prstDash val="sysDot"/>
                    </a:lnT>
                    <a:lnB w="19050">
                      <a:solidFill>
                        <a:srgbClr val="BEBEBE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3200">
                          <a:solidFill>
                            <a:srgbClr val="00A4D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9050">
                      <a:solidFill>
                        <a:srgbClr val="BEBEBE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>
                          <a:latin typeface="Calibri"/>
                          <a:cs typeface="Calibri"/>
                        </a:rPr>
                        <a:t>Appendix:</a:t>
                      </a:r>
                      <a:r>
                        <a:rPr sz="2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5">
                          <a:latin typeface="Calibri"/>
                          <a:cs typeface="Calibri"/>
                        </a:rPr>
                        <a:t>Targets</a:t>
                      </a:r>
                      <a:r>
                        <a:rPr sz="2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>
                          <a:latin typeface="Calibri"/>
                          <a:cs typeface="Calibri"/>
                        </a:rPr>
                        <a:t>&amp;</a:t>
                      </a:r>
                      <a:r>
                        <a:rPr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>
                          <a:latin typeface="Calibri"/>
                          <a:cs typeface="Calibri"/>
                        </a:rPr>
                        <a:t>Objectives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</a:tcPr>
                </a:tc>
                <a:tc>
                  <a:txBody>
                    <a:bodyPr/>
                    <a:lstStyle/>
                    <a:p>
                      <a:pPr marL="113664" algn="ct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2000" spc="-10">
                          <a:latin typeface="Calibri"/>
                          <a:cs typeface="Calibri"/>
                        </a:rPr>
                        <a:t>11-</a:t>
                      </a:r>
                      <a:r>
                        <a:rPr sz="2000" spc="-25">
                          <a:latin typeface="Calibri"/>
                          <a:cs typeface="Calibri"/>
                        </a:rPr>
                        <a:t>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138430" marB="0">
                    <a:lnT w="19050">
                      <a:solidFill>
                        <a:srgbClr val="BEBEBE"/>
                      </a:solidFill>
                      <a:prstDash val="sysDot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Overview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126236"/>
            <a:ext cx="12192000" cy="1103630"/>
            <a:chOff x="0" y="1126236"/>
            <a:chExt cx="12192000" cy="1103630"/>
          </a:xfrm>
        </p:grpSpPr>
        <p:sp>
          <p:nvSpPr>
            <p:cNvPr id="4" name="object 4"/>
            <p:cNvSpPr/>
            <p:nvPr/>
          </p:nvSpPr>
          <p:spPr>
            <a:xfrm>
              <a:off x="0" y="1126236"/>
              <a:ext cx="12192000" cy="668020"/>
            </a:xfrm>
            <a:custGeom>
              <a:avLst/>
              <a:gdLst/>
              <a:ahLst/>
              <a:cxnLst/>
              <a:rect l="l" t="t" r="r" b="b"/>
              <a:pathLst>
                <a:path w="12192000" h="668019">
                  <a:moveTo>
                    <a:pt x="12192000" y="0"/>
                  </a:moveTo>
                  <a:lnTo>
                    <a:pt x="0" y="0"/>
                  </a:lnTo>
                  <a:lnTo>
                    <a:pt x="0" y="667512"/>
                  </a:lnTo>
                  <a:lnTo>
                    <a:pt x="12192000" y="66751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46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793748"/>
              <a:ext cx="4707890" cy="436245"/>
            </a:xfrm>
            <a:custGeom>
              <a:avLst/>
              <a:gdLst/>
              <a:ahLst/>
              <a:cxnLst/>
              <a:rect l="l" t="t" r="r" b="b"/>
              <a:pathLst>
                <a:path w="4707890" h="436244">
                  <a:moveTo>
                    <a:pt x="4707635" y="0"/>
                  </a:moveTo>
                  <a:lnTo>
                    <a:pt x="0" y="0"/>
                  </a:lnTo>
                  <a:lnTo>
                    <a:pt x="0" y="435863"/>
                  </a:lnTo>
                  <a:lnTo>
                    <a:pt x="4707635" y="435863"/>
                  </a:lnTo>
                  <a:lnTo>
                    <a:pt x="4707635" y="0"/>
                  </a:lnTo>
                  <a:close/>
                </a:path>
              </a:pathLst>
            </a:custGeom>
            <a:solidFill>
              <a:srgbClr val="6FA38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707635" y="1793748"/>
              <a:ext cx="4899660" cy="436245"/>
            </a:xfrm>
            <a:custGeom>
              <a:avLst/>
              <a:gdLst/>
              <a:ahLst/>
              <a:cxnLst/>
              <a:rect l="l" t="t" r="r" b="b"/>
              <a:pathLst>
                <a:path w="4899659" h="436244">
                  <a:moveTo>
                    <a:pt x="4899660" y="0"/>
                  </a:moveTo>
                  <a:lnTo>
                    <a:pt x="0" y="0"/>
                  </a:lnTo>
                  <a:lnTo>
                    <a:pt x="0" y="435863"/>
                  </a:lnTo>
                  <a:lnTo>
                    <a:pt x="4899660" y="435863"/>
                  </a:lnTo>
                  <a:lnTo>
                    <a:pt x="4899660" y="0"/>
                  </a:lnTo>
                  <a:close/>
                </a:path>
              </a:pathLst>
            </a:custGeom>
            <a:solidFill>
              <a:srgbClr val="FBD27D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637" y="1158621"/>
            <a:ext cx="11996420" cy="988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8645" marR="5080" lvl="0" indent="-57658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Two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prong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strategy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8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WMP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period</a:t>
            </a:r>
            <a:r>
              <a:rPr kumimoji="0" sz="1800" b="0" i="0" u="none" strike="noStrike" kern="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(1) Improve</a:t>
            </a:r>
            <a:r>
              <a:rPr kumimoji="0" sz="18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base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veg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8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via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improved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tools,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processes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training;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(2)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Utilize field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input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models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targeted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8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maximum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benefit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26820" marR="0" lvl="0" indent="0" defTabSz="91440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962650" algn="l"/>
              </a:tabLst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1800" b="1" i="0" u="none" strike="noStrike" kern="0" cap="none" spc="-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Planned</a:t>
            </a:r>
            <a:r>
              <a:rPr kumimoji="0" sz="18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1758695"/>
            <a:ext cx="12201525" cy="4773295"/>
            <a:chOff x="0" y="1758695"/>
            <a:chExt cx="12201525" cy="4773295"/>
          </a:xfrm>
        </p:grpSpPr>
        <p:sp>
          <p:nvSpPr>
            <p:cNvPr id="9" name="object 9"/>
            <p:cNvSpPr/>
            <p:nvPr/>
          </p:nvSpPr>
          <p:spPr>
            <a:xfrm>
              <a:off x="4708397" y="1794509"/>
              <a:ext cx="4445" cy="4718685"/>
            </a:xfrm>
            <a:custGeom>
              <a:avLst/>
              <a:gdLst/>
              <a:ahLst/>
              <a:cxnLst/>
              <a:rect l="l" t="t" r="r" b="b"/>
              <a:pathLst>
                <a:path w="4445" h="4718684">
                  <a:moveTo>
                    <a:pt x="3937" y="0"/>
                  </a:moveTo>
                  <a:lnTo>
                    <a:pt x="0" y="4718151"/>
                  </a:lnTo>
                </a:path>
              </a:pathLst>
            </a:custGeom>
            <a:ln w="38100">
              <a:solidFill>
                <a:srgbClr val="00465C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6493763"/>
              <a:ext cx="12192000" cy="38100"/>
            </a:xfrm>
            <a:custGeom>
              <a:avLst/>
              <a:gdLst/>
              <a:ahLst/>
              <a:cxnLst/>
              <a:rect l="l" t="t" r="r" b="b"/>
              <a:pathLst>
                <a:path w="12192000" h="38100">
                  <a:moveTo>
                    <a:pt x="0" y="0"/>
                  </a:moveTo>
                  <a:lnTo>
                    <a:pt x="0" y="38100"/>
                  </a:lnTo>
                  <a:lnTo>
                    <a:pt x="12191999" y="38100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67671" y="1796795"/>
              <a:ext cx="2595372" cy="46817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48621" y="1777745"/>
              <a:ext cx="2633980" cy="4719955"/>
            </a:xfrm>
            <a:custGeom>
              <a:avLst/>
              <a:gdLst/>
              <a:ahLst/>
              <a:cxnLst/>
              <a:rect l="l" t="t" r="r" b="b"/>
              <a:pathLst>
                <a:path w="2633979" h="4719955">
                  <a:moveTo>
                    <a:pt x="0" y="4719828"/>
                  </a:moveTo>
                  <a:lnTo>
                    <a:pt x="2633472" y="4719828"/>
                  </a:lnTo>
                  <a:lnTo>
                    <a:pt x="2633472" y="0"/>
                  </a:lnTo>
                  <a:lnTo>
                    <a:pt x="0" y="0"/>
                  </a:lnTo>
                  <a:lnTo>
                    <a:pt x="0" y="4719828"/>
                  </a:lnTo>
                  <a:close/>
                </a:path>
              </a:pathLst>
            </a:custGeom>
            <a:ln w="38100">
              <a:solidFill>
                <a:srgbClr val="0046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7579" y="2300985"/>
            <a:ext cx="4284980" cy="372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8128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course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Vegetation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 program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inspected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mitigated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encroachment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dead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dying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 across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100,000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overhead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transmission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electric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facilities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via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program.</a:t>
            </a:r>
            <a:r>
              <a:rPr kumimoji="0" sz="1200" b="0" i="0" u="none" strike="noStrike" kern="0" cap="none" spc="2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 also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performed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within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(25,000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5000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transmission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miles).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4572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</a:t>
            </a:r>
            <a:r>
              <a:rPr kumimoji="0" sz="1200" b="0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removal/clearing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around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select Transmission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towers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accordance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PRC Section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4292,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maintain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firebreak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least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ft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radius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(out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pole)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ground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Title14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CCR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1254.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During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deployment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EPSS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capabilities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HFRA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areas.</a:t>
            </a:r>
            <a:r>
              <a:rPr kumimoji="0" sz="1200" b="0" i="0" u="none" strike="noStrike" kern="0" cap="none" spc="2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Enhanced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(EVM)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sunset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12573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currently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multiple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centrally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managed-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systems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document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planned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work.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building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tool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manage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various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 requirements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processes.</a:t>
            </a:r>
            <a:r>
              <a:rPr kumimoji="0" sz="1200" b="0" i="0" u="none" strike="noStrike" kern="0" cap="none" spc="29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started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2021 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continue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2023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801870" y="2319909"/>
            <a:ext cx="4483735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outlined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Concern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(AOC)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vegetation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failure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highest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adjusted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annually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prior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years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events.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3429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Operational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Mitigations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EPSS-enabled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circuits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historic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outages.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prescribed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 EPSS-enabled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circuits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experience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degree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 outages.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11176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transitional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previously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identified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abatement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program,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have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yet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been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worked,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approach.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48260" lvl="0" indent="-17272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standards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procedures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operationalized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</a:t>
            </a:r>
            <a:r>
              <a:rPr kumimoji="0" sz="1200" b="0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drive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standardization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best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practice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adoption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work.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3025" y="280542"/>
            <a:ext cx="6523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Ongoing</a:t>
            </a:r>
            <a:r>
              <a:rPr spc="-15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Vegetation</a:t>
            </a:r>
            <a:r>
              <a:rPr spc="-13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Management</a:t>
            </a:r>
            <a:r>
              <a:rPr spc="-120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Programs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57726" y="1459991"/>
            <a:ext cx="312420" cy="4678045"/>
            <a:chOff x="4157726" y="1459991"/>
            <a:chExt cx="312420" cy="4678045"/>
          </a:xfrm>
        </p:grpSpPr>
        <p:sp>
          <p:nvSpPr>
            <p:cNvPr id="4" name="object 4"/>
            <p:cNvSpPr/>
            <p:nvPr/>
          </p:nvSpPr>
          <p:spPr>
            <a:xfrm>
              <a:off x="4169664" y="1459991"/>
              <a:ext cx="0" cy="4678045"/>
            </a:xfrm>
            <a:custGeom>
              <a:avLst/>
              <a:gdLst/>
              <a:ahLst/>
              <a:cxnLst/>
              <a:rect l="l" t="t" r="r" b="b"/>
              <a:pathLst>
                <a:path h="4678045">
                  <a:moveTo>
                    <a:pt x="0" y="0"/>
                  </a:moveTo>
                  <a:lnTo>
                    <a:pt x="0" y="4677841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170426" y="2745486"/>
              <a:ext cx="287020" cy="2109470"/>
            </a:xfrm>
            <a:custGeom>
              <a:avLst/>
              <a:gdLst/>
              <a:ahLst/>
              <a:cxnLst/>
              <a:rect l="l" t="t" r="r" b="b"/>
              <a:pathLst>
                <a:path w="287020" h="2109470">
                  <a:moveTo>
                    <a:pt x="0" y="0"/>
                  </a:moveTo>
                  <a:lnTo>
                    <a:pt x="0" y="2109216"/>
                  </a:lnTo>
                  <a:lnTo>
                    <a:pt x="286512" y="1054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170426" y="2745486"/>
              <a:ext cx="287020" cy="2109470"/>
            </a:xfrm>
            <a:custGeom>
              <a:avLst/>
              <a:gdLst/>
              <a:ahLst/>
              <a:cxnLst/>
              <a:rect l="l" t="t" r="r" b="b"/>
              <a:pathLst>
                <a:path w="287020" h="2109470">
                  <a:moveTo>
                    <a:pt x="0" y="0"/>
                  </a:moveTo>
                  <a:lnTo>
                    <a:pt x="286512" y="1054608"/>
                  </a:lnTo>
                  <a:lnTo>
                    <a:pt x="0" y="210921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/>
          <p:nvPr/>
        </p:nvSpPr>
        <p:spPr>
          <a:xfrm>
            <a:off x="4619244" y="2583179"/>
            <a:ext cx="7040880" cy="0"/>
          </a:xfrm>
          <a:custGeom>
            <a:avLst/>
            <a:gdLst/>
            <a:ahLst/>
            <a:cxnLst/>
            <a:rect l="l" t="t" r="r" b="b"/>
            <a:pathLst>
              <a:path w="7040880">
                <a:moveTo>
                  <a:pt x="0" y="0"/>
                </a:moveTo>
                <a:lnTo>
                  <a:pt x="704088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19244" y="3709415"/>
            <a:ext cx="7040880" cy="0"/>
          </a:xfrm>
          <a:custGeom>
            <a:avLst/>
            <a:gdLst/>
            <a:ahLst/>
            <a:cxnLst/>
            <a:rect l="l" t="t" r="r" b="b"/>
            <a:pathLst>
              <a:path w="7040880">
                <a:moveTo>
                  <a:pt x="0" y="0"/>
                </a:moveTo>
                <a:lnTo>
                  <a:pt x="704088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0129" y="1083055"/>
            <a:ext cx="5111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Supporting</a:t>
            </a:r>
            <a:r>
              <a:rPr kumimoji="0" sz="1800" b="1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Improved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Execution</a:t>
            </a:r>
            <a:r>
              <a:rPr kumimoji="0" sz="18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0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Standard</a:t>
            </a:r>
            <a:r>
              <a:rPr kumimoji="0" sz="1800" b="1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58105" y="1538477"/>
            <a:ext cx="15976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4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Enterprise</a:t>
            </a:r>
            <a:r>
              <a:rPr kumimoji="0" sz="1400" b="0" i="1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8105" y="2698242"/>
            <a:ext cx="26409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Centralized</a:t>
            </a:r>
            <a:r>
              <a:rPr kumimoji="0" sz="1400" b="0" i="1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</a:t>
            </a:r>
            <a:r>
              <a:rPr kumimoji="0" sz="1400" b="0" i="1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8105" y="3847846"/>
            <a:ext cx="22294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Workforce</a:t>
            </a:r>
            <a:r>
              <a:rPr kumimoji="0" sz="1400" b="0" i="1" u="none" strike="noStrike" kern="0" cap="none" spc="-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Training</a:t>
            </a:r>
            <a:r>
              <a:rPr kumimoji="0" sz="14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</a:t>
            </a:r>
            <a:r>
              <a:rPr kumimoji="0" sz="1400" b="0" i="1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Planning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713" y="1086739"/>
            <a:ext cx="3676650" cy="4996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Standard</a:t>
            </a:r>
            <a:r>
              <a:rPr kumimoji="0" sz="18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8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33020" lvl="0" indent="0" defTabSz="914400" eaLnBrk="1" fontAlgn="auto" latinLnBrk="0" hangingPunct="1">
              <a:lnSpc>
                <a:spcPct val="100000"/>
              </a:lnSpc>
              <a:spcBef>
                <a:spcPts val="9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Transmission</a:t>
            </a:r>
            <a:r>
              <a:rPr kumimoji="0" sz="1200" b="1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NERC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Non-NERC.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Integrated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(IVM)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recurring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according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growth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response.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Transmission vegetation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capabilities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 technologies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such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Light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Detection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Ranging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(LiDAR).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Section</a:t>
            </a:r>
            <a:r>
              <a:rPr kumimoji="0" sz="12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8.2.2.1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occur annually,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Patrol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 occurs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six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months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offset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patrols.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</a:t>
            </a:r>
            <a:r>
              <a:rPr kumimoji="0" sz="12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Section</a:t>
            </a:r>
            <a:r>
              <a:rPr kumimoji="0" sz="1200" b="0" i="1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8.2.2.2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75565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Substations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assesses</a:t>
            </a:r>
            <a:r>
              <a:rPr kumimoji="0" sz="1200" b="0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around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Electric Transmission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(ET)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Substations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Threat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District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(HFTD)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(HFRA)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flammable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fuels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removal.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Section</a:t>
            </a:r>
            <a:r>
              <a:rPr kumimoji="0" sz="12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8.2.2.3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43434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Fuels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various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supporting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fuels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activities.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Section</a:t>
            </a:r>
            <a:r>
              <a:rPr kumimoji="0" sz="12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8.2.3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23241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Assurance/Quality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Team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encompasses Quality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Assurance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(QA),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 Verification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(QV),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(QC).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See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Section 8.2.5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8096" y="1827276"/>
            <a:ext cx="7002780" cy="58864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0330" rIns="0" bIns="0" rtlCol="0">
            <a:spAutoFit/>
          </a:bodyPr>
          <a:lstStyle/>
          <a:p>
            <a:pPr marL="100330" marR="272415" lvl="0" indent="0" defTabSz="914400" eaLnBrk="1" fontAlgn="auto" latinLnBrk="0" hangingPunct="1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 VM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team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implementing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multi-year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project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centralize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capture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trimming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and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activities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single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software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platform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8096" y="2987039"/>
            <a:ext cx="7031990" cy="50927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0960" rIns="0" bIns="0" rtlCol="0">
            <a:spAutoFit/>
          </a:bodyPr>
          <a:lstStyle/>
          <a:p>
            <a:pPr marL="100330" marR="0" lvl="0" indent="0" defTabSz="91440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team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building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processes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three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types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constraints: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0033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(1)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constraints,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(2)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environmental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constraints,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(3)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permitting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8096" y="4158996"/>
            <a:ext cx="6920865" cy="210947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23190" rIns="0" bIns="0" rtlCol="0">
            <a:spAutoFit/>
          </a:bodyPr>
          <a:lstStyle/>
          <a:p>
            <a:pPr marL="272415" marR="165100" lvl="0" indent="-172720" defTabSz="914400" eaLnBrk="1" fontAlgn="auto" latinLnBrk="0" hangingPunct="1">
              <a:lnSpc>
                <a:spcPct val="100000"/>
              </a:lnSpc>
              <a:spcBef>
                <a:spcPts val="97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7305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Crew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Inspector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Training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steady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pipeline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qualified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personnel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later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join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contract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internal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workforce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2415" marR="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7305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basics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training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path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related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training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courses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personnel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opportunity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earn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241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continuing</a:t>
            </a:r>
            <a:r>
              <a:rPr kumimoji="0" sz="1200" b="0" i="0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education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credit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towards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obtaining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ISA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certification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2415" marR="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7305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 educational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partnerships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allow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employees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contractors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path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241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obtaining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certification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2415" marR="12700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73050" algn="l"/>
              </a:tabLst>
              <a:defRPr/>
            </a:pP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bolster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recruitment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pipeline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qualified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personnel,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partnered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IBEW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educational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institutions,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such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California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Community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College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system,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establish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training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designed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skills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knowledge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necessary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crew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safely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&amp;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competently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7182" y="1397508"/>
            <a:ext cx="312420" cy="4678045"/>
            <a:chOff x="4377182" y="1397508"/>
            <a:chExt cx="312420" cy="4678045"/>
          </a:xfrm>
        </p:grpSpPr>
        <p:sp>
          <p:nvSpPr>
            <p:cNvPr id="3" name="object 3"/>
            <p:cNvSpPr/>
            <p:nvPr/>
          </p:nvSpPr>
          <p:spPr>
            <a:xfrm>
              <a:off x="4389120" y="1397508"/>
              <a:ext cx="0" cy="4678045"/>
            </a:xfrm>
            <a:custGeom>
              <a:avLst/>
              <a:gdLst/>
              <a:ahLst/>
              <a:cxnLst/>
              <a:rect l="l" t="t" r="r" b="b"/>
              <a:pathLst>
                <a:path h="4678045">
                  <a:moveTo>
                    <a:pt x="0" y="0"/>
                  </a:moveTo>
                  <a:lnTo>
                    <a:pt x="0" y="4677841"/>
                  </a:lnTo>
                </a:path>
              </a:pathLst>
            </a:custGeom>
            <a:ln w="952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4389882" y="2683002"/>
              <a:ext cx="287020" cy="2109470"/>
            </a:xfrm>
            <a:custGeom>
              <a:avLst/>
              <a:gdLst/>
              <a:ahLst/>
              <a:cxnLst/>
              <a:rect l="l" t="t" r="r" b="b"/>
              <a:pathLst>
                <a:path w="287020" h="2109470">
                  <a:moveTo>
                    <a:pt x="0" y="0"/>
                  </a:moveTo>
                  <a:lnTo>
                    <a:pt x="0" y="2109216"/>
                  </a:lnTo>
                  <a:lnTo>
                    <a:pt x="286512" y="1054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389882" y="2683002"/>
              <a:ext cx="287020" cy="2109470"/>
            </a:xfrm>
            <a:custGeom>
              <a:avLst/>
              <a:gdLst/>
              <a:ahLst/>
              <a:cxnLst/>
              <a:rect l="l" t="t" r="r" b="b"/>
              <a:pathLst>
                <a:path w="287020" h="2109470">
                  <a:moveTo>
                    <a:pt x="0" y="0"/>
                  </a:moveTo>
                  <a:lnTo>
                    <a:pt x="286512" y="1054608"/>
                  </a:lnTo>
                  <a:lnTo>
                    <a:pt x="0" y="210921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4860035" y="2958083"/>
            <a:ext cx="7040880" cy="0"/>
          </a:xfrm>
          <a:custGeom>
            <a:avLst/>
            <a:gdLst/>
            <a:ahLst/>
            <a:cxnLst/>
            <a:rect l="l" t="t" r="r" b="b"/>
            <a:pathLst>
              <a:path w="7040880">
                <a:moveTo>
                  <a:pt x="0" y="0"/>
                </a:moveTo>
                <a:lnTo>
                  <a:pt x="704088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60035" y="4517135"/>
            <a:ext cx="7040880" cy="0"/>
          </a:xfrm>
          <a:custGeom>
            <a:avLst/>
            <a:gdLst/>
            <a:ahLst/>
            <a:cxnLst/>
            <a:rect l="l" t="t" r="r" b="b"/>
            <a:pathLst>
              <a:path w="7040880">
                <a:moveTo>
                  <a:pt x="0" y="0"/>
                </a:moveTo>
                <a:lnTo>
                  <a:pt x="704088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89723" y="1073353"/>
            <a:ext cx="2384425" cy="648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800" b="1" i="0" u="none" strike="noStrike" kern="0" cap="none" spc="-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Replacing</a:t>
            </a:r>
            <a:r>
              <a:rPr kumimoji="0" sz="1800" b="1" i="0" u="none" strike="noStrike" kern="0" cap="none" spc="-9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Focused</a:t>
            </a:r>
            <a:r>
              <a:rPr kumimoji="0" sz="1400" b="0" i="1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400" b="0" i="1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35443" y="3101720"/>
            <a:ext cx="22929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4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400" b="0" i="1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Operational</a:t>
            </a:r>
            <a:r>
              <a:rPr kumimoji="0" sz="1400" b="0" i="1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Mitigations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5004" y="4659248"/>
            <a:ext cx="17125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400" b="0" i="1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</a:t>
            </a:r>
            <a:r>
              <a:rPr kumimoji="0" sz="1400" b="0" i="1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Inventory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4663" y="1073353"/>
            <a:ext cx="2503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Reason</a:t>
            </a:r>
            <a:r>
              <a:rPr kumimoji="0" sz="1800" b="1" i="0" u="none" strike="noStrike" kern="0" cap="none" spc="-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800" b="1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Replacing</a:t>
            </a:r>
            <a:r>
              <a:rPr kumimoji="0" sz="18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6622" y="3723259"/>
            <a:ext cx="729615" cy="70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62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14.5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6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6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8942" y="3723259"/>
            <a:ext cx="839469" cy="70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105.7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5405" marR="0" lvl="0" indent="0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6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6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43989" y="4594097"/>
            <a:ext cx="1584960" cy="234950"/>
          </a:xfrm>
          <a:custGeom>
            <a:avLst/>
            <a:gdLst/>
            <a:ahLst/>
            <a:cxnLst/>
            <a:rect l="l" t="t" r="r" b="b"/>
            <a:pathLst>
              <a:path w="1584960" h="234950">
                <a:moveTo>
                  <a:pt x="1584960" y="0"/>
                </a:moveTo>
                <a:lnTo>
                  <a:pt x="0" y="0"/>
                </a:lnTo>
                <a:lnTo>
                  <a:pt x="792479" y="234695"/>
                </a:lnTo>
                <a:lnTo>
                  <a:pt x="158496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163" y="4979923"/>
            <a:ext cx="28822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Given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significantly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higher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RSE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through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relative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decided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switch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away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Routine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8483" y="3325748"/>
            <a:ext cx="23342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4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Mitigation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RSE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Comparison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20672" y="1622297"/>
            <a:ext cx="8515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4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2855" y="2049779"/>
            <a:ext cx="2985770" cy="111442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92710" rIns="0" bIns="0" rtlCol="0">
            <a:spAutoFit/>
          </a:bodyPr>
          <a:lstStyle/>
          <a:p>
            <a:pPr marL="136525" marR="132715" lvl="0" indent="0" algn="ctr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Initiated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2019,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process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went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above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beyond regulatory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requirements,</a:t>
            </a:r>
            <a:r>
              <a:rPr kumimoji="0" sz="1200" b="0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through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technologies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such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LiDAR,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highest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Circuit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Zones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(CPZs)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80076" y="1889760"/>
            <a:ext cx="6400800" cy="760730"/>
          </a:xfrm>
          <a:custGeom>
            <a:avLst/>
            <a:gdLst/>
            <a:ahLst/>
            <a:cxnLst/>
            <a:rect l="l" t="t" r="r" b="b"/>
            <a:pathLst>
              <a:path w="6400800" h="760730">
                <a:moveTo>
                  <a:pt x="6400800" y="0"/>
                </a:moveTo>
                <a:lnTo>
                  <a:pt x="0" y="0"/>
                </a:lnTo>
                <a:lnTo>
                  <a:pt x="0" y="760476"/>
                </a:lnTo>
                <a:lnTo>
                  <a:pt x="6400800" y="760476"/>
                </a:lnTo>
                <a:lnTo>
                  <a:pt x="6400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80076" y="1889760"/>
            <a:ext cx="6400800" cy="76073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08405" marR="102235" lvl="0" indent="7302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Specific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developed,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primarily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HFRA,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where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efforts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concentrated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high-risk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locations impacted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477030" y="1986533"/>
            <a:ext cx="812165" cy="568325"/>
            <a:chOff x="5477030" y="1986533"/>
            <a:chExt cx="812165" cy="568325"/>
          </a:xfrm>
        </p:grpSpPr>
        <p:sp>
          <p:nvSpPr>
            <p:cNvPr id="22" name="object 22"/>
            <p:cNvSpPr/>
            <p:nvPr/>
          </p:nvSpPr>
          <p:spPr>
            <a:xfrm>
              <a:off x="6279641" y="1986533"/>
              <a:ext cx="0" cy="568325"/>
            </a:xfrm>
            <a:custGeom>
              <a:avLst/>
              <a:gdLst/>
              <a:ahLst/>
              <a:cxnLst/>
              <a:rect l="l" t="t" r="r" b="b"/>
              <a:pathLst>
                <a:path h="568325">
                  <a:moveTo>
                    <a:pt x="0" y="0"/>
                  </a:moveTo>
                  <a:lnTo>
                    <a:pt x="0" y="567816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77027" y="2017661"/>
              <a:ext cx="508000" cy="509270"/>
            </a:xfrm>
            <a:custGeom>
              <a:avLst/>
              <a:gdLst/>
              <a:ahLst/>
              <a:cxnLst/>
              <a:rect l="l" t="t" r="r" b="b"/>
              <a:pathLst>
                <a:path w="508000" h="509269">
                  <a:moveTo>
                    <a:pt x="398627" y="264134"/>
                  </a:moveTo>
                  <a:lnTo>
                    <a:pt x="397446" y="244690"/>
                  </a:lnTo>
                  <a:lnTo>
                    <a:pt x="393966" y="226047"/>
                  </a:lnTo>
                  <a:lnTo>
                    <a:pt x="388327" y="208241"/>
                  </a:lnTo>
                  <a:lnTo>
                    <a:pt x="380631" y="191338"/>
                  </a:lnTo>
                  <a:lnTo>
                    <a:pt x="351688" y="220332"/>
                  </a:lnTo>
                  <a:lnTo>
                    <a:pt x="355447" y="230708"/>
                  </a:lnTo>
                  <a:lnTo>
                    <a:pt x="358038" y="241503"/>
                  </a:lnTo>
                  <a:lnTo>
                    <a:pt x="359562" y="252666"/>
                  </a:lnTo>
                  <a:lnTo>
                    <a:pt x="360057" y="264134"/>
                  </a:lnTo>
                  <a:lnTo>
                    <a:pt x="350926" y="309156"/>
                  </a:lnTo>
                  <a:lnTo>
                    <a:pt x="326059" y="346036"/>
                  </a:lnTo>
                  <a:lnTo>
                    <a:pt x="289255" y="370941"/>
                  </a:lnTo>
                  <a:lnTo>
                    <a:pt x="244322" y="380098"/>
                  </a:lnTo>
                  <a:lnTo>
                    <a:pt x="199390" y="370941"/>
                  </a:lnTo>
                  <a:lnTo>
                    <a:pt x="162585" y="346036"/>
                  </a:lnTo>
                  <a:lnTo>
                    <a:pt x="137718" y="309156"/>
                  </a:lnTo>
                  <a:lnTo>
                    <a:pt x="128587" y="264134"/>
                  </a:lnTo>
                  <a:lnTo>
                    <a:pt x="137718" y="219113"/>
                  </a:lnTo>
                  <a:lnTo>
                    <a:pt x="162585" y="182232"/>
                  </a:lnTo>
                  <a:lnTo>
                    <a:pt x="199390" y="157327"/>
                  </a:lnTo>
                  <a:lnTo>
                    <a:pt x="244322" y="148170"/>
                  </a:lnTo>
                  <a:lnTo>
                    <a:pt x="255765" y="148755"/>
                  </a:lnTo>
                  <a:lnTo>
                    <a:pt x="266903" y="150431"/>
                  </a:lnTo>
                  <a:lnTo>
                    <a:pt x="277685" y="153060"/>
                  </a:lnTo>
                  <a:lnTo>
                    <a:pt x="288036" y="156552"/>
                  </a:lnTo>
                  <a:lnTo>
                    <a:pt x="316979" y="127558"/>
                  </a:lnTo>
                  <a:lnTo>
                    <a:pt x="300101" y="119849"/>
                  </a:lnTo>
                  <a:lnTo>
                    <a:pt x="282333" y="114185"/>
                  </a:lnTo>
                  <a:lnTo>
                    <a:pt x="263715" y="110705"/>
                  </a:lnTo>
                  <a:lnTo>
                    <a:pt x="244322" y="109524"/>
                  </a:lnTo>
                  <a:lnTo>
                    <a:pt x="195681" y="117436"/>
                  </a:lnTo>
                  <a:lnTo>
                    <a:pt x="153339" y="139446"/>
                  </a:lnTo>
                  <a:lnTo>
                    <a:pt x="119888" y="172974"/>
                  </a:lnTo>
                  <a:lnTo>
                    <a:pt x="97917" y="215404"/>
                  </a:lnTo>
                  <a:lnTo>
                    <a:pt x="90004" y="264134"/>
                  </a:lnTo>
                  <a:lnTo>
                    <a:pt x="97917" y="312864"/>
                  </a:lnTo>
                  <a:lnTo>
                    <a:pt x="119888" y="355295"/>
                  </a:lnTo>
                  <a:lnTo>
                    <a:pt x="153339" y="388810"/>
                  </a:lnTo>
                  <a:lnTo>
                    <a:pt x="195681" y="410832"/>
                  </a:lnTo>
                  <a:lnTo>
                    <a:pt x="244322" y="418744"/>
                  </a:lnTo>
                  <a:lnTo>
                    <a:pt x="292963" y="410832"/>
                  </a:lnTo>
                  <a:lnTo>
                    <a:pt x="335305" y="388810"/>
                  </a:lnTo>
                  <a:lnTo>
                    <a:pt x="368757" y="355295"/>
                  </a:lnTo>
                  <a:lnTo>
                    <a:pt x="390728" y="312864"/>
                  </a:lnTo>
                  <a:lnTo>
                    <a:pt x="398627" y="264134"/>
                  </a:lnTo>
                  <a:close/>
                </a:path>
                <a:path w="508000" h="509269">
                  <a:moveTo>
                    <a:pt x="488645" y="264134"/>
                  </a:moveTo>
                  <a:lnTo>
                    <a:pt x="486740" y="233349"/>
                  </a:lnTo>
                  <a:lnTo>
                    <a:pt x="481164" y="203898"/>
                  </a:lnTo>
                  <a:lnTo>
                    <a:pt x="472097" y="175895"/>
                  </a:lnTo>
                  <a:lnTo>
                    <a:pt x="459714" y="149466"/>
                  </a:lnTo>
                  <a:lnTo>
                    <a:pt x="455206" y="153327"/>
                  </a:lnTo>
                  <a:lnTo>
                    <a:pt x="446849" y="162344"/>
                  </a:lnTo>
                  <a:lnTo>
                    <a:pt x="421132" y="159118"/>
                  </a:lnTo>
                  <a:lnTo>
                    <a:pt x="433247" y="183146"/>
                  </a:lnTo>
                  <a:lnTo>
                    <a:pt x="442353" y="208724"/>
                  </a:lnTo>
                  <a:lnTo>
                    <a:pt x="448081" y="235762"/>
                  </a:lnTo>
                  <a:lnTo>
                    <a:pt x="450062" y="264134"/>
                  </a:lnTo>
                  <a:lnTo>
                    <a:pt x="444614" y="311251"/>
                  </a:lnTo>
                  <a:lnTo>
                    <a:pt x="429069" y="354584"/>
                  </a:lnTo>
                  <a:lnTo>
                    <a:pt x="404723" y="392874"/>
                  </a:lnTo>
                  <a:lnTo>
                    <a:pt x="372808" y="424853"/>
                  </a:lnTo>
                  <a:lnTo>
                    <a:pt x="334594" y="449249"/>
                  </a:lnTo>
                  <a:lnTo>
                    <a:pt x="291350" y="464820"/>
                  </a:lnTo>
                  <a:lnTo>
                    <a:pt x="244322" y="470281"/>
                  </a:lnTo>
                  <a:lnTo>
                    <a:pt x="197294" y="464820"/>
                  </a:lnTo>
                  <a:lnTo>
                    <a:pt x="154038" y="449249"/>
                  </a:lnTo>
                  <a:lnTo>
                    <a:pt x="115836" y="424853"/>
                  </a:lnTo>
                  <a:lnTo>
                    <a:pt x="83921" y="392874"/>
                  </a:lnTo>
                  <a:lnTo>
                    <a:pt x="59563" y="354584"/>
                  </a:lnTo>
                  <a:lnTo>
                    <a:pt x="44030" y="311251"/>
                  </a:lnTo>
                  <a:lnTo>
                    <a:pt x="38569" y="264134"/>
                  </a:lnTo>
                  <a:lnTo>
                    <a:pt x="44030" y="217017"/>
                  </a:lnTo>
                  <a:lnTo>
                    <a:pt x="59563" y="173672"/>
                  </a:lnTo>
                  <a:lnTo>
                    <a:pt x="83921" y="135394"/>
                  </a:lnTo>
                  <a:lnTo>
                    <a:pt x="115836" y="103416"/>
                  </a:lnTo>
                  <a:lnTo>
                    <a:pt x="154038" y="79019"/>
                  </a:lnTo>
                  <a:lnTo>
                    <a:pt x="197294" y="63449"/>
                  </a:lnTo>
                  <a:lnTo>
                    <a:pt x="244322" y="57975"/>
                  </a:lnTo>
                  <a:lnTo>
                    <a:pt x="272364" y="59880"/>
                  </a:lnTo>
                  <a:lnTo>
                    <a:pt x="299377" y="65468"/>
                  </a:lnTo>
                  <a:lnTo>
                    <a:pt x="325056" y="74561"/>
                  </a:lnTo>
                  <a:lnTo>
                    <a:pt x="349123" y="86969"/>
                  </a:lnTo>
                  <a:lnTo>
                    <a:pt x="345909" y="61201"/>
                  </a:lnTo>
                  <a:lnTo>
                    <a:pt x="304520" y="26733"/>
                  </a:lnTo>
                  <a:lnTo>
                    <a:pt x="244322" y="19329"/>
                  </a:lnTo>
                  <a:lnTo>
                    <a:pt x="195059" y="24295"/>
                  </a:lnTo>
                  <a:lnTo>
                    <a:pt x="149186" y="38557"/>
                  </a:lnTo>
                  <a:lnTo>
                    <a:pt x="107683" y="61112"/>
                  </a:lnTo>
                  <a:lnTo>
                    <a:pt x="71526" y="90995"/>
                  </a:lnTo>
                  <a:lnTo>
                    <a:pt x="41706" y="127228"/>
                  </a:lnTo>
                  <a:lnTo>
                    <a:pt x="19189" y="168808"/>
                  </a:lnTo>
                  <a:lnTo>
                    <a:pt x="4953" y="214769"/>
                  </a:lnTo>
                  <a:lnTo>
                    <a:pt x="0" y="264134"/>
                  </a:lnTo>
                  <a:lnTo>
                    <a:pt x="4953" y="313499"/>
                  </a:lnTo>
                  <a:lnTo>
                    <a:pt x="19189" y="359460"/>
                  </a:lnTo>
                  <a:lnTo>
                    <a:pt x="41706" y="401040"/>
                  </a:lnTo>
                  <a:lnTo>
                    <a:pt x="71526" y="437273"/>
                  </a:lnTo>
                  <a:lnTo>
                    <a:pt x="107683" y="467156"/>
                  </a:lnTo>
                  <a:lnTo>
                    <a:pt x="149186" y="489712"/>
                  </a:lnTo>
                  <a:lnTo>
                    <a:pt x="195059" y="503974"/>
                  </a:lnTo>
                  <a:lnTo>
                    <a:pt x="244322" y="508939"/>
                  </a:lnTo>
                  <a:lnTo>
                    <a:pt x="293585" y="503974"/>
                  </a:lnTo>
                  <a:lnTo>
                    <a:pt x="339458" y="489712"/>
                  </a:lnTo>
                  <a:lnTo>
                    <a:pt x="380961" y="467156"/>
                  </a:lnTo>
                  <a:lnTo>
                    <a:pt x="417118" y="437273"/>
                  </a:lnTo>
                  <a:lnTo>
                    <a:pt x="446938" y="401040"/>
                  </a:lnTo>
                  <a:lnTo>
                    <a:pt x="469455" y="359460"/>
                  </a:lnTo>
                  <a:lnTo>
                    <a:pt x="483679" y="313499"/>
                  </a:lnTo>
                  <a:lnTo>
                    <a:pt x="488645" y="264134"/>
                  </a:lnTo>
                  <a:close/>
                </a:path>
                <a:path w="508000" h="509269">
                  <a:moveTo>
                    <a:pt x="507923" y="64427"/>
                  </a:moveTo>
                  <a:lnTo>
                    <a:pt x="450062" y="57975"/>
                  </a:lnTo>
                  <a:lnTo>
                    <a:pt x="443636" y="0"/>
                  </a:lnTo>
                  <a:lnTo>
                    <a:pt x="372910" y="70866"/>
                  </a:lnTo>
                  <a:lnTo>
                    <a:pt x="376770" y="104368"/>
                  </a:lnTo>
                  <a:lnTo>
                    <a:pt x="273900" y="207441"/>
                  </a:lnTo>
                  <a:lnTo>
                    <a:pt x="266915" y="204330"/>
                  </a:lnTo>
                  <a:lnTo>
                    <a:pt x="259511" y="201879"/>
                  </a:lnTo>
                  <a:lnTo>
                    <a:pt x="251739" y="200279"/>
                  </a:lnTo>
                  <a:lnTo>
                    <a:pt x="243674" y="199707"/>
                  </a:lnTo>
                  <a:lnTo>
                    <a:pt x="218706" y="204800"/>
                  </a:lnTo>
                  <a:lnTo>
                    <a:pt x="198272" y="218630"/>
                  </a:lnTo>
                  <a:lnTo>
                    <a:pt x="184454" y="239115"/>
                  </a:lnTo>
                  <a:lnTo>
                    <a:pt x="179387" y="264134"/>
                  </a:lnTo>
                  <a:lnTo>
                    <a:pt x="184454" y="289153"/>
                  </a:lnTo>
                  <a:lnTo>
                    <a:pt x="198272" y="309626"/>
                  </a:lnTo>
                  <a:lnTo>
                    <a:pt x="218719" y="323469"/>
                  </a:lnTo>
                  <a:lnTo>
                    <a:pt x="243674" y="328561"/>
                  </a:lnTo>
                  <a:lnTo>
                    <a:pt x="268643" y="323469"/>
                  </a:lnTo>
                  <a:lnTo>
                    <a:pt x="289090" y="309626"/>
                  </a:lnTo>
                  <a:lnTo>
                    <a:pt x="302895" y="289153"/>
                  </a:lnTo>
                  <a:lnTo>
                    <a:pt x="307975" y="264134"/>
                  </a:lnTo>
                  <a:lnTo>
                    <a:pt x="307505" y="256146"/>
                  </a:lnTo>
                  <a:lnTo>
                    <a:pt x="306120" y="248589"/>
                  </a:lnTo>
                  <a:lnTo>
                    <a:pt x="303911" y="241388"/>
                  </a:lnTo>
                  <a:lnTo>
                    <a:pt x="300901" y="234492"/>
                  </a:lnTo>
                  <a:lnTo>
                    <a:pt x="403771" y="131419"/>
                  </a:lnTo>
                  <a:lnTo>
                    <a:pt x="437210" y="135293"/>
                  </a:lnTo>
                  <a:lnTo>
                    <a:pt x="507923" y="64427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object 24"/>
          <p:cNvSpPr/>
          <p:nvPr/>
        </p:nvSpPr>
        <p:spPr>
          <a:xfrm>
            <a:off x="5180076" y="3511296"/>
            <a:ext cx="6400800" cy="760730"/>
          </a:xfrm>
          <a:custGeom>
            <a:avLst/>
            <a:gdLst/>
            <a:ahLst/>
            <a:cxnLst/>
            <a:rect l="l" t="t" r="r" b="b"/>
            <a:pathLst>
              <a:path w="6400800" h="760729">
                <a:moveTo>
                  <a:pt x="6400800" y="0"/>
                </a:moveTo>
                <a:lnTo>
                  <a:pt x="0" y="0"/>
                </a:lnTo>
                <a:lnTo>
                  <a:pt x="0" y="760476"/>
                </a:lnTo>
                <a:lnTo>
                  <a:pt x="6400800" y="760476"/>
                </a:lnTo>
                <a:lnTo>
                  <a:pt x="6400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80076" y="3511296"/>
            <a:ext cx="6400800" cy="76073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313815" marR="208279" lvl="0" indent="0" algn="ctr" defTabSz="91440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help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informed,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contacts based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historic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caused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outages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495708" y="3608070"/>
            <a:ext cx="793750" cy="568325"/>
            <a:chOff x="5495708" y="3608070"/>
            <a:chExt cx="793750" cy="568325"/>
          </a:xfrm>
        </p:grpSpPr>
        <p:sp>
          <p:nvSpPr>
            <p:cNvPr id="27" name="object 27"/>
            <p:cNvSpPr/>
            <p:nvPr/>
          </p:nvSpPr>
          <p:spPr>
            <a:xfrm>
              <a:off x="6279642" y="3608070"/>
              <a:ext cx="0" cy="568325"/>
            </a:xfrm>
            <a:custGeom>
              <a:avLst/>
              <a:gdLst/>
              <a:ahLst/>
              <a:cxnLst/>
              <a:rect l="l" t="t" r="r" b="b"/>
              <a:pathLst>
                <a:path h="568325">
                  <a:moveTo>
                    <a:pt x="0" y="0"/>
                  </a:moveTo>
                  <a:lnTo>
                    <a:pt x="0" y="567816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495708" y="3625964"/>
              <a:ext cx="475615" cy="537210"/>
            </a:xfrm>
            <a:custGeom>
              <a:avLst/>
              <a:gdLst/>
              <a:ahLst/>
              <a:cxnLst/>
              <a:rect l="l" t="t" r="r" b="b"/>
              <a:pathLst>
                <a:path w="475614" h="537210">
                  <a:moveTo>
                    <a:pt x="414696" y="0"/>
                  </a:moveTo>
                  <a:lnTo>
                    <a:pt x="393693" y="21044"/>
                  </a:lnTo>
                  <a:lnTo>
                    <a:pt x="330351" y="59113"/>
                  </a:lnTo>
                  <a:lnTo>
                    <a:pt x="305935" y="40784"/>
                  </a:lnTo>
                  <a:lnTo>
                    <a:pt x="304997" y="36882"/>
                  </a:lnTo>
                  <a:lnTo>
                    <a:pt x="304997" y="12723"/>
                  </a:lnTo>
                  <a:lnTo>
                    <a:pt x="302388" y="12293"/>
                  </a:lnTo>
                  <a:lnTo>
                    <a:pt x="280865" y="44623"/>
                  </a:lnTo>
                  <a:lnTo>
                    <a:pt x="281197" y="47973"/>
                  </a:lnTo>
                  <a:lnTo>
                    <a:pt x="311330" y="78171"/>
                  </a:lnTo>
                  <a:lnTo>
                    <a:pt x="285049" y="116927"/>
                  </a:lnTo>
                  <a:lnTo>
                    <a:pt x="275024" y="124088"/>
                  </a:lnTo>
                  <a:lnTo>
                    <a:pt x="271906" y="124008"/>
                  </a:lnTo>
                  <a:lnTo>
                    <a:pt x="223502" y="85231"/>
                  </a:lnTo>
                  <a:lnTo>
                    <a:pt x="222629" y="81484"/>
                  </a:lnTo>
                  <a:lnTo>
                    <a:pt x="222618" y="45944"/>
                  </a:lnTo>
                  <a:lnTo>
                    <a:pt x="220432" y="45251"/>
                  </a:lnTo>
                  <a:lnTo>
                    <a:pt x="198132" y="89236"/>
                  </a:lnTo>
                  <a:lnTo>
                    <a:pt x="198630" y="92183"/>
                  </a:lnTo>
                  <a:lnTo>
                    <a:pt x="249065" y="142696"/>
                  </a:lnTo>
                  <a:lnTo>
                    <a:pt x="198539" y="178853"/>
                  </a:lnTo>
                  <a:lnTo>
                    <a:pt x="196032" y="179046"/>
                  </a:lnTo>
                  <a:lnTo>
                    <a:pt x="133997" y="147973"/>
                  </a:lnTo>
                  <a:lnTo>
                    <a:pt x="134002" y="66876"/>
                  </a:lnTo>
                  <a:lnTo>
                    <a:pt x="135229" y="64771"/>
                  </a:lnTo>
                  <a:lnTo>
                    <a:pt x="170646" y="44537"/>
                  </a:lnTo>
                  <a:lnTo>
                    <a:pt x="169462" y="41896"/>
                  </a:lnTo>
                  <a:lnTo>
                    <a:pt x="116927" y="52429"/>
                  </a:lnTo>
                  <a:lnTo>
                    <a:pt x="114858" y="54748"/>
                  </a:lnTo>
                  <a:lnTo>
                    <a:pt x="108627" y="128952"/>
                  </a:lnTo>
                  <a:lnTo>
                    <a:pt x="65838" y="86084"/>
                  </a:lnTo>
                  <a:lnTo>
                    <a:pt x="58166" y="82691"/>
                  </a:lnTo>
                  <a:lnTo>
                    <a:pt x="8636" y="67804"/>
                  </a:lnTo>
                  <a:lnTo>
                    <a:pt x="7538" y="70440"/>
                  </a:lnTo>
                  <a:lnTo>
                    <a:pt x="51613" y="103570"/>
                  </a:lnTo>
                  <a:lnTo>
                    <a:pt x="102294" y="173383"/>
                  </a:lnTo>
                  <a:lnTo>
                    <a:pt x="170383" y="216771"/>
                  </a:lnTo>
                  <a:lnTo>
                    <a:pt x="171482" y="219622"/>
                  </a:lnTo>
                  <a:lnTo>
                    <a:pt x="156447" y="274838"/>
                  </a:lnTo>
                  <a:lnTo>
                    <a:pt x="101769" y="221834"/>
                  </a:lnTo>
                  <a:lnTo>
                    <a:pt x="96148" y="220336"/>
                  </a:lnTo>
                  <a:lnTo>
                    <a:pt x="63041" y="217373"/>
                  </a:lnTo>
                  <a:lnTo>
                    <a:pt x="56124" y="214849"/>
                  </a:lnTo>
                  <a:lnTo>
                    <a:pt x="1494" y="189274"/>
                  </a:lnTo>
                  <a:lnTo>
                    <a:pt x="0" y="191716"/>
                  </a:lnTo>
                  <a:lnTo>
                    <a:pt x="36777" y="230096"/>
                  </a:lnTo>
                  <a:lnTo>
                    <a:pt x="932" y="250379"/>
                  </a:lnTo>
                  <a:lnTo>
                    <a:pt x="1816" y="252859"/>
                  </a:lnTo>
                  <a:lnTo>
                    <a:pt x="26811" y="255017"/>
                  </a:lnTo>
                  <a:lnTo>
                    <a:pt x="77454" y="240076"/>
                  </a:lnTo>
                  <a:lnTo>
                    <a:pt x="79903" y="240726"/>
                  </a:lnTo>
                  <a:lnTo>
                    <a:pt x="129121" y="292039"/>
                  </a:lnTo>
                  <a:lnTo>
                    <a:pt x="61472" y="317443"/>
                  </a:lnTo>
                  <a:lnTo>
                    <a:pt x="62238" y="320240"/>
                  </a:lnTo>
                  <a:lnTo>
                    <a:pt x="128473" y="317367"/>
                  </a:lnTo>
                  <a:lnTo>
                    <a:pt x="177375" y="331712"/>
                  </a:lnTo>
                  <a:lnTo>
                    <a:pt x="209497" y="406464"/>
                  </a:lnTo>
                  <a:lnTo>
                    <a:pt x="208934" y="413341"/>
                  </a:lnTo>
                  <a:lnTo>
                    <a:pt x="197902" y="463086"/>
                  </a:lnTo>
                  <a:lnTo>
                    <a:pt x="195657" y="466780"/>
                  </a:lnTo>
                  <a:lnTo>
                    <a:pt x="157937" y="497966"/>
                  </a:lnTo>
                  <a:lnTo>
                    <a:pt x="114757" y="525020"/>
                  </a:lnTo>
                  <a:lnTo>
                    <a:pt x="115957" y="527586"/>
                  </a:lnTo>
                  <a:lnTo>
                    <a:pt x="183141" y="516353"/>
                  </a:lnTo>
                  <a:lnTo>
                    <a:pt x="185675" y="517491"/>
                  </a:lnTo>
                  <a:lnTo>
                    <a:pt x="196359" y="534764"/>
                  </a:lnTo>
                  <a:lnTo>
                    <a:pt x="198314" y="535212"/>
                  </a:lnTo>
                  <a:lnTo>
                    <a:pt x="221156" y="517282"/>
                  </a:lnTo>
                  <a:lnTo>
                    <a:pt x="224215" y="517175"/>
                  </a:lnTo>
                  <a:lnTo>
                    <a:pt x="253116" y="537155"/>
                  </a:lnTo>
                  <a:lnTo>
                    <a:pt x="255093" y="536793"/>
                  </a:lnTo>
                  <a:lnTo>
                    <a:pt x="272238" y="511377"/>
                  </a:lnTo>
                  <a:lnTo>
                    <a:pt x="275207" y="510362"/>
                  </a:lnTo>
                  <a:lnTo>
                    <a:pt x="327710" y="527900"/>
                  </a:lnTo>
                  <a:lnTo>
                    <a:pt x="338565" y="528782"/>
                  </a:lnTo>
                  <a:lnTo>
                    <a:pt x="381520" y="528777"/>
                  </a:lnTo>
                  <a:lnTo>
                    <a:pt x="381884" y="526044"/>
                  </a:lnTo>
                  <a:lnTo>
                    <a:pt x="313532" y="491808"/>
                  </a:lnTo>
                  <a:lnTo>
                    <a:pt x="310012" y="488609"/>
                  </a:lnTo>
                  <a:lnTo>
                    <a:pt x="280474" y="441247"/>
                  </a:lnTo>
                  <a:lnTo>
                    <a:pt x="280141" y="435540"/>
                  </a:lnTo>
                  <a:lnTo>
                    <a:pt x="285596" y="386284"/>
                  </a:lnTo>
                  <a:lnTo>
                    <a:pt x="284315" y="379761"/>
                  </a:lnTo>
                  <a:lnTo>
                    <a:pt x="246793" y="311580"/>
                  </a:lnTo>
                  <a:lnTo>
                    <a:pt x="232948" y="294943"/>
                  </a:lnTo>
                  <a:lnTo>
                    <a:pt x="233259" y="291013"/>
                  </a:lnTo>
                  <a:lnTo>
                    <a:pt x="273744" y="256203"/>
                  </a:lnTo>
                  <a:lnTo>
                    <a:pt x="338458" y="303356"/>
                  </a:lnTo>
                  <a:lnTo>
                    <a:pt x="340349" y="301369"/>
                  </a:lnTo>
                  <a:lnTo>
                    <a:pt x="317663" y="255865"/>
                  </a:lnTo>
                  <a:lnTo>
                    <a:pt x="393677" y="265529"/>
                  </a:lnTo>
                  <a:lnTo>
                    <a:pt x="451581" y="301079"/>
                  </a:lnTo>
                  <a:lnTo>
                    <a:pt x="467124" y="303087"/>
                  </a:lnTo>
                  <a:lnTo>
                    <a:pt x="467874" y="300623"/>
                  </a:lnTo>
                  <a:lnTo>
                    <a:pt x="426248" y="260090"/>
                  </a:lnTo>
                  <a:lnTo>
                    <a:pt x="426805" y="258448"/>
                  </a:lnTo>
                  <a:lnTo>
                    <a:pt x="469749" y="235642"/>
                  </a:lnTo>
                  <a:lnTo>
                    <a:pt x="475000" y="223294"/>
                  </a:lnTo>
                  <a:lnTo>
                    <a:pt x="472803" y="221990"/>
                  </a:lnTo>
                  <a:lnTo>
                    <a:pt x="395097" y="243942"/>
                  </a:lnTo>
                  <a:lnTo>
                    <a:pt x="389353" y="243995"/>
                  </a:lnTo>
                  <a:lnTo>
                    <a:pt x="267298" y="211881"/>
                  </a:lnTo>
                  <a:lnTo>
                    <a:pt x="263976" y="212283"/>
                  </a:lnTo>
                  <a:lnTo>
                    <a:pt x="216322" y="238321"/>
                  </a:lnTo>
                  <a:lnTo>
                    <a:pt x="216322" y="217791"/>
                  </a:lnTo>
                  <a:lnTo>
                    <a:pt x="260686" y="173340"/>
                  </a:lnTo>
                  <a:lnTo>
                    <a:pt x="291398" y="148719"/>
                  </a:lnTo>
                  <a:lnTo>
                    <a:pt x="295497" y="148854"/>
                  </a:lnTo>
                  <a:lnTo>
                    <a:pt x="380121" y="173082"/>
                  </a:lnTo>
                  <a:lnTo>
                    <a:pt x="383325" y="172067"/>
                  </a:lnTo>
                  <a:lnTo>
                    <a:pt x="429264" y="146513"/>
                  </a:lnTo>
                  <a:lnTo>
                    <a:pt x="428075" y="143861"/>
                  </a:lnTo>
                  <a:lnTo>
                    <a:pt x="380400" y="154077"/>
                  </a:lnTo>
                  <a:lnTo>
                    <a:pt x="317663" y="128952"/>
                  </a:lnTo>
                  <a:lnTo>
                    <a:pt x="336663" y="78182"/>
                  </a:lnTo>
                  <a:lnTo>
                    <a:pt x="406595" y="33016"/>
                  </a:lnTo>
                  <a:lnTo>
                    <a:pt x="417171" y="1234"/>
                  </a:lnTo>
                  <a:lnTo>
                    <a:pt x="414696" y="0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object 29"/>
          <p:cNvSpPr/>
          <p:nvPr/>
        </p:nvSpPr>
        <p:spPr>
          <a:xfrm>
            <a:off x="5180076" y="5065776"/>
            <a:ext cx="6400800" cy="760730"/>
          </a:xfrm>
          <a:custGeom>
            <a:avLst/>
            <a:gdLst/>
            <a:ahLst/>
            <a:cxnLst/>
            <a:rect l="l" t="t" r="r" b="b"/>
            <a:pathLst>
              <a:path w="6400800" h="760729">
                <a:moveTo>
                  <a:pt x="6400800" y="0"/>
                </a:moveTo>
                <a:lnTo>
                  <a:pt x="0" y="0"/>
                </a:lnTo>
                <a:lnTo>
                  <a:pt x="0" y="760476"/>
                </a:lnTo>
                <a:lnTo>
                  <a:pt x="6400800" y="760476"/>
                </a:lnTo>
                <a:lnTo>
                  <a:pt x="6400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80076" y="5065776"/>
            <a:ext cx="6400800" cy="76073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323975" marR="217804" lvl="0" indent="0" algn="ctr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systemically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down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previously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identified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through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inspections.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risk-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ranked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workplans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mitigate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highest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risk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480245" y="5162550"/>
            <a:ext cx="808990" cy="568325"/>
            <a:chOff x="5480245" y="5162550"/>
            <a:chExt cx="808990" cy="568325"/>
          </a:xfrm>
        </p:grpSpPr>
        <p:sp>
          <p:nvSpPr>
            <p:cNvPr id="32" name="object 32"/>
            <p:cNvSpPr/>
            <p:nvPr/>
          </p:nvSpPr>
          <p:spPr>
            <a:xfrm>
              <a:off x="6279641" y="5162550"/>
              <a:ext cx="0" cy="568325"/>
            </a:xfrm>
            <a:custGeom>
              <a:avLst/>
              <a:gdLst/>
              <a:ahLst/>
              <a:cxnLst/>
              <a:rect l="l" t="t" r="r" b="b"/>
              <a:pathLst>
                <a:path h="568325">
                  <a:moveTo>
                    <a:pt x="0" y="0"/>
                  </a:moveTo>
                  <a:lnTo>
                    <a:pt x="0" y="567766"/>
                  </a:lnTo>
                </a:path>
              </a:pathLst>
            </a:custGeom>
            <a:ln w="19050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480240" y="5163591"/>
              <a:ext cx="501650" cy="560705"/>
            </a:xfrm>
            <a:custGeom>
              <a:avLst/>
              <a:gdLst/>
              <a:ahLst/>
              <a:cxnLst/>
              <a:rect l="l" t="t" r="r" b="b"/>
              <a:pathLst>
                <a:path w="501650" h="560704">
                  <a:moveTo>
                    <a:pt x="289902" y="321678"/>
                  </a:moveTo>
                  <a:lnTo>
                    <a:pt x="284149" y="315925"/>
                  </a:lnTo>
                  <a:lnTo>
                    <a:pt x="269938" y="315925"/>
                  </a:lnTo>
                  <a:lnTo>
                    <a:pt x="264185" y="321678"/>
                  </a:lnTo>
                  <a:lnTo>
                    <a:pt x="264185" y="335876"/>
                  </a:lnTo>
                  <a:lnTo>
                    <a:pt x="269938" y="341630"/>
                  </a:lnTo>
                  <a:lnTo>
                    <a:pt x="284149" y="341630"/>
                  </a:lnTo>
                  <a:lnTo>
                    <a:pt x="289902" y="335876"/>
                  </a:lnTo>
                  <a:lnTo>
                    <a:pt x="289902" y="328777"/>
                  </a:lnTo>
                  <a:lnTo>
                    <a:pt x="289902" y="321678"/>
                  </a:lnTo>
                  <a:close/>
                </a:path>
                <a:path w="501650" h="560704">
                  <a:moveTo>
                    <a:pt x="501497" y="472478"/>
                  </a:moveTo>
                  <a:lnTo>
                    <a:pt x="485432" y="461225"/>
                  </a:lnTo>
                  <a:lnTo>
                    <a:pt x="471957" y="450697"/>
                  </a:lnTo>
                  <a:lnTo>
                    <a:pt x="454888" y="435444"/>
                  </a:lnTo>
                  <a:lnTo>
                    <a:pt x="454888" y="470230"/>
                  </a:lnTo>
                  <a:lnTo>
                    <a:pt x="367004" y="524535"/>
                  </a:lnTo>
                  <a:lnTo>
                    <a:pt x="312521" y="473417"/>
                  </a:lnTo>
                  <a:lnTo>
                    <a:pt x="271945" y="423748"/>
                  </a:lnTo>
                  <a:lnTo>
                    <a:pt x="243446" y="378866"/>
                  </a:lnTo>
                  <a:lnTo>
                    <a:pt x="225247" y="342150"/>
                  </a:lnTo>
                  <a:lnTo>
                    <a:pt x="215519" y="316953"/>
                  </a:lnTo>
                  <a:lnTo>
                    <a:pt x="256019" y="300177"/>
                  </a:lnTo>
                  <a:lnTo>
                    <a:pt x="256019" y="299720"/>
                  </a:lnTo>
                  <a:lnTo>
                    <a:pt x="313436" y="276009"/>
                  </a:lnTo>
                  <a:lnTo>
                    <a:pt x="335749" y="329857"/>
                  </a:lnTo>
                  <a:lnTo>
                    <a:pt x="365709" y="377342"/>
                  </a:lnTo>
                  <a:lnTo>
                    <a:pt x="398653" y="417334"/>
                  </a:lnTo>
                  <a:lnTo>
                    <a:pt x="429933" y="448678"/>
                  </a:lnTo>
                  <a:lnTo>
                    <a:pt x="454888" y="470230"/>
                  </a:lnTo>
                  <a:lnTo>
                    <a:pt x="454888" y="435444"/>
                  </a:lnTo>
                  <a:lnTo>
                    <a:pt x="439915" y="422046"/>
                  </a:lnTo>
                  <a:lnTo>
                    <a:pt x="399567" y="378091"/>
                  </a:lnTo>
                  <a:lnTo>
                    <a:pt x="361226" y="321665"/>
                  </a:lnTo>
                  <a:lnTo>
                    <a:pt x="343230" y="276009"/>
                  </a:lnTo>
                  <a:lnTo>
                    <a:pt x="340893" y="270103"/>
                  </a:lnTo>
                  <a:lnTo>
                    <a:pt x="335178" y="255574"/>
                  </a:lnTo>
                  <a:lnTo>
                    <a:pt x="331698" y="240855"/>
                  </a:lnTo>
                  <a:lnTo>
                    <a:pt x="261493" y="270103"/>
                  </a:lnTo>
                  <a:lnTo>
                    <a:pt x="243420" y="247954"/>
                  </a:lnTo>
                  <a:lnTo>
                    <a:pt x="228561" y="223685"/>
                  </a:lnTo>
                  <a:lnTo>
                    <a:pt x="217106" y="197637"/>
                  </a:lnTo>
                  <a:lnTo>
                    <a:pt x="213614" y="185458"/>
                  </a:lnTo>
                  <a:lnTo>
                    <a:pt x="209219" y="170167"/>
                  </a:lnTo>
                  <a:lnTo>
                    <a:pt x="223697" y="161937"/>
                  </a:lnTo>
                  <a:lnTo>
                    <a:pt x="238455" y="154774"/>
                  </a:lnTo>
                  <a:lnTo>
                    <a:pt x="253758" y="148539"/>
                  </a:lnTo>
                  <a:lnTo>
                    <a:pt x="269455" y="143306"/>
                  </a:lnTo>
                  <a:lnTo>
                    <a:pt x="286372" y="151930"/>
                  </a:lnTo>
                  <a:lnTo>
                    <a:pt x="305816" y="160413"/>
                  </a:lnTo>
                  <a:lnTo>
                    <a:pt x="326618" y="167462"/>
                  </a:lnTo>
                  <a:lnTo>
                    <a:pt x="347586" y="171831"/>
                  </a:lnTo>
                  <a:lnTo>
                    <a:pt x="382282" y="171767"/>
                  </a:lnTo>
                  <a:lnTo>
                    <a:pt x="413118" y="165785"/>
                  </a:lnTo>
                  <a:lnTo>
                    <a:pt x="435190" y="158686"/>
                  </a:lnTo>
                  <a:lnTo>
                    <a:pt x="443636" y="155257"/>
                  </a:lnTo>
                  <a:lnTo>
                    <a:pt x="436448" y="149745"/>
                  </a:lnTo>
                  <a:lnTo>
                    <a:pt x="389064" y="123456"/>
                  </a:lnTo>
                  <a:lnTo>
                    <a:pt x="344741" y="113753"/>
                  </a:lnTo>
                  <a:lnTo>
                    <a:pt x="333832" y="113563"/>
                  </a:lnTo>
                  <a:lnTo>
                    <a:pt x="322948" y="114007"/>
                  </a:lnTo>
                  <a:lnTo>
                    <a:pt x="312089" y="115087"/>
                  </a:lnTo>
                  <a:lnTo>
                    <a:pt x="320154" y="109169"/>
                  </a:lnTo>
                  <a:lnTo>
                    <a:pt x="361251" y="59969"/>
                  </a:lnTo>
                  <a:lnTo>
                    <a:pt x="379590" y="8890"/>
                  </a:lnTo>
                  <a:lnTo>
                    <a:pt x="381406" y="0"/>
                  </a:lnTo>
                  <a:lnTo>
                    <a:pt x="372808" y="2882"/>
                  </a:lnTo>
                  <a:lnTo>
                    <a:pt x="324573" y="27584"/>
                  </a:lnTo>
                  <a:lnTo>
                    <a:pt x="286880" y="66421"/>
                  </a:lnTo>
                  <a:lnTo>
                    <a:pt x="267550" y="100888"/>
                  </a:lnTo>
                  <a:lnTo>
                    <a:pt x="260007" y="119202"/>
                  </a:lnTo>
                  <a:lnTo>
                    <a:pt x="226555" y="131699"/>
                  </a:lnTo>
                  <a:lnTo>
                    <a:pt x="191071" y="151460"/>
                  </a:lnTo>
                  <a:lnTo>
                    <a:pt x="157683" y="175183"/>
                  </a:lnTo>
                  <a:lnTo>
                    <a:pt x="130517" y="199529"/>
                  </a:lnTo>
                  <a:lnTo>
                    <a:pt x="126517" y="161937"/>
                  </a:lnTo>
                  <a:lnTo>
                    <a:pt x="126034" y="157327"/>
                  </a:lnTo>
                  <a:lnTo>
                    <a:pt x="122440" y="135267"/>
                  </a:lnTo>
                  <a:lnTo>
                    <a:pt x="122021" y="132765"/>
                  </a:lnTo>
                  <a:lnTo>
                    <a:pt x="119202" y="115455"/>
                  </a:lnTo>
                  <a:lnTo>
                    <a:pt x="115735" y="99733"/>
                  </a:lnTo>
                  <a:lnTo>
                    <a:pt x="115735" y="306984"/>
                  </a:lnTo>
                  <a:lnTo>
                    <a:pt x="115735" y="321195"/>
                  </a:lnTo>
                  <a:lnTo>
                    <a:pt x="115468" y="321449"/>
                  </a:lnTo>
                  <a:lnTo>
                    <a:pt x="107378" y="322224"/>
                  </a:lnTo>
                  <a:lnTo>
                    <a:pt x="104419" y="322364"/>
                  </a:lnTo>
                  <a:lnTo>
                    <a:pt x="104419" y="455828"/>
                  </a:lnTo>
                  <a:lnTo>
                    <a:pt x="101130" y="475653"/>
                  </a:lnTo>
                  <a:lnTo>
                    <a:pt x="99974" y="482117"/>
                  </a:lnTo>
                  <a:lnTo>
                    <a:pt x="92646" y="482688"/>
                  </a:lnTo>
                  <a:lnTo>
                    <a:pt x="85255" y="483019"/>
                  </a:lnTo>
                  <a:lnTo>
                    <a:pt x="77736" y="483019"/>
                  </a:lnTo>
                  <a:lnTo>
                    <a:pt x="68491" y="482879"/>
                  </a:lnTo>
                  <a:lnTo>
                    <a:pt x="59258" y="482396"/>
                  </a:lnTo>
                  <a:lnTo>
                    <a:pt x="50063" y="481584"/>
                  </a:lnTo>
                  <a:lnTo>
                    <a:pt x="40894" y="480441"/>
                  </a:lnTo>
                  <a:lnTo>
                    <a:pt x="42100" y="473417"/>
                  </a:lnTo>
                  <a:lnTo>
                    <a:pt x="43014" y="467880"/>
                  </a:lnTo>
                  <a:lnTo>
                    <a:pt x="44043" y="461225"/>
                  </a:lnTo>
                  <a:lnTo>
                    <a:pt x="44945" y="455117"/>
                  </a:lnTo>
                  <a:lnTo>
                    <a:pt x="53111" y="456082"/>
                  </a:lnTo>
                  <a:lnTo>
                    <a:pt x="61302" y="456768"/>
                  </a:lnTo>
                  <a:lnTo>
                    <a:pt x="69507" y="457174"/>
                  </a:lnTo>
                  <a:lnTo>
                    <a:pt x="77736" y="457301"/>
                  </a:lnTo>
                  <a:lnTo>
                    <a:pt x="84416" y="457238"/>
                  </a:lnTo>
                  <a:lnTo>
                    <a:pt x="91097" y="456971"/>
                  </a:lnTo>
                  <a:lnTo>
                    <a:pt x="97764" y="456501"/>
                  </a:lnTo>
                  <a:lnTo>
                    <a:pt x="104419" y="455828"/>
                  </a:lnTo>
                  <a:lnTo>
                    <a:pt x="104419" y="322364"/>
                  </a:lnTo>
                  <a:lnTo>
                    <a:pt x="99009" y="322605"/>
                  </a:lnTo>
                  <a:lnTo>
                    <a:pt x="90589" y="322605"/>
                  </a:lnTo>
                  <a:lnTo>
                    <a:pt x="81800" y="322465"/>
                  </a:lnTo>
                  <a:lnTo>
                    <a:pt x="73037" y="322046"/>
                  </a:lnTo>
                  <a:lnTo>
                    <a:pt x="64274" y="321348"/>
                  </a:lnTo>
                  <a:lnTo>
                    <a:pt x="55549" y="320357"/>
                  </a:lnTo>
                  <a:lnTo>
                    <a:pt x="55549" y="294462"/>
                  </a:lnTo>
                  <a:lnTo>
                    <a:pt x="64236" y="295541"/>
                  </a:lnTo>
                  <a:lnTo>
                    <a:pt x="72961" y="296303"/>
                  </a:lnTo>
                  <a:lnTo>
                    <a:pt x="81711" y="296760"/>
                  </a:lnTo>
                  <a:lnTo>
                    <a:pt x="90462" y="296900"/>
                  </a:lnTo>
                  <a:lnTo>
                    <a:pt x="98831" y="296900"/>
                  </a:lnTo>
                  <a:lnTo>
                    <a:pt x="107200" y="296468"/>
                  </a:lnTo>
                  <a:lnTo>
                    <a:pt x="115531" y="295617"/>
                  </a:lnTo>
                  <a:lnTo>
                    <a:pt x="115582" y="301777"/>
                  </a:lnTo>
                  <a:lnTo>
                    <a:pt x="115735" y="306984"/>
                  </a:lnTo>
                  <a:lnTo>
                    <a:pt x="115735" y="99733"/>
                  </a:lnTo>
                  <a:lnTo>
                    <a:pt x="110070" y="74028"/>
                  </a:lnTo>
                  <a:lnTo>
                    <a:pt x="106857" y="62560"/>
                  </a:lnTo>
                  <a:lnTo>
                    <a:pt x="106857" y="160972"/>
                  </a:lnTo>
                  <a:lnTo>
                    <a:pt x="99402" y="161620"/>
                  </a:lnTo>
                  <a:lnTo>
                    <a:pt x="91808" y="161937"/>
                  </a:lnTo>
                  <a:lnTo>
                    <a:pt x="84162" y="161937"/>
                  </a:lnTo>
                  <a:lnTo>
                    <a:pt x="45923" y="151460"/>
                  </a:lnTo>
                  <a:lnTo>
                    <a:pt x="45161" y="145923"/>
                  </a:lnTo>
                  <a:lnTo>
                    <a:pt x="44170" y="139306"/>
                  </a:lnTo>
                  <a:lnTo>
                    <a:pt x="43141" y="132765"/>
                  </a:lnTo>
                  <a:lnTo>
                    <a:pt x="53340" y="134226"/>
                  </a:lnTo>
                  <a:lnTo>
                    <a:pt x="63576" y="135255"/>
                  </a:lnTo>
                  <a:lnTo>
                    <a:pt x="73863" y="135839"/>
                  </a:lnTo>
                  <a:lnTo>
                    <a:pt x="84162" y="135978"/>
                  </a:lnTo>
                  <a:lnTo>
                    <a:pt x="97015" y="135978"/>
                  </a:lnTo>
                  <a:lnTo>
                    <a:pt x="103124" y="135267"/>
                  </a:lnTo>
                  <a:lnTo>
                    <a:pt x="104127" y="141566"/>
                  </a:lnTo>
                  <a:lnTo>
                    <a:pt x="105181" y="148539"/>
                  </a:lnTo>
                  <a:lnTo>
                    <a:pt x="106121" y="155257"/>
                  </a:lnTo>
                  <a:lnTo>
                    <a:pt x="106857" y="160972"/>
                  </a:lnTo>
                  <a:lnTo>
                    <a:pt x="106857" y="62560"/>
                  </a:lnTo>
                  <a:lnTo>
                    <a:pt x="98628" y="33147"/>
                  </a:lnTo>
                  <a:lnTo>
                    <a:pt x="0" y="33147"/>
                  </a:lnTo>
                  <a:lnTo>
                    <a:pt x="12433" y="77012"/>
                  </a:lnTo>
                  <a:lnTo>
                    <a:pt x="22555" y="126390"/>
                  </a:lnTo>
                  <a:lnTo>
                    <a:pt x="30099" y="180517"/>
                  </a:lnTo>
                  <a:lnTo>
                    <a:pt x="34823" y="238594"/>
                  </a:lnTo>
                  <a:lnTo>
                    <a:pt x="36309" y="294462"/>
                  </a:lnTo>
                  <a:lnTo>
                    <a:pt x="36410" y="301777"/>
                  </a:lnTo>
                  <a:lnTo>
                    <a:pt x="34950" y="359244"/>
                  </a:lnTo>
                  <a:lnTo>
                    <a:pt x="30556" y="415683"/>
                  </a:lnTo>
                  <a:lnTo>
                    <a:pt x="23482" y="468464"/>
                  </a:lnTo>
                  <a:lnTo>
                    <a:pt x="13931" y="516851"/>
                  </a:lnTo>
                  <a:lnTo>
                    <a:pt x="2120" y="560133"/>
                  </a:lnTo>
                  <a:lnTo>
                    <a:pt x="100685" y="560133"/>
                  </a:lnTo>
                  <a:lnTo>
                    <a:pt x="112509" y="516826"/>
                  </a:lnTo>
                  <a:lnTo>
                    <a:pt x="119176" y="483019"/>
                  </a:lnTo>
                  <a:lnTo>
                    <a:pt x="122047" y="468464"/>
                  </a:lnTo>
                  <a:lnTo>
                    <a:pt x="123736" y="455828"/>
                  </a:lnTo>
                  <a:lnTo>
                    <a:pt x="123837" y="455117"/>
                  </a:lnTo>
                  <a:lnTo>
                    <a:pt x="129120" y="415658"/>
                  </a:lnTo>
                  <a:lnTo>
                    <a:pt x="133515" y="359232"/>
                  </a:lnTo>
                  <a:lnTo>
                    <a:pt x="134442" y="322605"/>
                  </a:lnTo>
                  <a:lnTo>
                    <a:pt x="134975" y="301777"/>
                  </a:lnTo>
                  <a:lnTo>
                    <a:pt x="134988" y="295617"/>
                  </a:lnTo>
                  <a:lnTo>
                    <a:pt x="134975" y="294462"/>
                  </a:lnTo>
                  <a:lnTo>
                    <a:pt x="134899" y="283362"/>
                  </a:lnTo>
                  <a:lnTo>
                    <a:pt x="134543" y="267042"/>
                  </a:lnTo>
                  <a:lnTo>
                    <a:pt x="133959" y="250926"/>
                  </a:lnTo>
                  <a:lnTo>
                    <a:pt x="133159" y="235013"/>
                  </a:lnTo>
                  <a:lnTo>
                    <a:pt x="145503" y="221602"/>
                  </a:lnTo>
                  <a:lnTo>
                    <a:pt x="158521" y="208851"/>
                  </a:lnTo>
                  <a:lnTo>
                    <a:pt x="169087" y="199529"/>
                  </a:lnTo>
                  <a:lnTo>
                    <a:pt x="172186" y="196799"/>
                  </a:lnTo>
                  <a:lnTo>
                    <a:pt x="186461" y="185458"/>
                  </a:lnTo>
                  <a:lnTo>
                    <a:pt x="194741" y="211251"/>
                  </a:lnTo>
                  <a:lnTo>
                    <a:pt x="205867" y="235864"/>
                  </a:lnTo>
                  <a:lnTo>
                    <a:pt x="219710" y="259041"/>
                  </a:lnTo>
                  <a:lnTo>
                    <a:pt x="236156" y="280568"/>
                  </a:lnTo>
                  <a:lnTo>
                    <a:pt x="184721" y="301777"/>
                  </a:lnTo>
                  <a:lnTo>
                    <a:pt x="201091" y="352005"/>
                  </a:lnTo>
                  <a:lnTo>
                    <a:pt x="220840" y="392137"/>
                  </a:lnTo>
                  <a:lnTo>
                    <a:pt x="252082" y="440969"/>
                  </a:lnTo>
                  <a:lnTo>
                    <a:pt x="297040" y="494893"/>
                  </a:lnTo>
                  <a:lnTo>
                    <a:pt x="357936" y="550240"/>
                  </a:lnTo>
                  <a:lnTo>
                    <a:pt x="364947" y="555828"/>
                  </a:lnTo>
                  <a:lnTo>
                    <a:pt x="416217" y="524535"/>
                  </a:lnTo>
                  <a:lnTo>
                    <a:pt x="501497" y="472478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122170" y="3690569"/>
            <a:ext cx="2286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&lt;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Specific,</a:t>
            </a:r>
            <a:r>
              <a:rPr spc="-8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Targeted</a:t>
            </a:r>
            <a:r>
              <a:rPr spc="-6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Programs</a:t>
            </a:r>
            <a:r>
              <a:rPr spc="-8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to</a:t>
            </a:r>
            <a:r>
              <a:rPr spc="-10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Replace</a:t>
            </a:r>
            <a:r>
              <a:rPr spc="-70">
                <a:latin typeface="Calibri"/>
                <a:cs typeface="Calibri"/>
              </a:rPr>
              <a:t> </a:t>
            </a:r>
            <a:r>
              <a:rPr spc="-25">
                <a:latin typeface="Calibri"/>
                <a:cs typeface="Calibri"/>
              </a:rPr>
              <a:t>EVM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Focused</a:t>
            </a:r>
            <a:r>
              <a:rPr spc="-7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Tree</a:t>
            </a:r>
            <a:r>
              <a:rPr spc="-6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Inspections</a:t>
            </a:r>
            <a:r>
              <a:rPr spc="-7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(FTI)</a:t>
            </a:r>
            <a:r>
              <a:rPr spc="-5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Program</a:t>
            </a:r>
            <a:r>
              <a:rPr spc="-6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in</a:t>
            </a:r>
            <a:r>
              <a:rPr spc="-7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Areas</a:t>
            </a:r>
            <a:r>
              <a:rPr spc="-6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of</a:t>
            </a:r>
            <a:r>
              <a:rPr spc="-8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Concern</a:t>
            </a:r>
            <a:r>
              <a:rPr spc="-5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(AOC)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7887" y="1325880"/>
            <a:ext cx="1600200" cy="1600200"/>
            <a:chOff x="627887" y="1325880"/>
            <a:chExt cx="1600200" cy="1600200"/>
          </a:xfrm>
        </p:grpSpPr>
        <p:sp>
          <p:nvSpPr>
            <p:cNvPr id="4" name="object 4"/>
            <p:cNvSpPr/>
            <p:nvPr/>
          </p:nvSpPr>
          <p:spPr>
            <a:xfrm>
              <a:off x="627887" y="1325880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800100" y="0"/>
                  </a:moveTo>
                  <a:lnTo>
                    <a:pt x="751360" y="1460"/>
                  </a:lnTo>
                  <a:lnTo>
                    <a:pt x="703392" y="5785"/>
                  </a:lnTo>
                  <a:lnTo>
                    <a:pt x="656280" y="12892"/>
                  </a:lnTo>
                  <a:lnTo>
                    <a:pt x="610108" y="22696"/>
                  </a:lnTo>
                  <a:lnTo>
                    <a:pt x="564960" y="35114"/>
                  </a:lnTo>
                  <a:lnTo>
                    <a:pt x="520918" y="50062"/>
                  </a:lnTo>
                  <a:lnTo>
                    <a:pt x="478068" y="67456"/>
                  </a:lnTo>
                  <a:lnTo>
                    <a:pt x="436491" y="87212"/>
                  </a:lnTo>
                  <a:lnTo>
                    <a:pt x="396273" y="109248"/>
                  </a:lnTo>
                  <a:lnTo>
                    <a:pt x="357497" y="133478"/>
                  </a:lnTo>
                  <a:lnTo>
                    <a:pt x="320246" y="159820"/>
                  </a:lnTo>
                  <a:lnTo>
                    <a:pt x="284605" y="188189"/>
                  </a:lnTo>
                  <a:lnTo>
                    <a:pt x="250656" y="218503"/>
                  </a:lnTo>
                  <a:lnTo>
                    <a:pt x="218484" y="250676"/>
                  </a:lnTo>
                  <a:lnTo>
                    <a:pt x="188173" y="284626"/>
                  </a:lnTo>
                  <a:lnTo>
                    <a:pt x="159805" y="320268"/>
                  </a:lnTo>
                  <a:lnTo>
                    <a:pt x="133465" y="357520"/>
                  </a:lnTo>
                  <a:lnTo>
                    <a:pt x="109236" y="396296"/>
                  </a:lnTo>
                  <a:lnTo>
                    <a:pt x="87203" y="436514"/>
                  </a:lnTo>
                  <a:lnTo>
                    <a:pt x="67448" y="478089"/>
                  </a:lnTo>
                  <a:lnTo>
                    <a:pt x="50056" y="520939"/>
                  </a:lnTo>
                  <a:lnTo>
                    <a:pt x="35109" y="564979"/>
                  </a:lnTo>
                  <a:lnTo>
                    <a:pt x="22693" y="610125"/>
                  </a:lnTo>
                  <a:lnTo>
                    <a:pt x="12890" y="656294"/>
                  </a:lnTo>
                  <a:lnTo>
                    <a:pt x="5784" y="703402"/>
                  </a:lnTo>
                  <a:lnTo>
                    <a:pt x="1460" y="751365"/>
                  </a:lnTo>
                  <a:lnTo>
                    <a:pt x="0" y="800100"/>
                  </a:lnTo>
                  <a:lnTo>
                    <a:pt x="1460" y="848834"/>
                  </a:lnTo>
                  <a:lnTo>
                    <a:pt x="5784" y="896797"/>
                  </a:lnTo>
                  <a:lnTo>
                    <a:pt x="12890" y="943905"/>
                  </a:lnTo>
                  <a:lnTo>
                    <a:pt x="22693" y="990074"/>
                  </a:lnTo>
                  <a:lnTo>
                    <a:pt x="35109" y="1035220"/>
                  </a:lnTo>
                  <a:lnTo>
                    <a:pt x="50056" y="1079260"/>
                  </a:lnTo>
                  <a:lnTo>
                    <a:pt x="67448" y="1122110"/>
                  </a:lnTo>
                  <a:lnTo>
                    <a:pt x="87203" y="1163685"/>
                  </a:lnTo>
                  <a:lnTo>
                    <a:pt x="109236" y="1203903"/>
                  </a:lnTo>
                  <a:lnTo>
                    <a:pt x="133465" y="1242679"/>
                  </a:lnTo>
                  <a:lnTo>
                    <a:pt x="159805" y="1279931"/>
                  </a:lnTo>
                  <a:lnTo>
                    <a:pt x="188173" y="1315573"/>
                  </a:lnTo>
                  <a:lnTo>
                    <a:pt x="218484" y="1349523"/>
                  </a:lnTo>
                  <a:lnTo>
                    <a:pt x="250656" y="1381696"/>
                  </a:lnTo>
                  <a:lnTo>
                    <a:pt x="284605" y="1412010"/>
                  </a:lnTo>
                  <a:lnTo>
                    <a:pt x="320246" y="1440379"/>
                  </a:lnTo>
                  <a:lnTo>
                    <a:pt x="357497" y="1466721"/>
                  </a:lnTo>
                  <a:lnTo>
                    <a:pt x="396273" y="1490951"/>
                  </a:lnTo>
                  <a:lnTo>
                    <a:pt x="436491" y="1512987"/>
                  </a:lnTo>
                  <a:lnTo>
                    <a:pt x="478068" y="1532743"/>
                  </a:lnTo>
                  <a:lnTo>
                    <a:pt x="520918" y="1550137"/>
                  </a:lnTo>
                  <a:lnTo>
                    <a:pt x="564960" y="1565085"/>
                  </a:lnTo>
                  <a:lnTo>
                    <a:pt x="610108" y="1577503"/>
                  </a:lnTo>
                  <a:lnTo>
                    <a:pt x="656280" y="1587307"/>
                  </a:lnTo>
                  <a:lnTo>
                    <a:pt x="703392" y="1594414"/>
                  </a:lnTo>
                  <a:lnTo>
                    <a:pt x="751360" y="1598739"/>
                  </a:lnTo>
                  <a:lnTo>
                    <a:pt x="800100" y="1600200"/>
                  </a:lnTo>
                  <a:lnTo>
                    <a:pt x="848834" y="1598739"/>
                  </a:lnTo>
                  <a:lnTo>
                    <a:pt x="896797" y="1594414"/>
                  </a:lnTo>
                  <a:lnTo>
                    <a:pt x="943905" y="1587307"/>
                  </a:lnTo>
                  <a:lnTo>
                    <a:pt x="990074" y="1577503"/>
                  </a:lnTo>
                  <a:lnTo>
                    <a:pt x="1035220" y="1565085"/>
                  </a:lnTo>
                  <a:lnTo>
                    <a:pt x="1079260" y="1550137"/>
                  </a:lnTo>
                  <a:lnTo>
                    <a:pt x="1122110" y="1532743"/>
                  </a:lnTo>
                  <a:lnTo>
                    <a:pt x="1163685" y="1512987"/>
                  </a:lnTo>
                  <a:lnTo>
                    <a:pt x="1203903" y="1490951"/>
                  </a:lnTo>
                  <a:lnTo>
                    <a:pt x="1242679" y="1466721"/>
                  </a:lnTo>
                  <a:lnTo>
                    <a:pt x="1279931" y="1440379"/>
                  </a:lnTo>
                  <a:lnTo>
                    <a:pt x="1315573" y="1412010"/>
                  </a:lnTo>
                  <a:lnTo>
                    <a:pt x="1349523" y="1381696"/>
                  </a:lnTo>
                  <a:lnTo>
                    <a:pt x="1381696" y="1349523"/>
                  </a:lnTo>
                  <a:lnTo>
                    <a:pt x="1412010" y="1315573"/>
                  </a:lnTo>
                  <a:lnTo>
                    <a:pt x="1440379" y="1279931"/>
                  </a:lnTo>
                  <a:lnTo>
                    <a:pt x="1466721" y="1242679"/>
                  </a:lnTo>
                  <a:lnTo>
                    <a:pt x="1490951" y="1203903"/>
                  </a:lnTo>
                  <a:lnTo>
                    <a:pt x="1512987" y="1163685"/>
                  </a:lnTo>
                  <a:lnTo>
                    <a:pt x="1532743" y="1122110"/>
                  </a:lnTo>
                  <a:lnTo>
                    <a:pt x="1550137" y="1079260"/>
                  </a:lnTo>
                  <a:lnTo>
                    <a:pt x="1565085" y="1035220"/>
                  </a:lnTo>
                  <a:lnTo>
                    <a:pt x="1577503" y="990074"/>
                  </a:lnTo>
                  <a:lnTo>
                    <a:pt x="1587307" y="943905"/>
                  </a:lnTo>
                  <a:lnTo>
                    <a:pt x="1594414" y="896797"/>
                  </a:lnTo>
                  <a:lnTo>
                    <a:pt x="1598739" y="848834"/>
                  </a:lnTo>
                  <a:lnTo>
                    <a:pt x="1600200" y="800100"/>
                  </a:lnTo>
                  <a:lnTo>
                    <a:pt x="1598739" y="751365"/>
                  </a:lnTo>
                  <a:lnTo>
                    <a:pt x="1594414" y="703402"/>
                  </a:lnTo>
                  <a:lnTo>
                    <a:pt x="1587307" y="656294"/>
                  </a:lnTo>
                  <a:lnTo>
                    <a:pt x="1577503" y="610125"/>
                  </a:lnTo>
                  <a:lnTo>
                    <a:pt x="1565085" y="564979"/>
                  </a:lnTo>
                  <a:lnTo>
                    <a:pt x="1550137" y="520939"/>
                  </a:lnTo>
                  <a:lnTo>
                    <a:pt x="1532743" y="478089"/>
                  </a:lnTo>
                  <a:lnTo>
                    <a:pt x="1512987" y="436514"/>
                  </a:lnTo>
                  <a:lnTo>
                    <a:pt x="1490951" y="396296"/>
                  </a:lnTo>
                  <a:lnTo>
                    <a:pt x="1466721" y="357520"/>
                  </a:lnTo>
                  <a:lnTo>
                    <a:pt x="1440379" y="320268"/>
                  </a:lnTo>
                  <a:lnTo>
                    <a:pt x="1412010" y="284626"/>
                  </a:lnTo>
                  <a:lnTo>
                    <a:pt x="1381696" y="250676"/>
                  </a:lnTo>
                  <a:lnTo>
                    <a:pt x="1349523" y="218503"/>
                  </a:lnTo>
                  <a:lnTo>
                    <a:pt x="1315573" y="188189"/>
                  </a:lnTo>
                  <a:lnTo>
                    <a:pt x="1279931" y="159820"/>
                  </a:lnTo>
                  <a:lnTo>
                    <a:pt x="1242679" y="133478"/>
                  </a:lnTo>
                  <a:lnTo>
                    <a:pt x="1203903" y="109248"/>
                  </a:lnTo>
                  <a:lnTo>
                    <a:pt x="1163685" y="87212"/>
                  </a:lnTo>
                  <a:lnTo>
                    <a:pt x="1122110" y="67456"/>
                  </a:lnTo>
                  <a:lnTo>
                    <a:pt x="1079260" y="50062"/>
                  </a:lnTo>
                  <a:lnTo>
                    <a:pt x="1035220" y="35114"/>
                  </a:lnTo>
                  <a:lnTo>
                    <a:pt x="990074" y="22696"/>
                  </a:lnTo>
                  <a:lnTo>
                    <a:pt x="943905" y="12892"/>
                  </a:lnTo>
                  <a:lnTo>
                    <a:pt x="896797" y="5785"/>
                  </a:lnTo>
                  <a:lnTo>
                    <a:pt x="848834" y="146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35304" y="1633473"/>
              <a:ext cx="989965" cy="991869"/>
            </a:xfrm>
            <a:custGeom>
              <a:avLst/>
              <a:gdLst/>
              <a:ahLst/>
              <a:cxnLst/>
              <a:rect l="l" t="t" r="r" b="b"/>
              <a:pathLst>
                <a:path w="989964" h="991869">
                  <a:moveTo>
                    <a:pt x="776871" y="514743"/>
                  </a:moveTo>
                  <a:lnTo>
                    <a:pt x="774560" y="476872"/>
                  </a:lnTo>
                  <a:lnTo>
                    <a:pt x="767778" y="440512"/>
                  </a:lnTo>
                  <a:lnTo>
                    <a:pt x="756780" y="405815"/>
                  </a:lnTo>
                  <a:lnTo>
                    <a:pt x="741781" y="372884"/>
                  </a:lnTo>
                  <a:lnTo>
                    <a:pt x="685393" y="429374"/>
                  </a:lnTo>
                  <a:lnTo>
                    <a:pt x="692696" y="449605"/>
                  </a:lnTo>
                  <a:lnTo>
                    <a:pt x="697763" y="470649"/>
                  </a:lnTo>
                  <a:lnTo>
                    <a:pt x="700722" y="492404"/>
                  </a:lnTo>
                  <a:lnTo>
                    <a:pt x="701687" y="514743"/>
                  </a:lnTo>
                  <a:lnTo>
                    <a:pt x="697077" y="560146"/>
                  </a:lnTo>
                  <a:lnTo>
                    <a:pt x="683882" y="602500"/>
                  </a:lnTo>
                  <a:lnTo>
                    <a:pt x="663028" y="640880"/>
                  </a:lnTo>
                  <a:lnTo>
                    <a:pt x="635431" y="674357"/>
                  </a:lnTo>
                  <a:lnTo>
                    <a:pt x="602018" y="702005"/>
                  </a:lnTo>
                  <a:lnTo>
                    <a:pt x="563714" y="722909"/>
                  </a:lnTo>
                  <a:lnTo>
                    <a:pt x="521449" y="736130"/>
                  </a:lnTo>
                  <a:lnTo>
                    <a:pt x="476135" y="740740"/>
                  </a:lnTo>
                  <a:lnTo>
                    <a:pt x="430834" y="736130"/>
                  </a:lnTo>
                  <a:lnTo>
                    <a:pt x="388569" y="722909"/>
                  </a:lnTo>
                  <a:lnTo>
                    <a:pt x="350266" y="702005"/>
                  </a:lnTo>
                  <a:lnTo>
                    <a:pt x="316852" y="674357"/>
                  </a:lnTo>
                  <a:lnTo>
                    <a:pt x="289255" y="640880"/>
                  </a:lnTo>
                  <a:lnTo>
                    <a:pt x="268389" y="602500"/>
                  </a:lnTo>
                  <a:lnTo>
                    <a:pt x="255206" y="560146"/>
                  </a:lnTo>
                  <a:lnTo>
                    <a:pt x="250596" y="514743"/>
                  </a:lnTo>
                  <a:lnTo>
                    <a:pt x="255206" y="469353"/>
                  </a:lnTo>
                  <a:lnTo>
                    <a:pt x="268389" y="426999"/>
                  </a:lnTo>
                  <a:lnTo>
                    <a:pt x="289255" y="388620"/>
                  </a:lnTo>
                  <a:lnTo>
                    <a:pt x="316852" y="355142"/>
                  </a:lnTo>
                  <a:lnTo>
                    <a:pt x="350266" y="327494"/>
                  </a:lnTo>
                  <a:lnTo>
                    <a:pt x="388569" y="306590"/>
                  </a:lnTo>
                  <a:lnTo>
                    <a:pt x="430834" y="293370"/>
                  </a:lnTo>
                  <a:lnTo>
                    <a:pt x="476135" y="288759"/>
                  </a:lnTo>
                  <a:lnTo>
                    <a:pt x="498436" y="289902"/>
                  </a:lnTo>
                  <a:lnTo>
                    <a:pt x="520153" y="293154"/>
                  </a:lnTo>
                  <a:lnTo>
                    <a:pt x="541159" y="298297"/>
                  </a:lnTo>
                  <a:lnTo>
                    <a:pt x="561352" y="305079"/>
                  </a:lnTo>
                  <a:lnTo>
                    <a:pt x="617728" y="248589"/>
                  </a:lnTo>
                  <a:lnTo>
                    <a:pt x="584860" y="233553"/>
                  </a:lnTo>
                  <a:lnTo>
                    <a:pt x="550227" y="222529"/>
                  </a:lnTo>
                  <a:lnTo>
                    <a:pt x="513943" y="215747"/>
                  </a:lnTo>
                  <a:lnTo>
                    <a:pt x="476135" y="213436"/>
                  </a:lnTo>
                  <a:lnTo>
                    <a:pt x="427532" y="217398"/>
                  </a:lnTo>
                  <a:lnTo>
                    <a:pt x="381355" y="228854"/>
                  </a:lnTo>
                  <a:lnTo>
                    <a:pt x="338239" y="247192"/>
                  </a:lnTo>
                  <a:lnTo>
                    <a:pt x="298831" y="271767"/>
                  </a:lnTo>
                  <a:lnTo>
                    <a:pt x="263753" y="301942"/>
                  </a:lnTo>
                  <a:lnTo>
                    <a:pt x="233641" y="337096"/>
                  </a:lnTo>
                  <a:lnTo>
                    <a:pt x="209118" y="376580"/>
                  </a:lnTo>
                  <a:lnTo>
                    <a:pt x="190817" y="419773"/>
                  </a:lnTo>
                  <a:lnTo>
                    <a:pt x="179374" y="466039"/>
                  </a:lnTo>
                  <a:lnTo>
                    <a:pt x="175412" y="514743"/>
                  </a:lnTo>
                  <a:lnTo>
                    <a:pt x="179374" y="563460"/>
                  </a:lnTo>
                  <a:lnTo>
                    <a:pt x="190817" y="609727"/>
                  </a:lnTo>
                  <a:lnTo>
                    <a:pt x="209118" y="652919"/>
                  </a:lnTo>
                  <a:lnTo>
                    <a:pt x="233641" y="692404"/>
                  </a:lnTo>
                  <a:lnTo>
                    <a:pt x="263753" y="727557"/>
                  </a:lnTo>
                  <a:lnTo>
                    <a:pt x="298831" y="757732"/>
                  </a:lnTo>
                  <a:lnTo>
                    <a:pt x="338239" y="782307"/>
                  </a:lnTo>
                  <a:lnTo>
                    <a:pt x="381355" y="800646"/>
                  </a:lnTo>
                  <a:lnTo>
                    <a:pt x="427532" y="812101"/>
                  </a:lnTo>
                  <a:lnTo>
                    <a:pt x="476135" y="816063"/>
                  </a:lnTo>
                  <a:lnTo>
                    <a:pt x="524751" y="812101"/>
                  </a:lnTo>
                  <a:lnTo>
                    <a:pt x="570928" y="800646"/>
                  </a:lnTo>
                  <a:lnTo>
                    <a:pt x="614045" y="782307"/>
                  </a:lnTo>
                  <a:lnTo>
                    <a:pt x="653453" y="757732"/>
                  </a:lnTo>
                  <a:lnTo>
                    <a:pt x="688530" y="727557"/>
                  </a:lnTo>
                  <a:lnTo>
                    <a:pt x="718642" y="692404"/>
                  </a:lnTo>
                  <a:lnTo>
                    <a:pt x="743165" y="652919"/>
                  </a:lnTo>
                  <a:lnTo>
                    <a:pt x="761466" y="609727"/>
                  </a:lnTo>
                  <a:lnTo>
                    <a:pt x="772909" y="563460"/>
                  </a:lnTo>
                  <a:lnTo>
                    <a:pt x="776871" y="514743"/>
                  </a:lnTo>
                  <a:close/>
                </a:path>
                <a:path w="989964" h="991869">
                  <a:moveTo>
                    <a:pt x="952284" y="514743"/>
                  </a:moveTo>
                  <a:lnTo>
                    <a:pt x="949909" y="466559"/>
                  </a:lnTo>
                  <a:lnTo>
                    <a:pt x="942898" y="419989"/>
                  </a:lnTo>
                  <a:lnTo>
                    <a:pt x="931443" y="375183"/>
                  </a:lnTo>
                  <a:lnTo>
                    <a:pt x="915720" y="332232"/>
                  </a:lnTo>
                  <a:lnTo>
                    <a:pt x="895908" y="291274"/>
                  </a:lnTo>
                  <a:lnTo>
                    <a:pt x="887133" y="298805"/>
                  </a:lnTo>
                  <a:lnTo>
                    <a:pt x="870839" y="316382"/>
                  </a:lnTo>
                  <a:lnTo>
                    <a:pt x="820724" y="310108"/>
                  </a:lnTo>
                  <a:lnTo>
                    <a:pt x="844334" y="356908"/>
                  </a:lnTo>
                  <a:lnTo>
                    <a:pt x="862076" y="406781"/>
                  </a:lnTo>
                  <a:lnTo>
                    <a:pt x="873226" y="459473"/>
                  </a:lnTo>
                  <a:lnTo>
                    <a:pt x="877112" y="514743"/>
                  </a:lnTo>
                  <a:lnTo>
                    <a:pt x="874395" y="561428"/>
                  </a:lnTo>
                  <a:lnTo>
                    <a:pt x="866470" y="606577"/>
                  </a:lnTo>
                  <a:lnTo>
                    <a:pt x="853630" y="649884"/>
                  </a:lnTo>
                  <a:lnTo>
                    <a:pt x="836193" y="691032"/>
                  </a:lnTo>
                  <a:lnTo>
                    <a:pt x="814451" y="729716"/>
                  </a:lnTo>
                  <a:lnTo>
                    <a:pt x="788733" y="765644"/>
                  </a:lnTo>
                  <a:lnTo>
                    <a:pt x="759320" y="798487"/>
                  </a:lnTo>
                  <a:lnTo>
                    <a:pt x="726541" y="827963"/>
                  </a:lnTo>
                  <a:lnTo>
                    <a:pt x="690689" y="853732"/>
                  </a:lnTo>
                  <a:lnTo>
                    <a:pt x="652081" y="875512"/>
                  </a:lnTo>
                  <a:lnTo>
                    <a:pt x="611009" y="892987"/>
                  </a:lnTo>
                  <a:lnTo>
                    <a:pt x="567791" y="905852"/>
                  </a:lnTo>
                  <a:lnTo>
                    <a:pt x="522732" y="913790"/>
                  </a:lnTo>
                  <a:lnTo>
                    <a:pt x="476135" y="916508"/>
                  </a:lnTo>
                  <a:lnTo>
                    <a:pt x="429552" y="913790"/>
                  </a:lnTo>
                  <a:lnTo>
                    <a:pt x="384492" y="905852"/>
                  </a:lnTo>
                  <a:lnTo>
                    <a:pt x="341274" y="892987"/>
                  </a:lnTo>
                  <a:lnTo>
                    <a:pt x="300202" y="875512"/>
                  </a:lnTo>
                  <a:lnTo>
                    <a:pt x="261594" y="853732"/>
                  </a:lnTo>
                  <a:lnTo>
                    <a:pt x="225742" y="827951"/>
                  </a:lnTo>
                  <a:lnTo>
                    <a:pt x="192963" y="798487"/>
                  </a:lnTo>
                  <a:lnTo>
                    <a:pt x="163550" y="765644"/>
                  </a:lnTo>
                  <a:lnTo>
                    <a:pt x="137820" y="729716"/>
                  </a:lnTo>
                  <a:lnTo>
                    <a:pt x="116090" y="691032"/>
                  </a:lnTo>
                  <a:lnTo>
                    <a:pt x="98653" y="649884"/>
                  </a:lnTo>
                  <a:lnTo>
                    <a:pt x="85813" y="606577"/>
                  </a:lnTo>
                  <a:lnTo>
                    <a:pt x="77889" y="561428"/>
                  </a:lnTo>
                  <a:lnTo>
                    <a:pt x="75171" y="514743"/>
                  </a:lnTo>
                  <a:lnTo>
                    <a:pt x="77889" y="468071"/>
                  </a:lnTo>
                  <a:lnTo>
                    <a:pt x="85813" y="422922"/>
                  </a:lnTo>
                  <a:lnTo>
                    <a:pt x="98653" y="379615"/>
                  </a:lnTo>
                  <a:lnTo>
                    <a:pt x="116090" y="338467"/>
                  </a:lnTo>
                  <a:lnTo>
                    <a:pt x="137820" y="299783"/>
                  </a:lnTo>
                  <a:lnTo>
                    <a:pt x="163550" y="263855"/>
                  </a:lnTo>
                  <a:lnTo>
                    <a:pt x="192963" y="231013"/>
                  </a:lnTo>
                  <a:lnTo>
                    <a:pt x="225742" y="201536"/>
                  </a:lnTo>
                  <a:lnTo>
                    <a:pt x="261594" y="175768"/>
                  </a:lnTo>
                  <a:lnTo>
                    <a:pt x="300202" y="153987"/>
                  </a:lnTo>
                  <a:lnTo>
                    <a:pt x="341274" y="136512"/>
                  </a:lnTo>
                  <a:lnTo>
                    <a:pt x="384492" y="123647"/>
                  </a:lnTo>
                  <a:lnTo>
                    <a:pt x="429552" y="115709"/>
                  </a:lnTo>
                  <a:lnTo>
                    <a:pt x="476135" y="112991"/>
                  </a:lnTo>
                  <a:lnTo>
                    <a:pt x="530783" y="116700"/>
                  </a:lnTo>
                  <a:lnTo>
                    <a:pt x="583425" y="127584"/>
                  </a:lnTo>
                  <a:lnTo>
                    <a:pt x="633488" y="145300"/>
                  </a:lnTo>
                  <a:lnTo>
                    <a:pt x="680389" y="169494"/>
                  </a:lnTo>
                  <a:lnTo>
                    <a:pt x="674116" y="119265"/>
                  </a:lnTo>
                  <a:lnTo>
                    <a:pt x="658939" y="73660"/>
                  </a:lnTo>
                  <a:lnTo>
                    <a:pt x="615708" y="58267"/>
                  </a:lnTo>
                  <a:lnTo>
                    <a:pt x="570788" y="46977"/>
                  </a:lnTo>
                  <a:lnTo>
                    <a:pt x="524243" y="40030"/>
                  </a:lnTo>
                  <a:lnTo>
                    <a:pt x="476135" y="37655"/>
                  </a:lnTo>
                  <a:lnTo>
                    <a:pt x="427431" y="40119"/>
                  </a:lnTo>
                  <a:lnTo>
                    <a:pt x="380136" y="47345"/>
                  </a:lnTo>
                  <a:lnTo>
                    <a:pt x="334492" y="59093"/>
                  </a:lnTo>
                  <a:lnTo>
                    <a:pt x="290728" y="75133"/>
                  </a:lnTo>
                  <a:lnTo>
                    <a:pt x="249110" y="95211"/>
                  </a:lnTo>
                  <a:lnTo>
                    <a:pt x="209854" y="119100"/>
                  </a:lnTo>
                  <a:lnTo>
                    <a:pt x="173202" y="146545"/>
                  </a:lnTo>
                  <a:lnTo>
                    <a:pt x="139395" y="177330"/>
                  </a:lnTo>
                  <a:lnTo>
                    <a:pt x="108673" y="211213"/>
                  </a:lnTo>
                  <a:lnTo>
                    <a:pt x="81267" y="247929"/>
                  </a:lnTo>
                  <a:lnTo>
                    <a:pt x="57429" y="287261"/>
                  </a:lnTo>
                  <a:lnTo>
                    <a:pt x="37388" y="328980"/>
                  </a:lnTo>
                  <a:lnTo>
                    <a:pt x="21386" y="372821"/>
                  </a:lnTo>
                  <a:lnTo>
                    <a:pt x="9664" y="418553"/>
                  </a:lnTo>
                  <a:lnTo>
                    <a:pt x="2451" y="465937"/>
                  </a:lnTo>
                  <a:lnTo>
                    <a:pt x="0" y="514743"/>
                  </a:lnTo>
                  <a:lnTo>
                    <a:pt x="2451" y="563562"/>
                  </a:lnTo>
                  <a:lnTo>
                    <a:pt x="9664" y="610946"/>
                  </a:lnTo>
                  <a:lnTo>
                    <a:pt x="21386" y="656678"/>
                  </a:lnTo>
                  <a:lnTo>
                    <a:pt x="37388" y="700519"/>
                  </a:lnTo>
                  <a:lnTo>
                    <a:pt x="57429" y="742226"/>
                  </a:lnTo>
                  <a:lnTo>
                    <a:pt x="81267" y="781570"/>
                  </a:lnTo>
                  <a:lnTo>
                    <a:pt x="108673" y="818286"/>
                  </a:lnTo>
                  <a:lnTo>
                    <a:pt x="139395" y="852170"/>
                  </a:lnTo>
                  <a:lnTo>
                    <a:pt x="173202" y="882942"/>
                  </a:lnTo>
                  <a:lnTo>
                    <a:pt x="209854" y="910399"/>
                  </a:lnTo>
                  <a:lnTo>
                    <a:pt x="249110" y="934288"/>
                  </a:lnTo>
                  <a:lnTo>
                    <a:pt x="290728" y="954366"/>
                  </a:lnTo>
                  <a:lnTo>
                    <a:pt x="334492" y="970407"/>
                  </a:lnTo>
                  <a:lnTo>
                    <a:pt x="380136" y="982154"/>
                  </a:lnTo>
                  <a:lnTo>
                    <a:pt x="427431" y="989380"/>
                  </a:lnTo>
                  <a:lnTo>
                    <a:pt x="476135" y="991831"/>
                  </a:lnTo>
                  <a:lnTo>
                    <a:pt x="524852" y="989380"/>
                  </a:lnTo>
                  <a:lnTo>
                    <a:pt x="572147" y="982154"/>
                  </a:lnTo>
                  <a:lnTo>
                    <a:pt x="617791" y="970407"/>
                  </a:lnTo>
                  <a:lnTo>
                    <a:pt x="661543" y="954366"/>
                  </a:lnTo>
                  <a:lnTo>
                    <a:pt x="703173" y="934288"/>
                  </a:lnTo>
                  <a:lnTo>
                    <a:pt x="742429" y="910399"/>
                  </a:lnTo>
                  <a:lnTo>
                    <a:pt x="779081" y="882942"/>
                  </a:lnTo>
                  <a:lnTo>
                    <a:pt x="812888" y="852170"/>
                  </a:lnTo>
                  <a:lnTo>
                    <a:pt x="843610" y="818286"/>
                  </a:lnTo>
                  <a:lnTo>
                    <a:pt x="871004" y="781570"/>
                  </a:lnTo>
                  <a:lnTo>
                    <a:pt x="894842" y="742226"/>
                  </a:lnTo>
                  <a:lnTo>
                    <a:pt x="914882" y="700519"/>
                  </a:lnTo>
                  <a:lnTo>
                    <a:pt x="930884" y="656678"/>
                  </a:lnTo>
                  <a:lnTo>
                    <a:pt x="942606" y="610946"/>
                  </a:lnTo>
                  <a:lnTo>
                    <a:pt x="949820" y="563562"/>
                  </a:lnTo>
                  <a:lnTo>
                    <a:pt x="952284" y="514743"/>
                  </a:lnTo>
                  <a:close/>
                </a:path>
                <a:path w="989964" h="991869">
                  <a:moveTo>
                    <a:pt x="989863" y="125552"/>
                  </a:moveTo>
                  <a:lnTo>
                    <a:pt x="877112" y="112991"/>
                  </a:lnTo>
                  <a:lnTo>
                    <a:pt x="864577" y="0"/>
                  </a:lnTo>
                  <a:lnTo>
                    <a:pt x="726744" y="138099"/>
                  </a:lnTo>
                  <a:lnTo>
                    <a:pt x="734263" y="203390"/>
                  </a:lnTo>
                  <a:lnTo>
                    <a:pt x="533781" y="404266"/>
                  </a:lnTo>
                  <a:lnTo>
                    <a:pt x="520179" y="398208"/>
                  </a:lnTo>
                  <a:lnTo>
                    <a:pt x="505739" y="393433"/>
                  </a:lnTo>
                  <a:lnTo>
                    <a:pt x="490613" y="390321"/>
                  </a:lnTo>
                  <a:lnTo>
                    <a:pt x="474891" y="389204"/>
                  </a:lnTo>
                  <a:lnTo>
                    <a:pt x="426237" y="399110"/>
                  </a:lnTo>
                  <a:lnTo>
                    <a:pt x="386397" y="426085"/>
                  </a:lnTo>
                  <a:lnTo>
                    <a:pt x="359473" y="466001"/>
                  </a:lnTo>
                  <a:lnTo>
                    <a:pt x="349592" y="514743"/>
                  </a:lnTo>
                  <a:lnTo>
                    <a:pt x="359473" y="563499"/>
                  </a:lnTo>
                  <a:lnTo>
                    <a:pt x="386397" y="603415"/>
                  </a:lnTo>
                  <a:lnTo>
                    <a:pt x="426237" y="630389"/>
                  </a:lnTo>
                  <a:lnTo>
                    <a:pt x="474891" y="640295"/>
                  </a:lnTo>
                  <a:lnTo>
                    <a:pt x="523544" y="630389"/>
                  </a:lnTo>
                  <a:lnTo>
                    <a:pt x="563384" y="603415"/>
                  </a:lnTo>
                  <a:lnTo>
                    <a:pt x="590308" y="563499"/>
                  </a:lnTo>
                  <a:lnTo>
                    <a:pt x="600189" y="514743"/>
                  </a:lnTo>
                  <a:lnTo>
                    <a:pt x="599274" y="499198"/>
                  </a:lnTo>
                  <a:lnTo>
                    <a:pt x="596582" y="484466"/>
                  </a:lnTo>
                  <a:lnTo>
                    <a:pt x="592264" y="470433"/>
                  </a:lnTo>
                  <a:lnTo>
                    <a:pt x="586409" y="456996"/>
                  </a:lnTo>
                  <a:lnTo>
                    <a:pt x="786892" y="256120"/>
                  </a:lnTo>
                  <a:lnTo>
                    <a:pt x="852043" y="263652"/>
                  </a:lnTo>
                  <a:lnTo>
                    <a:pt x="989863" y="125552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2510027" y="1767839"/>
            <a:ext cx="257810" cy="692150"/>
          </a:xfrm>
          <a:custGeom>
            <a:avLst/>
            <a:gdLst/>
            <a:ahLst/>
            <a:cxnLst/>
            <a:rect l="l" t="t" r="r" b="b"/>
            <a:pathLst>
              <a:path w="257810" h="692150">
                <a:moveTo>
                  <a:pt x="0" y="0"/>
                </a:moveTo>
                <a:lnTo>
                  <a:pt x="0" y="691896"/>
                </a:lnTo>
                <a:lnTo>
                  <a:pt x="257556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38416" y="1767839"/>
            <a:ext cx="257810" cy="692150"/>
          </a:xfrm>
          <a:custGeom>
            <a:avLst/>
            <a:gdLst/>
            <a:ahLst/>
            <a:cxnLst/>
            <a:rect l="l" t="t" r="r" b="b"/>
            <a:pathLst>
              <a:path w="257809" h="692150">
                <a:moveTo>
                  <a:pt x="0" y="0"/>
                </a:moveTo>
                <a:lnTo>
                  <a:pt x="0" y="691896"/>
                </a:lnTo>
                <a:lnTo>
                  <a:pt x="257555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27248" y="1892807"/>
            <a:ext cx="3621404" cy="7391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165100" marR="161290" lvl="0" indent="3175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Target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highest-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priority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complete</a:t>
            </a:r>
            <a:r>
              <a:rPr kumimoji="0" sz="1400" b="1" i="0" u="none" strike="noStrike" kern="0" cap="none" spc="-3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focused</a:t>
            </a:r>
            <a:r>
              <a:rPr kumimoji="0" sz="1400" b="1" i="0" u="none" strike="noStrike" kern="0" cap="none" spc="-6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inspection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project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Q2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400" b="1" i="0" u="none" strike="noStrike" kern="0" cap="none" spc="-1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year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81900" y="1313688"/>
            <a:ext cx="4064635" cy="159004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9220" rIns="0" bIns="0" rtlCol="0">
            <a:spAutoFit/>
          </a:bodyPr>
          <a:lstStyle/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96783" y="1892807"/>
            <a:ext cx="3621404" cy="7391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186055" marR="177800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Initial</a:t>
            </a:r>
            <a:r>
              <a:rPr kumimoji="0" sz="14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300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OH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</a:t>
            </a:r>
            <a:r>
              <a:rPr kumimoji="0" sz="14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shape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future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Focused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Inspection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096000" y="3357371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529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56917" y="3291585"/>
            <a:ext cx="2738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1800" b="1" i="0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89342" y="3291585"/>
            <a:ext cx="282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18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Sets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used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</a:t>
            </a:r>
            <a:r>
              <a:rPr kumimoji="0" sz="18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FTI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7012" y="3665220"/>
            <a:ext cx="5299075" cy="8413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34620" rIns="0" bIns="0" rtlCol="0">
            <a:spAutoFit/>
          </a:bodyPr>
          <a:lstStyle/>
          <a:p>
            <a:pPr marL="200660" marR="196850" lvl="0" indent="2540" algn="ctr" defTabSz="91440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Concern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identify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highest-risk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associated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falls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all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available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inputs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(includes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4,800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counties)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8501" y="4757369"/>
            <a:ext cx="17754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Prioritization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7012" y="5132832"/>
            <a:ext cx="5299075" cy="11430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39090" marR="0" lvl="0" indent="-172720" defTabSz="914400" eaLnBrk="1" fontAlgn="auto" latinLnBrk="0" hangingPunct="1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~300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16%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total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score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reduction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9090" marR="0" lvl="0" indent="-17272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AOCs</a:t>
            </a:r>
            <a:r>
              <a:rPr kumimoji="0" sz="12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ranked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5,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6,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15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overall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AOC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WDRM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v3</a:t>
            </a:r>
            <a:r>
              <a:rPr kumimoji="0" sz="12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Ranking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9090" marR="0" lvl="0" indent="-17272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Pilot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Project</a:t>
            </a:r>
            <a:r>
              <a:rPr kumimoji="0" sz="12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distributed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2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Regions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9090" marR="0" lvl="0" indent="-17272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full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r>
              <a:rPr kumimoji="0" sz="1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</a:t>
            </a:r>
            <a:r>
              <a:rPr kumimoji="0" sz="12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 addresses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~93%</a:t>
            </a:r>
            <a:r>
              <a:rPr kumimoji="0" sz="12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total</a:t>
            </a:r>
            <a:r>
              <a:rPr kumimoji="0" sz="12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score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reduction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09944" y="3758184"/>
            <a:ext cx="457200" cy="457200"/>
            <a:chOff x="6409944" y="3758184"/>
            <a:chExt cx="457200" cy="457200"/>
          </a:xfrm>
        </p:grpSpPr>
        <p:sp>
          <p:nvSpPr>
            <p:cNvPr id="18" name="object 18"/>
            <p:cNvSpPr/>
            <p:nvPr/>
          </p:nvSpPr>
          <p:spPr>
            <a:xfrm>
              <a:off x="6409944" y="3758184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8549" y="3865764"/>
              <a:ext cx="180656" cy="234934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6409944" y="4273296"/>
            <a:ext cx="457200" cy="457200"/>
            <a:chOff x="6409944" y="4273296"/>
            <a:chExt cx="457200" cy="457200"/>
          </a:xfrm>
        </p:grpSpPr>
        <p:sp>
          <p:nvSpPr>
            <p:cNvPr id="21" name="object 21"/>
            <p:cNvSpPr/>
            <p:nvPr/>
          </p:nvSpPr>
          <p:spPr>
            <a:xfrm>
              <a:off x="6409944" y="4273296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599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199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599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3480" y="4409191"/>
              <a:ext cx="191775" cy="182643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6409944" y="4788408"/>
            <a:ext cx="457200" cy="457200"/>
            <a:chOff x="6409944" y="4788408"/>
            <a:chExt cx="457200" cy="457200"/>
          </a:xfrm>
        </p:grpSpPr>
        <p:sp>
          <p:nvSpPr>
            <p:cNvPr id="24" name="object 24"/>
            <p:cNvSpPr/>
            <p:nvPr/>
          </p:nvSpPr>
          <p:spPr>
            <a:xfrm>
              <a:off x="6409944" y="4788408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1733" y="4898817"/>
              <a:ext cx="234569" cy="24040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6409944" y="5303520"/>
            <a:ext cx="457200" cy="457200"/>
            <a:chOff x="6409944" y="5303520"/>
            <a:chExt cx="457200" cy="457200"/>
          </a:xfrm>
        </p:grpSpPr>
        <p:sp>
          <p:nvSpPr>
            <p:cNvPr id="27" name="object 27"/>
            <p:cNvSpPr/>
            <p:nvPr/>
          </p:nvSpPr>
          <p:spPr>
            <a:xfrm>
              <a:off x="6409944" y="53035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599"/>
                  </a:lnTo>
                  <a:lnTo>
                    <a:pt x="4644" y="274670"/>
                  </a:lnTo>
                  <a:lnTo>
                    <a:pt x="17966" y="317580"/>
                  </a:lnTo>
                  <a:lnTo>
                    <a:pt x="39045" y="356411"/>
                  </a:lnTo>
                  <a:lnTo>
                    <a:pt x="66960" y="390244"/>
                  </a:lnTo>
                  <a:lnTo>
                    <a:pt x="100793" y="418158"/>
                  </a:lnTo>
                  <a:lnTo>
                    <a:pt x="139624" y="439235"/>
                  </a:lnTo>
                  <a:lnTo>
                    <a:pt x="182533" y="452555"/>
                  </a:lnTo>
                  <a:lnTo>
                    <a:pt x="228600" y="457199"/>
                  </a:lnTo>
                  <a:lnTo>
                    <a:pt x="274666" y="452555"/>
                  </a:lnTo>
                  <a:lnTo>
                    <a:pt x="317575" y="439235"/>
                  </a:lnTo>
                  <a:lnTo>
                    <a:pt x="356406" y="418158"/>
                  </a:lnTo>
                  <a:lnTo>
                    <a:pt x="390239" y="390244"/>
                  </a:lnTo>
                  <a:lnTo>
                    <a:pt x="418154" y="356411"/>
                  </a:lnTo>
                  <a:lnTo>
                    <a:pt x="439233" y="317580"/>
                  </a:lnTo>
                  <a:lnTo>
                    <a:pt x="452555" y="274670"/>
                  </a:lnTo>
                  <a:lnTo>
                    <a:pt x="457200" y="228599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5778" y="5411100"/>
              <a:ext cx="166158" cy="243237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6409944" y="5818632"/>
            <a:ext cx="457200" cy="457200"/>
            <a:chOff x="6409944" y="5818632"/>
            <a:chExt cx="457200" cy="457200"/>
          </a:xfrm>
        </p:grpSpPr>
        <p:sp>
          <p:nvSpPr>
            <p:cNvPr id="30" name="object 30"/>
            <p:cNvSpPr/>
            <p:nvPr/>
          </p:nvSpPr>
          <p:spPr>
            <a:xfrm>
              <a:off x="6409944" y="581863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4"/>
                  </a:lnTo>
                  <a:lnTo>
                    <a:pt x="100793" y="39041"/>
                  </a:lnTo>
                  <a:lnTo>
                    <a:pt x="66960" y="66955"/>
                  </a:lnTo>
                  <a:lnTo>
                    <a:pt x="39045" y="100788"/>
                  </a:lnTo>
                  <a:lnTo>
                    <a:pt x="17966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6" y="317580"/>
                  </a:lnTo>
                  <a:lnTo>
                    <a:pt x="39045" y="356411"/>
                  </a:lnTo>
                  <a:lnTo>
                    <a:pt x="66960" y="390244"/>
                  </a:lnTo>
                  <a:lnTo>
                    <a:pt x="100793" y="418158"/>
                  </a:lnTo>
                  <a:lnTo>
                    <a:pt x="139624" y="439235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5"/>
                  </a:lnTo>
                  <a:lnTo>
                    <a:pt x="356406" y="418158"/>
                  </a:lnTo>
                  <a:lnTo>
                    <a:pt x="390239" y="390244"/>
                  </a:lnTo>
                  <a:lnTo>
                    <a:pt x="418154" y="356411"/>
                  </a:lnTo>
                  <a:lnTo>
                    <a:pt x="439233" y="317580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3" y="139619"/>
                  </a:lnTo>
                  <a:lnTo>
                    <a:pt x="418154" y="100788"/>
                  </a:lnTo>
                  <a:lnTo>
                    <a:pt x="390239" y="66955"/>
                  </a:lnTo>
                  <a:lnTo>
                    <a:pt x="356406" y="39041"/>
                  </a:lnTo>
                  <a:lnTo>
                    <a:pt x="317575" y="17964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6531610" y="5931877"/>
              <a:ext cx="214629" cy="232410"/>
            </a:xfrm>
            <a:custGeom>
              <a:avLst/>
              <a:gdLst/>
              <a:ahLst/>
              <a:cxnLst/>
              <a:rect l="l" t="t" r="r" b="b"/>
              <a:pathLst>
                <a:path w="214629" h="232410">
                  <a:moveTo>
                    <a:pt x="124193" y="0"/>
                  </a:moveTo>
                  <a:lnTo>
                    <a:pt x="90322" y="0"/>
                  </a:lnTo>
                  <a:lnTo>
                    <a:pt x="90322" y="124447"/>
                  </a:lnTo>
                  <a:lnTo>
                    <a:pt x="124193" y="124447"/>
                  </a:lnTo>
                  <a:lnTo>
                    <a:pt x="124193" y="0"/>
                  </a:lnTo>
                  <a:close/>
                </a:path>
                <a:path w="214629" h="232410">
                  <a:moveTo>
                    <a:pt x="214528" y="124447"/>
                  </a:moveTo>
                  <a:lnTo>
                    <a:pt x="211264" y="98018"/>
                  </a:lnTo>
                  <a:lnTo>
                    <a:pt x="202031" y="73990"/>
                  </a:lnTo>
                  <a:lnTo>
                    <a:pt x="187617" y="53213"/>
                  </a:lnTo>
                  <a:lnTo>
                    <a:pt x="168795" y="36487"/>
                  </a:lnTo>
                  <a:lnTo>
                    <a:pt x="149326" y="64198"/>
                  </a:lnTo>
                  <a:lnTo>
                    <a:pt x="162191" y="75717"/>
                  </a:lnTo>
                  <a:lnTo>
                    <a:pt x="172085" y="89979"/>
                  </a:lnTo>
                  <a:lnTo>
                    <a:pt x="178422" y="106400"/>
                  </a:lnTo>
                  <a:lnTo>
                    <a:pt x="180657" y="124447"/>
                  </a:lnTo>
                  <a:lnTo>
                    <a:pt x="174866" y="152996"/>
                  </a:lnTo>
                  <a:lnTo>
                    <a:pt x="159092" y="176377"/>
                  </a:lnTo>
                  <a:lnTo>
                    <a:pt x="135763" y="192176"/>
                  </a:lnTo>
                  <a:lnTo>
                    <a:pt x="107264" y="197980"/>
                  </a:lnTo>
                  <a:lnTo>
                    <a:pt x="78765" y="192176"/>
                  </a:lnTo>
                  <a:lnTo>
                    <a:pt x="55422" y="176377"/>
                  </a:lnTo>
                  <a:lnTo>
                    <a:pt x="39662" y="152996"/>
                  </a:lnTo>
                  <a:lnTo>
                    <a:pt x="33870" y="124447"/>
                  </a:lnTo>
                  <a:lnTo>
                    <a:pt x="36106" y="106400"/>
                  </a:lnTo>
                  <a:lnTo>
                    <a:pt x="42443" y="89979"/>
                  </a:lnTo>
                  <a:lnTo>
                    <a:pt x="52324" y="75717"/>
                  </a:lnTo>
                  <a:lnTo>
                    <a:pt x="65201" y="64198"/>
                  </a:lnTo>
                  <a:lnTo>
                    <a:pt x="45720" y="36487"/>
                  </a:lnTo>
                  <a:lnTo>
                    <a:pt x="26911" y="53213"/>
                  </a:lnTo>
                  <a:lnTo>
                    <a:pt x="12484" y="73990"/>
                  </a:lnTo>
                  <a:lnTo>
                    <a:pt x="3251" y="98018"/>
                  </a:lnTo>
                  <a:lnTo>
                    <a:pt x="0" y="124447"/>
                  </a:lnTo>
                  <a:lnTo>
                    <a:pt x="8420" y="166293"/>
                  </a:lnTo>
                  <a:lnTo>
                    <a:pt x="31394" y="200456"/>
                  </a:lnTo>
                  <a:lnTo>
                    <a:pt x="65493" y="223481"/>
                  </a:lnTo>
                  <a:lnTo>
                    <a:pt x="107264" y="231927"/>
                  </a:lnTo>
                  <a:lnTo>
                    <a:pt x="149034" y="223481"/>
                  </a:lnTo>
                  <a:lnTo>
                    <a:pt x="183121" y="200456"/>
                  </a:lnTo>
                  <a:lnTo>
                    <a:pt x="206095" y="166293"/>
                  </a:lnTo>
                  <a:lnTo>
                    <a:pt x="214528" y="124447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049516" y="3873245"/>
            <a:ext cx="4981575" cy="2358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Circuit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Review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Scoring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Meteorology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30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Year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analysis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packages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lookback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polygons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155575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 PSPS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Damage,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Clusters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2018-2021,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Regional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Review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Second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requests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recommendations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HFRA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High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 Area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(HFRA) v5.1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-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Baseline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: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Buffer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v5.1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outside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HFTD/HFRA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subject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execution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specific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conditions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904744" y="1319783"/>
            <a:ext cx="4064635" cy="15881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350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VM</a:t>
            </a:r>
            <a:r>
              <a:rPr spc="-9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for</a:t>
            </a:r>
            <a:r>
              <a:rPr spc="-10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Operational</a:t>
            </a:r>
            <a:r>
              <a:rPr spc="-6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Mitigation</a:t>
            </a:r>
            <a:r>
              <a:rPr spc="-8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(EPSS)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1480" y="1085088"/>
            <a:ext cx="1600200" cy="1600200"/>
            <a:chOff x="411480" y="1085088"/>
            <a:chExt cx="1600200" cy="1600200"/>
          </a:xfrm>
        </p:grpSpPr>
        <p:sp>
          <p:nvSpPr>
            <p:cNvPr id="4" name="object 4"/>
            <p:cNvSpPr/>
            <p:nvPr/>
          </p:nvSpPr>
          <p:spPr>
            <a:xfrm>
              <a:off x="411480" y="1085088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800100" y="0"/>
                  </a:moveTo>
                  <a:lnTo>
                    <a:pt x="751360" y="1460"/>
                  </a:lnTo>
                  <a:lnTo>
                    <a:pt x="703392" y="5785"/>
                  </a:lnTo>
                  <a:lnTo>
                    <a:pt x="656280" y="12892"/>
                  </a:lnTo>
                  <a:lnTo>
                    <a:pt x="610108" y="22696"/>
                  </a:lnTo>
                  <a:lnTo>
                    <a:pt x="564960" y="35114"/>
                  </a:lnTo>
                  <a:lnTo>
                    <a:pt x="520918" y="50062"/>
                  </a:lnTo>
                  <a:lnTo>
                    <a:pt x="478068" y="67456"/>
                  </a:lnTo>
                  <a:lnTo>
                    <a:pt x="436491" y="87212"/>
                  </a:lnTo>
                  <a:lnTo>
                    <a:pt x="396273" y="109248"/>
                  </a:lnTo>
                  <a:lnTo>
                    <a:pt x="357497" y="133478"/>
                  </a:lnTo>
                  <a:lnTo>
                    <a:pt x="320246" y="159820"/>
                  </a:lnTo>
                  <a:lnTo>
                    <a:pt x="284605" y="188189"/>
                  </a:lnTo>
                  <a:lnTo>
                    <a:pt x="250656" y="218503"/>
                  </a:lnTo>
                  <a:lnTo>
                    <a:pt x="218484" y="250676"/>
                  </a:lnTo>
                  <a:lnTo>
                    <a:pt x="188173" y="284626"/>
                  </a:lnTo>
                  <a:lnTo>
                    <a:pt x="159805" y="320268"/>
                  </a:lnTo>
                  <a:lnTo>
                    <a:pt x="133465" y="357520"/>
                  </a:lnTo>
                  <a:lnTo>
                    <a:pt x="109236" y="396296"/>
                  </a:lnTo>
                  <a:lnTo>
                    <a:pt x="87203" y="436514"/>
                  </a:lnTo>
                  <a:lnTo>
                    <a:pt x="67448" y="478089"/>
                  </a:lnTo>
                  <a:lnTo>
                    <a:pt x="50056" y="520939"/>
                  </a:lnTo>
                  <a:lnTo>
                    <a:pt x="35109" y="564979"/>
                  </a:lnTo>
                  <a:lnTo>
                    <a:pt x="22693" y="610125"/>
                  </a:lnTo>
                  <a:lnTo>
                    <a:pt x="12890" y="656294"/>
                  </a:lnTo>
                  <a:lnTo>
                    <a:pt x="5784" y="703402"/>
                  </a:lnTo>
                  <a:lnTo>
                    <a:pt x="1460" y="751365"/>
                  </a:lnTo>
                  <a:lnTo>
                    <a:pt x="0" y="800100"/>
                  </a:lnTo>
                  <a:lnTo>
                    <a:pt x="1460" y="848834"/>
                  </a:lnTo>
                  <a:lnTo>
                    <a:pt x="5784" y="896797"/>
                  </a:lnTo>
                  <a:lnTo>
                    <a:pt x="12890" y="943905"/>
                  </a:lnTo>
                  <a:lnTo>
                    <a:pt x="22693" y="990074"/>
                  </a:lnTo>
                  <a:lnTo>
                    <a:pt x="35109" y="1035220"/>
                  </a:lnTo>
                  <a:lnTo>
                    <a:pt x="50056" y="1079260"/>
                  </a:lnTo>
                  <a:lnTo>
                    <a:pt x="67448" y="1122110"/>
                  </a:lnTo>
                  <a:lnTo>
                    <a:pt x="87203" y="1163685"/>
                  </a:lnTo>
                  <a:lnTo>
                    <a:pt x="109236" y="1203903"/>
                  </a:lnTo>
                  <a:lnTo>
                    <a:pt x="133465" y="1242679"/>
                  </a:lnTo>
                  <a:lnTo>
                    <a:pt x="159805" y="1279931"/>
                  </a:lnTo>
                  <a:lnTo>
                    <a:pt x="188173" y="1315573"/>
                  </a:lnTo>
                  <a:lnTo>
                    <a:pt x="218484" y="1349523"/>
                  </a:lnTo>
                  <a:lnTo>
                    <a:pt x="250656" y="1381696"/>
                  </a:lnTo>
                  <a:lnTo>
                    <a:pt x="284605" y="1412010"/>
                  </a:lnTo>
                  <a:lnTo>
                    <a:pt x="320246" y="1440379"/>
                  </a:lnTo>
                  <a:lnTo>
                    <a:pt x="357497" y="1466721"/>
                  </a:lnTo>
                  <a:lnTo>
                    <a:pt x="396273" y="1490951"/>
                  </a:lnTo>
                  <a:lnTo>
                    <a:pt x="436491" y="1512987"/>
                  </a:lnTo>
                  <a:lnTo>
                    <a:pt x="478068" y="1532743"/>
                  </a:lnTo>
                  <a:lnTo>
                    <a:pt x="520918" y="1550137"/>
                  </a:lnTo>
                  <a:lnTo>
                    <a:pt x="564960" y="1565085"/>
                  </a:lnTo>
                  <a:lnTo>
                    <a:pt x="610108" y="1577503"/>
                  </a:lnTo>
                  <a:lnTo>
                    <a:pt x="656280" y="1587307"/>
                  </a:lnTo>
                  <a:lnTo>
                    <a:pt x="703392" y="1594414"/>
                  </a:lnTo>
                  <a:lnTo>
                    <a:pt x="751360" y="1598739"/>
                  </a:lnTo>
                  <a:lnTo>
                    <a:pt x="800100" y="1600200"/>
                  </a:lnTo>
                  <a:lnTo>
                    <a:pt x="848834" y="1598739"/>
                  </a:lnTo>
                  <a:lnTo>
                    <a:pt x="896797" y="1594414"/>
                  </a:lnTo>
                  <a:lnTo>
                    <a:pt x="943905" y="1587307"/>
                  </a:lnTo>
                  <a:lnTo>
                    <a:pt x="990074" y="1577503"/>
                  </a:lnTo>
                  <a:lnTo>
                    <a:pt x="1035220" y="1565085"/>
                  </a:lnTo>
                  <a:lnTo>
                    <a:pt x="1079260" y="1550137"/>
                  </a:lnTo>
                  <a:lnTo>
                    <a:pt x="1122110" y="1532743"/>
                  </a:lnTo>
                  <a:lnTo>
                    <a:pt x="1163685" y="1512987"/>
                  </a:lnTo>
                  <a:lnTo>
                    <a:pt x="1203903" y="1490951"/>
                  </a:lnTo>
                  <a:lnTo>
                    <a:pt x="1242679" y="1466721"/>
                  </a:lnTo>
                  <a:lnTo>
                    <a:pt x="1279931" y="1440379"/>
                  </a:lnTo>
                  <a:lnTo>
                    <a:pt x="1315573" y="1412010"/>
                  </a:lnTo>
                  <a:lnTo>
                    <a:pt x="1349523" y="1381696"/>
                  </a:lnTo>
                  <a:lnTo>
                    <a:pt x="1381696" y="1349523"/>
                  </a:lnTo>
                  <a:lnTo>
                    <a:pt x="1412010" y="1315573"/>
                  </a:lnTo>
                  <a:lnTo>
                    <a:pt x="1440379" y="1279931"/>
                  </a:lnTo>
                  <a:lnTo>
                    <a:pt x="1466721" y="1242679"/>
                  </a:lnTo>
                  <a:lnTo>
                    <a:pt x="1490951" y="1203903"/>
                  </a:lnTo>
                  <a:lnTo>
                    <a:pt x="1512987" y="1163685"/>
                  </a:lnTo>
                  <a:lnTo>
                    <a:pt x="1532743" y="1122110"/>
                  </a:lnTo>
                  <a:lnTo>
                    <a:pt x="1550137" y="1079260"/>
                  </a:lnTo>
                  <a:lnTo>
                    <a:pt x="1565085" y="1035220"/>
                  </a:lnTo>
                  <a:lnTo>
                    <a:pt x="1577503" y="990074"/>
                  </a:lnTo>
                  <a:lnTo>
                    <a:pt x="1587307" y="943905"/>
                  </a:lnTo>
                  <a:lnTo>
                    <a:pt x="1594414" y="896797"/>
                  </a:lnTo>
                  <a:lnTo>
                    <a:pt x="1598739" y="848834"/>
                  </a:lnTo>
                  <a:lnTo>
                    <a:pt x="1600200" y="800100"/>
                  </a:lnTo>
                  <a:lnTo>
                    <a:pt x="1598739" y="751365"/>
                  </a:lnTo>
                  <a:lnTo>
                    <a:pt x="1594414" y="703402"/>
                  </a:lnTo>
                  <a:lnTo>
                    <a:pt x="1587307" y="656294"/>
                  </a:lnTo>
                  <a:lnTo>
                    <a:pt x="1577503" y="610125"/>
                  </a:lnTo>
                  <a:lnTo>
                    <a:pt x="1565085" y="564979"/>
                  </a:lnTo>
                  <a:lnTo>
                    <a:pt x="1550137" y="520939"/>
                  </a:lnTo>
                  <a:lnTo>
                    <a:pt x="1532743" y="478089"/>
                  </a:lnTo>
                  <a:lnTo>
                    <a:pt x="1512987" y="436514"/>
                  </a:lnTo>
                  <a:lnTo>
                    <a:pt x="1490951" y="396296"/>
                  </a:lnTo>
                  <a:lnTo>
                    <a:pt x="1466721" y="357520"/>
                  </a:lnTo>
                  <a:lnTo>
                    <a:pt x="1440379" y="320268"/>
                  </a:lnTo>
                  <a:lnTo>
                    <a:pt x="1412010" y="284626"/>
                  </a:lnTo>
                  <a:lnTo>
                    <a:pt x="1381696" y="250676"/>
                  </a:lnTo>
                  <a:lnTo>
                    <a:pt x="1349523" y="218503"/>
                  </a:lnTo>
                  <a:lnTo>
                    <a:pt x="1315573" y="188189"/>
                  </a:lnTo>
                  <a:lnTo>
                    <a:pt x="1279931" y="159820"/>
                  </a:lnTo>
                  <a:lnTo>
                    <a:pt x="1242679" y="133478"/>
                  </a:lnTo>
                  <a:lnTo>
                    <a:pt x="1203903" y="109248"/>
                  </a:lnTo>
                  <a:lnTo>
                    <a:pt x="1163685" y="87212"/>
                  </a:lnTo>
                  <a:lnTo>
                    <a:pt x="1122110" y="67456"/>
                  </a:lnTo>
                  <a:lnTo>
                    <a:pt x="1079260" y="50062"/>
                  </a:lnTo>
                  <a:lnTo>
                    <a:pt x="1035220" y="35114"/>
                  </a:lnTo>
                  <a:lnTo>
                    <a:pt x="990074" y="22696"/>
                  </a:lnTo>
                  <a:lnTo>
                    <a:pt x="943905" y="12892"/>
                  </a:lnTo>
                  <a:lnTo>
                    <a:pt x="896797" y="5785"/>
                  </a:lnTo>
                  <a:lnTo>
                    <a:pt x="848834" y="146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753772" y="1368339"/>
              <a:ext cx="925830" cy="1047115"/>
            </a:xfrm>
            <a:custGeom>
              <a:avLst/>
              <a:gdLst/>
              <a:ahLst/>
              <a:cxnLst/>
              <a:rect l="l" t="t" r="r" b="b"/>
              <a:pathLst>
                <a:path w="925830" h="1047114">
                  <a:moveTo>
                    <a:pt x="808176" y="0"/>
                  </a:moveTo>
                  <a:lnTo>
                    <a:pt x="767244" y="41012"/>
                  </a:lnTo>
                  <a:lnTo>
                    <a:pt x="643801" y="115202"/>
                  </a:lnTo>
                  <a:lnTo>
                    <a:pt x="596218" y="79483"/>
                  </a:lnTo>
                  <a:lnTo>
                    <a:pt x="594390" y="71877"/>
                  </a:lnTo>
                  <a:lnTo>
                    <a:pt x="594390" y="24795"/>
                  </a:lnTo>
                  <a:lnTo>
                    <a:pt x="589305" y="23958"/>
                  </a:lnTo>
                  <a:lnTo>
                    <a:pt x="547360" y="86963"/>
                  </a:lnTo>
                  <a:lnTo>
                    <a:pt x="548008" y="93492"/>
                  </a:lnTo>
                  <a:lnTo>
                    <a:pt x="606733" y="152343"/>
                  </a:lnTo>
                  <a:lnTo>
                    <a:pt x="555515" y="227872"/>
                  </a:lnTo>
                  <a:lnTo>
                    <a:pt x="535979" y="241829"/>
                  </a:lnTo>
                  <a:lnTo>
                    <a:pt x="529902" y="241672"/>
                  </a:lnTo>
                  <a:lnTo>
                    <a:pt x="435570" y="166102"/>
                  </a:lnTo>
                  <a:lnTo>
                    <a:pt x="433868" y="158799"/>
                  </a:lnTo>
                  <a:lnTo>
                    <a:pt x="433847" y="89537"/>
                  </a:lnTo>
                  <a:lnTo>
                    <a:pt x="429587" y="88188"/>
                  </a:lnTo>
                  <a:lnTo>
                    <a:pt x="386128" y="173907"/>
                  </a:lnTo>
                  <a:lnTo>
                    <a:pt x="387099" y="179650"/>
                  </a:lnTo>
                  <a:lnTo>
                    <a:pt x="485388" y="278092"/>
                  </a:lnTo>
                  <a:lnTo>
                    <a:pt x="386922" y="348556"/>
                  </a:lnTo>
                  <a:lnTo>
                    <a:pt x="382035" y="348933"/>
                  </a:lnTo>
                  <a:lnTo>
                    <a:pt x="261139" y="288376"/>
                  </a:lnTo>
                  <a:lnTo>
                    <a:pt x="261150" y="130330"/>
                  </a:lnTo>
                  <a:lnTo>
                    <a:pt x="263541" y="126229"/>
                  </a:lnTo>
                  <a:lnTo>
                    <a:pt x="332561" y="86796"/>
                  </a:lnTo>
                  <a:lnTo>
                    <a:pt x="330254" y="81648"/>
                  </a:lnTo>
                  <a:lnTo>
                    <a:pt x="227872" y="102176"/>
                  </a:lnTo>
                  <a:lnTo>
                    <a:pt x="223841" y="106696"/>
                  </a:lnTo>
                  <a:lnTo>
                    <a:pt x="211697" y="251308"/>
                  </a:lnTo>
                  <a:lnTo>
                    <a:pt x="128309" y="167765"/>
                  </a:lnTo>
                  <a:lnTo>
                    <a:pt x="113356" y="161153"/>
                  </a:lnTo>
                  <a:lnTo>
                    <a:pt x="16832" y="132140"/>
                  </a:lnTo>
                  <a:lnTo>
                    <a:pt x="14691" y="137277"/>
                  </a:lnTo>
                  <a:lnTo>
                    <a:pt x="100586" y="201841"/>
                  </a:lnTo>
                  <a:lnTo>
                    <a:pt x="199355" y="337895"/>
                  </a:lnTo>
                  <a:lnTo>
                    <a:pt x="332050" y="422453"/>
                  </a:lnTo>
                  <a:lnTo>
                    <a:pt x="334190" y="428008"/>
                  </a:lnTo>
                  <a:lnTo>
                    <a:pt x="304891" y="535615"/>
                  </a:lnTo>
                  <a:lnTo>
                    <a:pt x="198332" y="432319"/>
                  </a:lnTo>
                  <a:lnTo>
                    <a:pt x="187378" y="429400"/>
                  </a:lnTo>
                  <a:lnTo>
                    <a:pt x="122858" y="423625"/>
                  </a:lnTo>
                  <a:lnTo>
                    <a:pt x="109378" y="418707"/>
                  </a:lnTo>
                  <a:lnTo>
                    <a:pt x="2913" y="368864"/>
                  </a:lnTo>
                  <a:lnTo>
                    <a:pt x="0" y="373624"/>
                  </a:lnTo>
                  <a:lnTo>
                    <a:pt x="71672" y="448421"/>
                  </a:lnTo>
                  <a:lnTo>
                    <a:pt x="1816" y="487948"/>
                  </a:lnTo>
                  <a:lnTo>
                    <a:pt x="3539" y="492781"/>
                  </a:lnTo>
                  <a:lnTo>
                    <a:pt x="52250" y="496987"/>
                  </a:lnTo>
                  <a:lnTo>
                    <a:pt x="150947" y="467870"/>
                  </a:lnTo>
                  <a:lnTo>
                    <a:pt x="155719" y="469136"/>
                  </a:lnTo>
                  <a:lnTo>
                    <a:pt x="251637" y="569137"/>
                  </a:lnTo>
                  <a:lnTo>
                    <a:pt x="119799" y="618645"/>
                  </a:lnTo>
                  <a:lnTo>
                    <a:pt x="121292" y="624096"/>
                  </a:lnTo>
                  <a:lnTo>
                    <a:pt x="250374" y="618499"/>
                  </a:lnTo>
                  <a:lnTo>
                    <a:pt x="343177" y="646389"/>
                  </a:lnTo>
                  <a:lnTo>
                    <a:pt x="372324" y="684192"/>
                  </a:lnTo>
                  <a:lnTo>
                    <a:pt x="408275" y="792134"/>
                  </a:lnTo>
                  <a:lnTo>
                    <a:pt x="407179" y="805536"/>
                  </a:lnTo>
                  <a:lnTo>
                    <a:pt x="385679" y="902481"/>
                  </a:lnTo>
                  <a:lnTo>
                    <a:pt x="381304" y="909679"/>
                  </a:lnTo>
                  <a:lnTo>
                    <a:pt x="307793" y="970456"/>
                  </a:lnTo>
                  <a:lnTo>
                    <a:pt x="223643" y="1023179"/>
                  </a:lnTo>
                  <a:lnTo>
                    <a:pt x="225982" y="1028180"/>
                  </a:lnTo>
                  <a:lnTo>
                    <a:pt x="356912" y="1006290"/>
                  </a:lnTo>
                  <a:lnTo>
                    <a:pt x="361851" y="1008508"/>
                  </a:lnTo>
                  <a:lnTo>
                    <a:pt x="382672" y="1042169"/>
                  </a:lnTo>
                  <a:lnTo>
                    <a:pt x="386483" y="1043041"/>
                  </a:lnTo>
                  <a:lnTo>
                    <a:pt x="430997" y="1008100"/>
                  </a:lnTo>
                  <a:lnTo>
                    <a:pt x="436959" y="1007891"/>
                  </a:lnTo>
                  <a:lnTo>
                    <a:pt x="493282" y="1046830"/>
                  </a:lnTo>
                  <a:lnTo>
                    <a:pt x="497135" y="1046124"/>
                  </a:lnTo>
                  <a:lnTo>
                    <a:pt x="530549" y="996591"/>
                  </a:lnTo>
                  <a:lnTo>
                    <a:pt x="536334" y="994614"/>
                  </a:lnTo>
                  <a:lnTo>
                    <a:pt x="643994" y="1029230"/>
                  </a:lnTo>
                  <a:lnTo>
                    <a:pt x="659808" y="1030511"/>
                  </a:lnTo>
                  <a:lnTo>
                    <a:pt x="743521" y="1030502"/>
                  </a:lnTo>
                  <a:lnTo>
                    <a:pt x="744231" y="1025175"/>
                  </a:lnTo>
                  <a:lnTo>
                    <a:pt x="613304" y="959078"/>
                  </a:lnTo>
                  <a:lnTo>
                    <a:pt x="599350" y="944499"/>
                  </a:lnTo>
                  <a:lnTo>
                    <a:pt x="546598" y="859920"/>
                  </a:lnTo>
                  <a:lnTo>
                    <a:pt x="545951" y="848798"/>
                  </a:lnTo>
                  <a:lnTo>
                    <a:pt x="555515" y="755955"/>
                  </a:lnTo>
                  <a:lnTo>
                    <a:pt x="551903" y="737589"/>
                  </a:lnTo>
                  <a:lnTo>
                    <a:pt x="480961" y="607220"/>
                  </a:lnTo>
                  <a:lnTo>
                    <a:pt x="453979" y="574797"/>
                  </a:lnTo>
                  <a:lnTo>
                    <a:pt x="454585" y="567138"/>
                  </a:lnTo>
                  <a:lnTo>
                    <a:pt x="533483" y="499300"/>
                  </a:lnTo>
                  <a:lnTo>
                    <a:pt x="659600" y="591192"/>
                  </a:lnTo>
                  <a:lnTo>
                    <a:pt x="663286" y="587321"/>
                  </a:lnTo>
                  <a:lnTo>
                    <a:pt x="619075" y="498641"/>
                  </a:lnTo>
                  <a:lnTo>
                    <a:pt x="767213" y="517473"/>
                  </a:lnTo>
                  <a:lnTo>
                    <a:pt x="880058" y="586756"/>
                  </a:lnTo>
                  <a:lnTo>
                    <a:pt x="910350" y="590669"/>
                  </a:lnTo>
                  <a:lnTo>
                    <a:pt x="911812" y="585866"/>
                  </a:lnTo>
                  <a:lnTo>
                    <a:pt x="830689" y="506875"/>
                  </a:lnTo>
                  <a:lnTo>
                    <a:pt x="831775" y="503673"/>
                  </a:lnTo>
                  <a:lnTo>
                    <a:pt x="915466" y="459229"/>
                  </a:lnTo>
                  <a:lnTo>
                    <a:pt x="925699" y="435165"/>
                  </a:lnTo>
                  <a:lnTo>
                    <a:pt x="921418" y="432623"/>
                  </a:lnTo>
                  <a:lnTo>
                    <a:pt x="772532" y="474118"/>
                  </a:lnTo>
                  <a:lnTo>
                    <a:pt x="756212" y="474262"/>
                  </a:lnTo>
                  <a:lnTo>
                    <a:pt x="520922" y="412922"/>
                  </a:lnTo>
                  <a:lnTo>
                    <a:pt x="514448" y="413706"/>
                  </a:lnTo>
                  <a:lnTo>
                    <a:pt x="421578" y="464449"/>
                  </a:lnTo>
                  <a:lnTo>
                    <a:pt x="421578" y="424441"/>
                  </a:lnTo>
                  <a:lnTo>
                    <a:pt x="508036" y="337812"/>
                  </a:lnTo>
                  <a:lnTo>
                    <a:pt x="567889" y="289831"/>
                  </a:lnTo>
                  <a:lnTo>
                    <a:pt x="575877" y="290092"/>
                  </a:lnTo>
                  <a:lnTo>
                    <a:pt x="740795" y="337309"/>
                  </a:lnTo>
                  <a:lnTo>
                    <a:pt x="747040" y="335332"/>
                  </a:lnTo>
                  <a:lnTo>
                    <a:pt x="836568" y="285531"/>
                  </a:lnTo>
                  <a:lnTo>
                    <a:pt x="834250" y="280362"/>
                  </a:lnTo>
                  <a:lnTo>
                    <a:pt x="741338" y="300272"/>
                  </a:lnTo>
                  <a:lnTo>
                    <a:pt x="619075" y="251308"/>
                  </a:lnTo>
                  <a:lnTo>
                    <a:pt x="656102" y="152364"/>
                  </a:lnTo>
                  <a:lnTo>
                    <a:pt x="792388" y="64344"/>
                  </a:lnTo>
                  <a:lnTo>
                    <a:pt x="813001" y="2406"/>
                  </a:lnTo>
                  <a:lnTo>
                    <a:pt x="808176" y="0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2293620" y="1537716"/>
            <a:ext cx="256540" cy="693420"/>
          </a:xfrm>
          <a:custGeom>
            <a:avLst/>
            <a:gdLst/>
            <a:ahLst/>
            <a:cxnLst/>
            <a:rect l="l" t="t" r="r" b="b"/>
            <a:pathLst>
              <a:path w="256539" h="693419">
                <a:moveTo>
                  <a:pt x="0" y="0"/>
                </a:moveTo>
                <a:lnTo>
                  <a:pt x="0" y="693420"/>
                </a:lnTo>
                <a:lnTo>
                  <a:pt x="256031" y="34671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20483" y="1537716"/>
            <a:ext cx="257810" cy="693420"/>
          </a:xfrm>
          <a:custGeom>
            <a:avLst/>
            <a:gdLst/>
            <a:ahLst/>
            <a:cxnLst/>
            <a:rect l="l" t="t" r="r" b="b"/>
            <a:pathLst>
              <a:path w="257809" h="693419">
                <a:moveTo>
                  <a:pt x="0" y="0"/>
                </a:moveTo>
                <a:lnTo>
                  <a:pt x="0" y="693420"/>
                </a:lnTo>
                <a:lnTo>
                  <a:pt x="257556" y="34671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36208" y="3322320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529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09316" y="1636776"/>
            <a:ext cx="3621404" cy="11709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909955" marR="182245" lvl="0" indent="-722630" defTabSz="914400" eaLnBrk="1" fontAlgn="auto" latinLnBrk="0" hangingPunct="1">
              <a:lnSpc>
                <a:spcPct val="10000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frequency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1" i="0" u="none" strike="noStrike" kern="0" cap="none" spc="-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outages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on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EPSS-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enabled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circuits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63968" y="1085088"/>
            <a:ext cx="4532630" cy="18288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8585" rIns="0" bIns="0" rtlCol="0">
            <a:spAutoFit/>
          </a:bodyPr>
          <a:lstStyle/>
          <a:p>
            <a:pPr marL="1353820" marR="0" lvl="0" indent="0" defTabSz="91440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86811" y="1089660"/>
            <a:ext cx="4064635" cy="182435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4139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0941" y="3160013"/>
            <a:ext cx="32353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9120" marR="5080" lvl="0" indent="-567055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Reactive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Extent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Condition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Patrols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Estimated</a:t>
            </a:r>
            <a:r>
              <a:rPr kumimoji="0" sz="1400" b="1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1044" y="3160013"/>
            <a:ext cx="25374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0395" marR="5080" lvl="0" indent="-60833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4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CEMI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8+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Locations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Estimated 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78268" y="1636776"/>
            <a:ext cx="4302760" cy="11709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229870" marR="43180" lvl="0" indent="-182880" defTabSz="91440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29870" algn="l"/>
              </a:tabLst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Extent</a:t>
            </a:r>
            <a:r>
              <a:rPr kumimoji="0" sz="1400" b="1" i="0" u="none" strike="noStrike" kern="0" cap="none" spc="-8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Condition</a:t>
            </a:r>
            <a:r>
              <a:rPr kumimoji="0" sz="1400" b="1" i="0" u="none" strike="noStrike" kern="0" cap="none" spc="-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Patrols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14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Patrols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conducted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after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related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future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29870" marR="148590" lvl="0" indent="-18288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29870" algn="l"/>
              </a:tabLst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CEMI</a:t>
            </a:r>
            <a:r>
              <a:rPr kumimoji="0" sz="14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8+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Locations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Targeted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where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customers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experienced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15567" y="3992879"/>
            <a:ext cx="4166870" cy="1579245"/>
            <a:chOff x="1115567" y="3992879"/>
            <a:chExt cx="4166870" cy="1579245"/>
          </a:xfrm>
        </p:grpSpPr>
        <p:sp>
          <p:nvSpPr>
            <p:cNvPr id="16" name="object 16"/>
            <p:cNvSpPr/>
            <p:nvPr/>
          </p:nvSpPr>
          <p:spPr>
            <a:xfrm>
              <a:off x="1258824" y="3992879"/>
              <a:ext cx="3880485" cy="1574800"/>
            </a:xfrm>
            <a:custGeom>
              <a:avLst/>
              <a:gdLst/>
              <a:ahLst/>
              <a:cxnLst/>
              <a:rect l="l" t="t" r="r" b="b"/>
              <a:pathLst>
                <a:path w="3880485" h="1574800">
                  <a:moveTo>
                    <a:pt x="129540" y="0"/>
                  </a:moveTo>
                  <a:lnTo>
                    <a:pt x="0" y="0"/>
                  </a:lnTo>
                  <a:lnTo>
                    <a:pt x="0" y="1574292"/>
                  </a:lnTo>
                  <a:lnTo>
                    <a:pt x="129540" y="1574292"/>
                  </a:lnTo>
                  <a:lnTo>
                    <a:pt x="129540" y="0"/>
                  </a:lnTo>
                  <a:close/>
                </a:path>
                <a:path w="3880485" h="1574800">
                  <a:moveTo>
                    <a:pt x="547116" y="1115568"/>
                  </a:moveTo>
                  <a:lnTo>
                    <a:pt x="416052" y="1115568"/>
                  </a:lnTo>
                  <a:lnTo>
                    <a:pt x="416052" y="1574292"/>
                  </a:lnTo>
                  <a:lnTo>
                    <a:pt x="547116" y="1574292"/>
                  </a:lnTo>
                  <a:lnTo>
                    <a:pt x="547116" y="1115568"/>
                  </a:lnTo>
                  <a:close/>
                </a:path>
                <a:path w="3880485" h="1574800">
                  <a:moveTo>
                    <a:pt x="963168" y="1143000"/>
                  </a:moveTo>
                  <a:lnTo>
                    <a:pt x="832104" y="1143000"/>
                  </a:lnTo>
                  <a:lnTo>
                    <a:pt x="832104" y="1574292"/>
                  </a:lnTo>
                  <a:lnTo>
                    <a:pt x="963168" y="1574292"/>
                  </a:lnTo>
                  <a:lnTo>
                    <a:pt x="963168" y="1143000"/>
                  </a:lnTo>
                  <a:close/>
                </a:path>
                <a:path w="3880485" h="1574800">
                  <a:moveTo>
                    <a:pt x="1380744" y="1321308"/>
                  </a:moveTo>
                  <a:lnTo>
                    <a:pt x="1249680" y="1321308"/>
                  </a:lnTo>
                  <a:lnTo>
                    <a:pt x="1249680" y="1574292"/>
                  </a:lnTo>
                  <a:lnTo>
                    <a:pt x="1380744" y="1574292"/>
                  </a:lnTo>
                  <a:lnTo>
                    <a:pt x="1380744" y="1321308"/>
                  </a:lnTo>
                  <a:close/>
                </a:path>
                <a:path w="3880485" h="1574800">
                  <a:moveTo>
                    <a:pt x="1796796" y="1403604"/>
                  </a:moveTo>
                  <a:lnTo>
                    <a:pt x="1665732" y="1403604"/>
                  </a:lnTo>
                  <a:lnTo>
                    <a:pt x="1665732" y="1574292"/>
                  </a:lnTo>
                  <a:lnTo>
                    <a:pt x="1796796" y="1574292"/>
                  </a:lnTo>
                  <a:lnTo>
                    <a:pt x="1796796" y="1403604"/>
                  </a:lnTo>
                  <a:close/>
                </a:path>
                <a:path w="3880485" h="1574800">
                  <a:moveTo>
                    <a:pt x="2212848" y="1525524"/>
                  </a:moveTo>
                  <a:lnTo>
                    <a:pt x="2083308" y="1525524"/>
                  </a:lnTo>
                  <a:lnTo>
                    <a:pt x="2083308" y="1574292"/>
                  </a:lnTo>
                  <a:lnTo>
                    <a:pt x="2212848" y="1574292"/>
                  </a:lnTo>
                  <a:lnTo>
                    <a:pt x="2212848" y="1525524"/>
                  </a:lnTo>
                  <a:close/>
                </a:path>
                <a:path w="3880485" h="1574800">
                  <a:moveTo>
                    <a:pt x="2630424" y="1539240"/>
                  </a:moveTo>
                  <a:lnTo>
                    <a:pt x="2499360" y="1539240"/>
                  </a:lnTo>
                  <a:lnTo>
                    <a:pt x="2499360" y="1574292"/>
                  </a:lnTo>
                  <a:lnTo>
                    <a:pt x="2630424" y="1574292"/>
                  </a:lnTo>
                  <a:lnTo>
                    <a:pt x="2630424" y="1539240"/>
                  </a:lnTo>
                  <a:close/>
                </a:path>
                <a:path w="3880485" h="1574800">
                  <a:moveTo>
                    <a:pt x="3046476" y="1562100"/>
                  </a:moveTo>
                  <a:lnTo>
                    <a:pt x="2915412" y="1562100"/>
                  </a:lnTo>
                  <a:lnTo>
                    <a:pt x="2915412" y="1574292"/>
                  </a:lnTo>
                  <a:lnTo>
                    <a:pt x="3046476" y="1574292"/>
                  </a:lnTo>
                  <a:lnTo>
                    <a:pt x="3046476" y="1562100"/>
                  </a:lnTo>
                  <a:close/>
                </a:path>
                <a:path w="3880485" h="1574800">
                  <a:moveTo>
                    <a:pt x="3464052" y="1566672"/>
                  </a:moveTo>
                  <a:lnTo>
                    <a:pt x="3332988" y="1566672"/>
                  </a:lnTo>
                  <a:lnTo>
                    <a:pt x="3332988" y="1574292"/>
                  </a:lnTo>
                  <a:lnTo>
                    <a:pt x="3464052" y="1574292"/>
                  </a:lnTo>
                  <a:lnTo>
                    <a:pt x="3464052" y="1566672"/>
                  </a:lnTo>
                  <a:close/>
                </a:path>
                <a:path w="3880485" h="1574800">
                  <a:moveTo>
                    <a:pt x="3880104" y="1234440"/>
                  </a:moveTo>
                  <a:lnTo>
                    <a:pt x="3749040" y="1234440"/>
                  </a:lnTo>
                  <a:lnTo>
                    <a:pt x="3749040" y="1574292"/>
                  </a:lnTo>
                  <a:lnTo>
                    <a:pt x="3880104" y="1574292"/>
                  </a:lnTo>
                  <a:lnTo>
                    <a:pt x="3880104" y="123444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115567" y="5567171"/>
              <a:ext cx="4166870" cy="0"/>
            </a:xfrm>
            <a:custGeom>
              <a:avLst/>
              <a:gdLst/>
              <a:ahLst/>
              <a:cxnLst/>
              <a:rect l="l" t="t" r="r" b="b"/>
              <a:pathLst>
                <a:path w="4166870">
                  <a:moveTo>
                    <a:pt x="0" y="0"/>
                  </a:moveTo>
                  <a:lnTo>
                    <a:pt x="416661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80287" y="3779011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2,162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41094" y="4893691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630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57780" y="4921377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592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74467" y="5099684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347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91154" y="5182616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233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36797" y="5304790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65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53358" y="531799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47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70045" y="534047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16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15688" y="5345683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974716" y="5012182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467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8885" y="5472785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23061" y="5108828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6498" y="4745228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1,000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6498" y="4381245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6498" y="4017391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2,000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498" y="3653790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297" y="5690209"/>
            <a:ext cx="350901" cy="337819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475866" y="5684367"/>
            <a:ext cx="1116330" cy="372745"/>
            <a:chOff x="1475866" y="5684367"/>
            <a:chExt cx="1116330" cy="372745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5866" y="5690222"/>
              <a:ext cx="285241" cy="2667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5906" y="5684367"/>
              <a:ext cx="383794" cy="37233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18436" y="5691035"/>
              <a:ext cx="373506" cy="340359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68365" y="5686818"/>
            <a:ext cx="339629" cy="32765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25851" y="5689714"/>
            <a:ext cx="301878" cy="28702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70223" y="5686717"/>
            <a:ext cx="271145" cy="25908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60240" y="5690133"/>
            <a:ext cx="215011" cy="19811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93184" y="5681840"/>
            <a:ext cx="370586" cy="356869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74090" y="5679986"/>
            <a:ext cx="210862" cy="212090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7498080" y="4027932"/>
            <a:ext cx="4166870" cy="1545590"/>
            <a:chOff x="7498080" y="4027932"/>
            <a:chExt cx="4166870" cy="1545590"/>
          </a:xfrm>
        </p:grpSpPr>
        <p:sp>
          <p:nvSpPr>
            <p:cNvPr id="46" name="object 46"/>
            <p:cNvSpPr/>
            <p:nvPr/>
          </p:nvSpPr>
          <p:spPr>
            <a:xfrm>
              <a:off x="7676388" y="4027931"/>
              <a:ext cx="3810000" cy="1541145"/>
            </a:xfrm>
            <a:custGeom>
              <a:avLst/>
              <a:gdLst/>
              <a:ahLst/>
              <a:cxnLst/>
              <a:rect l="l" t="t" r="r" b="b"/>
              <a:pathLst>
                <a:path w="3810000" h="1541145">
                  <a:moveTo>
                    <a:pt x="164592" y="0"/>
                  </a:moveTo>
                  <a:lnTo>
                    <a:pt x="0" y="0"/>
                  </a:lnTo>
                  <a:lnTo>
                    <a:pt x="0" y="1540764"/>
                  </a:lnTo>
                  <a:lnTo>
                    <a:pt x="164592" y="1540764"/>
                  </a:lnTo>
                  <a:lnTo>
                    <a:pt x="164592" y="0"/>
                  </a:lnTo>
                  <a:close/>
                </a:path>
                <a:path w="3810000" h="1541145">
                  <a:moveTo>
                    <a:pt x="684276" y="562356"/>
                  </a:moveTo>
                  <a:lnTo>
                    <a:pt x="521208" y="562356"/>
                  </a:lnTo>
                  <a:lnTo>
                    <a:pt x="521208" y="1540764"/>
                  </a:lnTo>
                  <a:lnTo>
                    <a:pt x="684276" y="1540764"/>
                  </a:lnTo>
                  <a:lnTo>
                    <a:pt x="684276" y="562356"/>
                  </a:lnTo>
                  <a:close/>
                </a:path>
                <a:path w="3810000" h="1541145">
                  <a:moveTo>
                    <a:pt x="1205484" y="644652"/>
                  </a:moveTo>
                  <a:lnTo>
                    <a:pt x="1042416" y="644652"/>
                  </a:lnTo>
                  <a:lnTo>
                    <a:pt x="1042416" y="1540764"/>
                  </a:lnTo>
                  <a:lnTo>
                    <a:pt x="1205484" y="1540764"/>
                  </a:lnTo>
                  <a:lnTo>
                    <a:pt x="1205484" y="644652"/>
                  </a:lnTo>
                  <a:close/>
                </a:path>
                <a:path w="3810000" h="1541145">
                  <a:moveTo>
                    <a:pt x="1726692" y="789432"/>
                  </a:moveTo>
                  <a:lnTo>
                    <a:pt x="1563624" y="789432"/>
                  </a:lnTo>
                  <a:lnTo>
                    <a:pt x="1563624" y="1540764"/>
                  </a:lnTo>
                  <a:lnTo>
                    <a:pt x="1726692" y="1540764"/>
                  </a:lnTo>
                  <a:lnTo>
                    <a:pt x="1726692" y="789432"/>
                  </a:lnTo>
                  <a:close/>
                </a:path>
                <a:path w="3810000" h="1541145">
                  <a:moveTo>
                    <a:pt x="2246376" y="1150620"/>
                  </a:moveTo>
                  <a:lnTo>
                    <a:pt x="2083308" y="1150620"/>
                  </a:lnTo>
                  <a:lnTo>
                    <a:pt x="2083308" y="1540764"/>
                  </a:lnTo>
                  <a:lnTo>
                    <a:pt x="2246376" y="1540764"/>
                  </a:lnTo>
                  <a:lnTo>
                    <a:pt x="2246376" y="1150620"/>
                  </a:lnTo>
                  <a:close/>
                </a:path>
                <a:path w="3810000" h="1541145">
                  <a:moveTo>
                    <a:pt x="2767584" y="1152144"/>
                  </a:moveTo>
                  <a:lnTo>
                    <a:pt x="2604516" y="1152144"/>
                  </a:lnTo>
                  <a:lnTo>
                    <a:pt x="2604516" y="1540764"/>
                  </a:lnTo>
                  <a:lnTo>
                    <a:pt x="2767584" y="1540764"/>
                  </a:lnTo>
                  <a:lnTo>
                    <a:pt x="2767584" y="1152144"/>
                  </a:lnTo>
                  <a:close/>
                </a:path>
                <a:path w="3810000" h="1541145">
                  <a:moveTo>
                    <a:pt x="3288792" y="1298448"/>
                  </a:moveTo>
                  <a:lnTo>
                    <a:pt x="3125724" y="1298448"/>
                  </a:lnTo>
                  <a:lnTo>
                    <a:pt x="3125724" y="1540764"/>
                  </a:lnTo>
                  <a:lnTo>
                    <a:pt x="3288792" y="1540764"/>
                  </a:lnTo>
                  <a:lnTo>
                    <a:pt x="3288792" y="1298448"/>
                  </a:lnTo>
                  <a:close/>
                </a:path>
                <a:path w="3810000" h="1541145">
                  <a:moveTo>
                    <a:pt x="3810000" y="1315212"/>
                  </a:moveTo>
                  <a:lnTo>
                    <a:pt x="3646932" y="1315212"/>
                  </a:lnTo>
                  <a:lnTo>
                    <a:pt x="3646932" y="1540764"/>
                  </a:lnTo>
                  <a:lnTo>
                    <a:pt x="3810000" y="1540764"/>
                  </a:lnTo>
                  <a:lnTo>
                    <a:pt x="3810000" y="1315212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7498080" y="5568696"/>
              <a:ext cx="4166870" cy="0"/>
            </a:xfrm>
            <a:custGeom>
              <a:avLst/>
              <a:gdLst/>
              <a:ahLst/>
              <a:cxnLst/>
              <a:rect l="l" t="t" r="r" b="b"/>
              <a:pathLst>
                <a:path w="4166870">
                  <a:moveTo>
                    <a:pt x="0" y="0"/>
                  </a:moveTo>
                  <a:lnTo>
                    <a:pt x="416661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615808" y="3812794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2,573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36763" y="4375530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1,634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57590" y="4457445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1,497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178543" y="4603242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1,254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43693" y="4963795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652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264520" y="4964938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650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785475" y="5112511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404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306302" y="5128641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377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22566" y="5475223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7206742" y="5175630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120255" y="4876038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1,000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120255" y="4576317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1,500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20255" y="4276725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2,000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120255" y="3977132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2,500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120255" y="3677539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3,000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94143" y="5692584"/>
            <a:ext cx="285241" cy="266700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141843" y="5681967"/>
            <a:ext cx="148971" cy="153669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439784" y="5700991"/>
            <a:ext cx="363600" cy="354330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938641" y="5693041"/>
            <a:ext cx="403098" cy="38757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480804" y="5686729"/>
            <a:ext cx="383794" cy="372338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081768" y="5692076"/>
            <a:ext cx="301751" cy="287020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654792" y="5693016"/>
            <a:ext cx="249174" cy="233679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216513" y="5692038"/>
            <a:ext cx="208787" cy="19050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2415032" y="6112255"/>
            <a:ext cx="28638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†</a:t>
            </a:r>
            <a:r>
              <a:rPr kumimoji="0" sz="9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Units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reflected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known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reactive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9152001" y="6112255"/>
            <a:ext cx="2469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†</a:t>
            </a:r>
            <a:r>
              <a:rPr kumimoji="0" sz="9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Units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reflected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known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Tree</a:t>
            </a:r>
            <a:r>
              <a:rPr spc="-8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Removal</a:t>
            </a:r>
            <a:r>
              <a:rPr spc="-6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Inventory</a:t>
            </a:r>
            <a:r>
              <a:rPr spc="-8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(TRI)</a:t>
            </a:r>
            <a:r>
              <a:rPr spc="-7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Program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7887" y="1313688"/>
            <a:ext cx="1600200" cy="1600200"/>
            <a:chOff x="627887" y="1313688"/>
            <a:chExt cx="1600200" cy="1600200"/>
          </a:xfrm>
        </p:grpSpPr>
        <p:sp>
          <p:nvSpPr>
            <p:cNvPr id="4" name="object 4"/>
            <p:cNvSpPr/>
            <p:nvPr/>
          </p:nvSpPr>
          <p:spPr>
            <a:xfrm>
              <a:off x="627887" y="1313688"/>
              <a:ext cx="1600200" cy="1600200"/>
            </a:xfrm>
            <a:custGeom>
              <a:avLst/>
              <a:gdLst/>
              <a:ahLst/>
              <a:cxnLst/>
              <a:rect l="l" t="t" r="r" b="b"/>
              <a:pathLst>
                <a:path w="1600200" h="1600200">
                  <a:moveTo>
                    <a:pt x="800100" y="0"/>
                  </a:moveTo>
                  <a:lnTo>
                    <a:pt x="751360" y="1460"/>
                  </a:lnTo>
                  <a:lnTo>
                    <a:pt x="703392" y="5785"/>
                  </a:lnTo>
                  <a:lnTo>
                    <a:pt x="656280" y="12892"/>
                  </a:lnTo>
                  <a:lnTo>
                    <a:pt x="610108" y="22696"/>
                  </a:lnTo>
                  <a:lnTo>
                    <a:pt x="564960" y="35114"/>
                  </a:lnTo>
                  <a:lnTo>
                    <a:pt x="520918" y="50062"/>
                  </a:lnTo>
                  <a:lnTo>
                    <a:pt x="478068" y="67456"/>
                  </a:lnTo>
                  <a:lnTo>
                    <a:pt x="436491" y="87212"/>
                  </a:lnTo>
                  <a:lnTo>
                    <a:pt x="396273" y="109248"/>
                  </a:lnTo>
                  <a:lnTo>
                    <a:pt x="357497" y="133478"/>
                  </a:lnTo>
                  <a:lnTo>
                    <a:pt x="320246" y="159820"/>
                  </a:lnTo>
                  <a:lnTo>
                    <a:pt x="284605" y="188189"/>
                  </a:lnTo>
                  <a:lnTo>
                    <a:pt x="250656" y="218503"/>
                  </a:lnTo>
                  <a:lnTo>
                    <a:pt x="218484" y="250676"/>
                  </a:lnTo>
                  <a:lnTo>
                    <a:pt x="188173" y="284626"/>
                  </a:lnTo>
                  <a:lnTo>
                    <a:pt x="159805" y="320268"/>
                  </a:lnTo>
                  <a:lnTo>
                    <a:pt x="133465" y="357520"/>
                  </a:lnTo>
                  <a:lnTo>
                    <a:pt x="109236" y="396296"/>
                  </a:lnTo>
                  <a:lnTo>
                    <a:pt x="87203" y="436514"/>
                  </a:lnTo>
                  <a:lnTo>
                    <a:pt x="67448" y="478089"/>
                  </a:lnTo>
                  <a:lnTo>
                    <a:pt x="50056" y="520939"/>
                  </a:lnTo>
                  <a:lnTo>
                    <a:pt x="35109" y="564979"/>
                  </a:lnTo>
                  <a:lnTo>
                    <a:pt x="22693" y="610125"/>
                  </a:lnTo>
                  <a:lnTo>
                    <a:pt x="12890" y="656294"/>
                  </a:lnTo>
                  <a:lnTo>
                    <a:pt x="5784" y="703402"/>
                  </a:lnTo>
                  <a:lnTo>
                    <a:pt x="1460" y="751365"/>
                  </a:lnTo>
                  <a:lnTo>
                    <a:pt x="0" y="800100"/>
                  </a:lnTo>
                  <a:lnTo>
                    <a:pt x="1460" y="848834"/>
                  </a:lnTo>
                  <a:lnTo>
                    <a:pt x="5784" y="896797"/>
                  </a:lnTo>
                  <a:lnTo>
                    <a:pt x="12890" y="943905"/>
                  </a:lnTo>
                  <a:lnTo>
                    <a:pt x="22693" y="990074"/>
                  </a:lnTo>
                  <a:lnTo>
                    <a:pt x="35109" y="1035220"/>
                  </a:lnTo>
                  <a:lnTo>
                    <a:pt x="50056" y="1079260"/>
                  </a:lnTo>
                  <a:lnTo>
                    <a:pt x="67448" y="1122110"/>
                  </a:lnTo>
                  <a:lnTo>
                    <a:pt x="87203" y="1163685"/>
                  </a:lnTo>
                  <a:lnTo>
                    <a:pt x="109236" y="1203903"/>
                  </a:lnTo>
                  <a:lnTo>
                    <a:pt x="133465" y="1242679"/>
                  </a:lnTo>
                  <a:lnTo>
                    <a:pt x="159805" y="1279931"/>
                  </a:lnTo>
                  <a:lnTo>
                    <a:pt x="188173" y="1315573"/>
                  </a:lnTo>
                  <a:lnTo>
                    <a:pt x="218484" y="1349523"/>
                  </a:lnTo>
                  <a:lnTo>
                    <a:pt x="250656" y="1381696"/>
                  </a:lnTo>
                  <a:lnTo>
                    <a:pt x="284605" y="1412010"/>
                  </a:lnTo>
                  <a:lnTo>
                    <a:pt x="320246" y="1440379"/>
                  </a:lnTo>
                  <a:lnTo>
                    <a:pt x="357497" y="1466721"/>
                  </a:lnTo>
                  <a:lnTo>
                    <a:pt x="396273" y="1490951"/>
                  </a:lnTo>
                  <a:lnTo>
                    <a:pt x="436491" y="1512987"/>
                  </a:lnTo>
                  <a:lnTo>
                    <a:pt x="478068" y="1532743"/>
                  </a:lnTo>
                  <a:lnTo>
                    <a:pt x="520918" y="1550137"/>
                  </a:lnTo>
                  <a:lnTo>
                    <a:pt x="564960" y="1565085"/>
                  </a:lnTo>
                  <a:lnTo>
                    <a:pt x="610108" y="1577503"/>
                  </a:lnTo>
                  <a:lnTo>
                    <a:pt x="656280" y="1587307"/>
                  </a:lnTo>
                  <a:lnTo>
                    <a:pt x="703392" y="1594414"/>
                  </a:lnTo>
                  <a:lnTo>
                    <a:pt x="751360" y="1598739"/>
                  </a:lnTo>
                  <a:lnTo>
                    <a:pt x="800100" y="1600200"/>
                  </a:lnTo>
                  <a:lnTo>
                    <a:pt x="848834" y="1598739"/>
                  </a:lnTo>
                  <a:lnTo>
                    <a:pt x="896797" y="1594414"/>
                  </a:lnTo>
                  <a:lnTo>
                    <a:pt x="943905" y="1587307"/>
                  </a:lnTo>
                  <a:lnTo>
                    <a:pt x="990074" y="1577503"/>
                  </a:lnTo>
                  <a:lnTo>
                    <a:pt x="1035220" y="1565085"/>
                  </a:lnTo>
                  <a:lnTo>
                    <a:pt x="1079260" y="1550137"/>
                  </a:lnTo>
                  <a:lnTo>
                    <a:pt x="1122110" y="1532743"/>
                  </a:lnTo>
                  <a:lnTo>
                    <a:pt x="1163685" y="1512987"/>
                  </a:lnTo>
                  <a:lnTo>
                    <a:pt x="1203903" y="1490951"/>
                  </a:lnTo>
                  <a:lnTo>
                    <a:pt x="1242679" y="1466721"/>
                  </a:lnTo>
                  <a:lnTo>
                    <a:pt x="1279931" y="1440379"/>
                  </a:lnTo>
                  <a:lnTo>
                    <a:pt x="1315573" y="1412010"/>
                  </a:lnTo>
                  <a:lnTo>
                    <a:pt x="1349523" y="1381696"/>
                  </a:lnTo>
                  <a:lnTo>
                    <a:pt x="1381696" y="1349523"/>
                  </a:lnTo>
                  <a:lnTo>
                    <a:pt x="1412010" y="1315573"/>
                  </a:lnTo>
                  <a:lnTo>
                    <a:pt x="1440379" y="1279931"/>
                  </a:lnTo>
                  <a:lnTo>
                    <a:pt x="1466721" y="1242679"/>
                  </a:lnTo>
                  <a:lnTo>
                    <a:pt x="1490951" y="1203903"/>
                  </a:lnTo>
                  <a:lnTo>
                    <a:pt x="1512987" y="1163685"/>
                  </a:lnTo>
                  <a:lnTo>
                    <a:pt x="1532743" y="1122110"/>
                  </a:lnTo>
                  <a:lnTo>
                    <a:pt x="1550137" y="1079260"/>
                  </a:lnTo>
                  <a:lnTo>
                    <a:pt x="1565085" y="1035220"/>
                  </a:lnTo>
                  <a:lnTo>
                    <a:pt x="1577503" y="990074"/>
                  </a:lnTo>
                  <a:lnTo>
                    <a:pt x="1587307" y="943905"/>
                  </a:lnTo>
                  <a:lnTo>
                    <a:pt x="1594414" y="896797"/>
                  </a:lnTo>
                  <a:lnTo>
                    <a:pt x="1598739" y="848834"/>
                  </a:lnTo>
                  <a:lnTo>
                    <a:pt x="1600200" y="800100"/>
                  </a:lnTo>
                  <a:lnTo>
                    <a:pt x="1598739" y="751365"/>
                  </a:lnTo>
                  <a:lnTo>
                    <a:pt x="1594414" y="703402"/>
                  </a:lnTo>
                  <a:lnTo>
                    <a:pt x="1587307" y="656294"/>
                  </a:lnTo>
                  <a:lnTo>
                    <a:pt x="1577503" y="610125"/>
                  </a:lnTo>
                  <a:lnTo>
                    <a:pt x="1565085" y="564979"/>
                  </a:lnTo>
                  <a:lnTo>
                    <a:pt x="1550137" y="520939"/>
                  </a:lnTo>
                  <a:lnTo>
                    <a:pt x="1532743" y="478089"/>
                  </a:lnTo>
                  <a:lnTo>
                    <a:pt x="1512987" y="436514"/>
                  </a:lnTo>
                  <a:lnTo>
                    <a:pt x="1490951" y="396296"/>
                  </a:lnTo>
                  <a:lnTo>
                    <a:pt x="1466721" y="357520"/>
                  </a:lnTo>
                  <a:lnTo>
                    <a:pt x="1440379" y="320268"/>
                  </a:lnTo>
                  <a:lnTo>
                    <a:pt x="1412010" y="284626"/>
                  </a:lnTo>
                  <a:lnTo>
                    <a:pt x="1381696" y="250676"/>
                  </a:lnTo>
                  <a:lnTo>
                    <a:pt x="1349523" y="218503"/>
                  </a:lnTo>
                  <a:lnTo>
                    <a:pt x="1315573" y="188189"/>
                  </a:lnTo>
                  <a:lnTo>
                    <a:pt x="1279931" y="159820"/>
                  </a:lnTo>
                  <a:lnTo>
                    <a:pt x="1242679" y="133478"/>
                  </a:lnTo>
                  <a:lnTo>
                    <a:pt x="1203903" y="109248"/>
                  </a:lnTo>
                  <a:lnTo>
                    <a:pt x="1163685" y="87212"/>
                  </a:lnTo>
                  <a:lnTo>
                    <a:pt x="1122110" y="67456"/>
                  </a:lnTo>
                  <a:lnTo>
                    <a:pt x="1079260" y="50062"/>
                  </a:lnTo>
                  <a:lnTo>
                    <a:pt x="1035220" y="35114"/>
                  </a:lnTo>
                  <a:lnTo>
                    <a:pt x="990074" y="22696"/>
                  </a:lnTo>
                  <a:lnTo>
                    <a:pt x="943905" y="12892"/>
                  </a:lnTo>
                  <a:lnTo>
                    <a:pt x="896797" y="5785"/>
                  </a:lnTo>
                  <a:lnTo>
                    <a:pt x="848834" y="146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41565" y="1562747"/>
              <a:ext cx="977900" cy="1093470"/>
            </a:xfrm>
            <a:custGeom>
              <a:avLst/>
              <a:gdLst/>
              <a:ahLst/>
              <a:cxnLst/>
              <a:rect l="l" t="t" r="r" b="b"/>
              <a:pathLst>
                <a:path w="977900" h="1093470">
                  <a:moveTo>
                    <a:pt x="564984" y="641477"/>
                  </a:moveTo>
                  <a:lnTo>
                    <a:pt x="563016" y="631710"/>
                  </a:lnTo>
                  <a:lnTo>
                    <a:pt x="557644" y="623747"/>
                  </a:lnTo>
                  <a:lnTo>
                    <a:pt x="549681" y="618363"/>
                  </a:lnTo>
                  <a:lnTo>
                    <a:pt x="539927" y="616394"/>
                  </a:lnTo>
                  <a:lnTo>
                    <a:pt x="530161" y="618363"/>
                  </a:lnTo>
                  <a:lnTo>
                    <a:pt x="522198" y="623747"/>
                  </a:lnTo>
                  <a:lnTo>
                    <a:pt x="516826" y="631710"/>
                  </a:lnTo>
                  <a:lnTo>
                    <a:pt x="514858" y="641477"/>
                  </a:lnTo>
                  <a:lnTo>
                    <a:pt x="516826" y="651243"/>
                  </a:lnTo>
                  <a:lnTo>
                    <a:pt x="522198" y="659206"/>
                  </a:lnTo>
                  <a:lnTo>
                    <a:pt x="530161" y="664578"/>
                  </a:lnTo>
                  <a:lnTo>
                    <a:pt x="539927" y="666546"/>
                  </a:lnTo>
                  <a:lnTo>
                    <a:pt x="549681" y="664578"/>
                  </a:lnTo>
                  <a:lnTo>
                    <a:pt x="557644" y="659206"/>
                  </a:lnTo>
                  <a:lnTo>
                    <a:pt x="563016" y="651243"/>
                  </a:lnTo>
                  <a:lnTo>
                    <a:pt x="564984" y="641477"/>
                  </a:lnTo>
                  <a:close/>
                </a:path>
                <a:path w="977900" h="1093470">
                  <a:moveTo>
                    <a:pt x="977341" y="921842"/>
                  </a:moveTo>
                  <a:lnTo>
                    <a:pt x="946023" y="899896"/>
                  </a:lnTo>
                  <a:lnTo>
                    <a:pt x="891819" y="855472"/>
                  </a:lnTo>
                  <a:lnTo>
                    <a:pt x="886510" y="850544"/>
                  </a:lnTo>
                  <a:lnTo>
                    <a:pt x="886510" y="917460"/>
                  </a:lnTo>
                  <a:lnTo>
                    <a:pt x="715225" y="1023404"/>
                  </a:lnTo>
                  <a:lnTo>
                    <a:pt x="658533" y="973607"/>
                  </a:lnTo>
                  <a:lnTo>
                    <a:pt x="609053" y="923696"/>
                  </a:lnTo>
                  <a:lnTo>
                    <a:pt x="566343" y="874471"/>
                  </a:lnTo>
                  <a:lnTo>
                    <a:pt x="529971" y="826770"/>
                  </a:lnTo>
                  <a:lnTo>
                    <a:pt x="499478" y="781405"/>
                  </a:lnTo>
                  <a:lnTo>
                    <a:pt x="474446" y="739203"/>
                  </a:lnTo>
                  <a:lnTo>
                    <a:pt x="454393" y="700900"/>
                  </a:lnTo>
                  <a:lnTo>
                    <a:pt x="427647" y="639762"/>
                  </a:lnTo>
                  <a:lnTo>
                    <a:pt x="420014" y="618401"/>
                  </a:lnTo>
                  <a:lnTo>
                    <a:pt x="498944" y="585673"/>
                  </a:lnTo>
                  <a:lnTo>
                    <a:pt x="498944" y="584796"/>
                  </a:lnTo>
                  <a:lnTo>
                    <a:pt x="610844" y="538530"/>
                  </a:lnTo>
                  <a:lnTo>
                    <a:pt x="630148" y="592467"/>
                  </a:lnTo>
                  <a:lnTo>
                    <a:pt x="654329" y="643610"/>
                  </a:lnTo>
                  <a:lnTo>
                    <a:pt x="682218" y="691603"/>
                  </a:lnTo>
                  <a:lnTo>
                    <a:pt x="712698" y="736244"/>
                  </a:lnTo>
                  <a:lnTo>
                    <a:pt x="744639" y="777227"/>
                  </a:lnTo>
                  <a:lnTo>
                    <a:pt x="776897" y="814260"/>
                  </a:lnTo>
                  <a:lnTo>
                    <a:pt x="808355" y="847090"/>
                  </a:lnTo>
                  <a:lnTo>
                    <a:pt x="837857" y="875411"/>
                  </a:lnTo>
                  <a:lnTo>
                    <a:pt x="886510" y="917460"/>
                  </a:lnTo>
                  <a:lnTo>
                    <a:pt x="886510" y="850544"/>
                  </a:lnTo>
                  <a:lnTo>
                    <a:pt x="857313" y="823442"/>
                  </a:lnTo>
                  <a:lnTo>
                    <a:pt x="818769" y="783958"/>
                  </a:lnTo>
                  <a:lnTo>
                    <a:pt x="778687" y="737704"/>
                  </a:lnTo>
                  <a:lnTo>
                    <a:pt x="739584" y="685355"/>
                  </a:lnTo>
                  <a:lnTo>
                    <a:pt x="703961" y="627608"/>
                  </a:lnTo>
                  <a:lnTo>
                    <a:pt x="674331" y="565150"/>
                  </a:lnTo>
                  <a:lnTo>
                    <a:pt x="665873" y="538530"/>
                  </a:lnTo>
                  <a:lnTo>
                    <a:pt x="662203" y="526999"/>
                  </a:lnTo>
                  <a:lnTo>
                    <a:pt x="653199" y="498652"/>
                  </a:lnTo>
                  <a:lnTo>
                    <a:pt x="646430" y="469938"/>
                  </a:lnTo>
                  <a:lnTo>
                    <a:pt x="509600" y="526999"/>
                  </a:lnTo>
                  <a:lnTo>
                    <a:pt x="474383" y="483781"/>
                  </a:lnTo>
                  <a:lnTo>
                    <a:pt x="445439" y="436422"/>
                  </a:lnTo>
                  <a:lnTo>
                    <a:pt x="423100" y="385610"/>
                  </a:lnTo>
                  <a:lnTo>
                    <a:pt x="416293" y="361861"/>
                  </a:lnTo>
                  <a:lnTo>
                    <a:pt x="407733" y="332016"/>
                  </a:lnTo>
                  <a:lnTo>
                    <a:pt x="435749" y="316052"/>
                  </a:lnTo>
                  <a:lnTo>
                    <a:pt x="464718" y="301980"/>
                  </a:lnTo>
                  <a:lnTo>
                    <a:pt x="494550" y="289814"/>
                  </a:lnTo>
                  <a:lnTo>
                    <a:pt x="525145" y="279603"/>
                  </a:lnTo>
                  <a:lnTo>
                    <a:pt x="558088" y="296443"/>
                  </a:lnTo>
                  <a:lnTo>
                    <a:pt x="595998" y="312991"/>
                  </a:lnTo>
                  <a:lnTo>
                    <a:pt x="636536" y="326745"/>
                  </a:lnTo>
                  <a:lnTo>
                    <a:pt x="677379" y="335267"/>
                  </a:lnTo>
                  <a:lnTo>
                    <a:pt x="745007" y="335140"/>
                  </a:lnTo>
                  <a:lnTo>
                    <a:pt x="805091" y="323469"/>
                  </a:lnTo>
                  <a:lnTo>
                    <a:pt x="848118" y="309613"/>
                  </a:lnTo>
                  <a:lnTo>
                    <a:pt x="864577" y="302920"/>
                  </a:lnTo>
                  <a:lnTo>
                    <a:pt x="850569" y="292163"/>
                  </a:lnTo>
                  <a:lnTo>
                    <a:pt x="812927" y="267614"/>
                  </a:lnTo>
                  <a:lnTo>
                    <a:pt x="758228" y="240868"/>
                  </a:lnTo>
                  <a:lnTo>
                    <a:pt x="696823" y="224548"/>
                  </a:lnTo>
                  <a:lnTo>
                    <a:pt x="650595" y="221564"/>
                  </a:lnTo>
                  <a:lnTo>
                    <a:pt x="629373" y="222440"/>
                  </a:lnTo>
                  <a:lnTo>
                    <a:pt x="608215" y="224548"/>
                  </a:lnTo>
                  <a:lnTo>
                    <a:pt x="623925" y="213004"/>
                  </a:lnTo>
                  <a:lnTo>
                    <a:pt x="653211" y="187337"/>
                  </a:lnTo>
                  <a:lnTo>
                    <a:pt x="704011" y="117005"/>
                  </a:lnTo>
                  <a:lnTo>
                    <a:pt x="727519" y="60693"/>
                  </a:lnTo>
                  <a:lnTo>
                    <a:pt x="739762" y="17348"/>
                  </a:lnTo>
                  <a:lnTo>
                    <a:pt x="743292" y="0"/>
                  </a:lnTo>
                  <a:lnTo>
                    <a:pt x="726541" y="5638"/>
                  </a:lnTo>
                  <a:lnTo>
                    <a:pt x="685190" y="23241"/>
                  </a:lnTo>
                  <a:lnTo>
                    <a:pt x="632548" y="53822"/>
                  </a:lnTo>
                  <a:lnTo>
                    <a:pt x="581901" y="98437"/>
                  </a:lnTo>
                  <a:lnTo>
                    <a:pt x="559092" y="129603"/>
                  </a:lnTo>
                  <a:lnTo>
                    <a:pt x="538899" y="162471"/>
                  </a:lnTo>
                  <a:lnTo>
                    <a:pt x="521411" y="196850"/>
                  </a:lnTo>
                  <a:lnTo>
                    <a:pt x="506717" y="232575"/>
                  </a:lnTo>
                  <a:lnTo>
                    <a:pt x="464096" y="246938"/>
                  </a:lnTo>
                  <a:lnTo>
                    <a:pt x="418515" y="268566"/>
                  </a:lnTo>
                  <a:lnTo>
                    <a:pt x="372364" y="295529"/>
                  </a:lnTo>
                  <a:lnTo>
                    <a:pt x="328028" y="325920"/>
                  </a:lnTo>
                  <a:lnTo>
                    <a:pt x="287896" y="357822"/>
                  </a:lnTo>
                  <a:lnTo>
                    <a:pt x="254355" y="389318"/>
                  </a:lnTo>
                  <a:lnTo>
                    <a:pt x="249923" y="342176"/>
                  </a:lnTo>
                  <a:lnTo>
                    <a:pt x="246608" y="315963"/>
                  </a:lnTo>
                  <a:lnTo>
                    <a:pt x="243992" y="295236"/>
                  </a:lnTo>
                  <a:lnTo>
                    <a:pt x="239026" y="263931"/>
                  </a:lnTo>
                  <a:lnTo>
                    <a:pt x="238239" y="259041"/>
                  </a:lnTo>
                  <a:lnTo>
                    <a:pt x="236575" y="248526"/>
                  </a:lnTo>
                  <a:lnTo>
                    <a:pt x="227685" y="202082"/>
                  </a:lnTo>
                  <a:lnTo>
                    <a:pt x="225539" y="192532"/>
                  </a:lnTo>
                  <a:lnTo>
                    <a:pt x="225539" y="626681"/>
                  </a:lnTo>
                  <a:lnTo>
                    <a:pt x="225044" y="627176"/>
                  </a:lnTo>
                  <a:lnTo>
                    <a:pt x="213106" y="628167"/>
                  </a:lnTo>
                  <a:lnTo>
                    <a:pt x="203492" y="628726"/>
                  </a:lnTo>
                  <a:lnTo>
                    <a:pt x="203492" y="889368"/>
                  </a:lnTo>
                  <a:lnTo>
                    <a:pt x="201307" y="902385"/>
                  </a:lnTo>
                  <a:lnTo>
                    <a:pt x="199212" y="915289"/>
                  </a:lnTo>
                  <a:lnTo>
                    <a:pt x="197091" y="928052"/>
                  </a:lnTo>
                  <a:lnTo>
                    <a:pt x="151485" y="942403"/>
                  </a:lnTo>
                  <a:lnTo>
                    <a:pt x="133477" y="942136"/>
                  </a:lnTo>
                  <a:lnTo>
                    <a:pt x="115493" y="941209"/>
                  </a:lnTo>
                  <a:lnTo>
                    <a:pt x="97561" y="939622"/>
                  </a:lnTo>
                  <a:lnTo>
                    <a:pt x="79692" y="937387"/>
                  </a:lnTo>
                  <a:lnTo>
                    <a:pt x="81800" y="925195"/>
                  </a:lnTo>
                  <a:lnTo>
                    <a:pt x="83934" y="912190"/>
                  </a:lnTo>
                  <a:lnTo>
                    <a:pt x="85839" y="899896"/>
                  </a:lnTo>
                  <a:lnTo>
                    <a:pt x="87579" y="887984"/>
                  </a:lnTo>
                  <a:lnTo>
                    <a:pt x="103492" y="889863"/>
                  </a:lnTo>
                  <a:lnTo>
                    <a:pt x="119456" y="891197"/>
                  </a:lnTo>
                  <a:lnTo>
                    <a:pt x="135458" y="891997"/>
                  </a:lnTo>
                  <a:lnTo>
                    <a:pt x="151485" y="892251"/>
                  </a:lnTo>
                  <a:lnTo>
                    <a:pt x="164515" y="892111"/>
                  </a:lnTo>
                  <a:lnTo>
                    <a:pt x="177533" y="891590"/>
                  </a:lnTo>
                  <a:lnTo>
                    <a:pt x="190525" y="890676"/>
                  </a:lnTo>
                  <a:lnTo>
                    <a:pt x="203492" y="889368"/>
                  </a:lnTo>
                  <a:lnTo>
                    <a:pt x="203492" y="628726"/>
                  </a:lnTo>
                  <a:lnTo>
                    <a:pt x="201028" y="628865"/>
                  </a:lnTo>
                  <a:lnTo>
                    <a:pt x="188836" y="629297"/>
                  </a:lnTo>
                  <a:lnTo>
                    <a:pt x="142328" y="628357"/>
                  </a:lnTo>
                  <a:lnTo>
                    <a:pt x="108254" y="625043"/>
                  </a:lnTo>
                  <a:lnTo>
                    <a:pt x="108254" y="574509"/>
                  </a:lnTo>
                  <a:lnTo>
                    <a:pt x="125196" y="576630"/>
                  </a:lnTo>
                  <a:lnTo>
                    <a:pt x="142189" y="578129"/>
                  </a:lnTo>
                  <a:lnTo>
                    <a:pt x="159232" y="579005"/>
                  </a:lnTo>
                  <a:lnTo>
                    <a:pt x="176301" y="579285"/>
                  </a:lnTo>
                  <a:lnTo>
                    <a:pt x="188531" y="579120"/>
                  </a:lnTo>
                  <a:lnTo>
                    <a:pt x="200761" y="578650"/>
                  </a:lnTo>
                  <a:lnTo>
                    <a:pt x="212979" y="577875"/>
                  </a:lnTo>
                  <a:lnTo>
                    <a:pt x="225171" y="576770"/>
                  </a:lnTo>
                  <a:lnTo>
                    <a:pt x="225234" y="588810"/>
                  </a:lnTo>
                  <a:lnTo>
                    <a:pt x="225386" y="595693"/>
                  </a:lnTo>
                  <a:lnTo>
                    <a:pt x="225488" y="605967"/>
                  </a:lnTo>
                  <a:lnTo>
                    <a:pt x="225539" y="626681"/>
                  </a:lnTo>
                  <a:lnTo>
                    <a:pt x="225539" y="192532"/>
                  </a:lnTo>
                  <a:lnTo>
                    <a:pt x="217322" y="155930"/>
                  </a:lnTo>
                  <a:lnTo>
                    <a:pt x="208254" y="120802"/>
                  </a:lnTo>
                  <a:lnTo>
                    <a:pt x="208254" y="314083"/>
                  </a:lnTo>
                  <a:lnTo>
                    <a:pt x="197307" y="314909"/>
                  </a:lnTo>
                  <a:lnTo>
                    <a:pt x="186270" y="315493"/>
                  </a:lnTo>
                  <a:lnTo>
                    <a:pt x="175171" y="315849"/>
                  </a:lnTo>
                  <a:lnTo>
                    <a:pt x="164020" y="315963"/>
                  </a:lnTo>
                  <a:lnTo>
                    <a:pt x="145821" y="315658"/>
                  </a:lnTo>
                  <a:lnTo>
                    <a:pt x="127647" y="314718"/>
                  </a:lnTo>
                  <a:lnTo>
                    <a:pt x="109524" y="313143"/>
                  </a:lnTo>
                  <a:lnTo>
                    <a:pt x="91465" y="310946"/>
                  </a:lnTo>
                  <a:lnTo>
                    <a:pt x="89801" y="297764"/>
                  </a:lnTo>
                  <a:lnTo>
                    <a:pt x="88011" y="284708"/>
                  </a:lnTo>
                  <a:lnTo>
                    <a:pt x="86093" y="271805"/>
                  </a:lnTo>
                  <a:lnTo>
                    <a:pt x="84074" y="259041"/>
                  </a:lnTo>
                  <a:lnTo>
                    <a:pt x="103949" y="261899"/>
                  </a:lnTo>
                  <a:lnTo>
                    <a:pt x="123913" y="263906"/>
                  </a:lnTo>
                  <a:lnTo>
                    <a:pt x="143941" y="265036"/>
                  </a:lnTo>
                  <a:lnTo>
                    <a:pt x="164020" y="265303"/>
                  </a:lnTo>
                  <a:lnTo>
                    <a:pt x="173405" y="265290"/>
                  </a:lnTo>
                  <a:lnTo>
                    <a:pt x="182740" y="265137"/>
                  </a:lnTo>
                  <a:lnTo>
                    <a:pt x="191947" y="264718"/>
                  </a:lnTo>
                  <a:lnTo>
                    <a:pt x="200977" y="263931"/>
                  </a:lnTo>
                  <a:lnTo>
                    <a:pt x="202933" y="276212"/>
                  </a:lnTo>
                  <a:lnTo>
                    <a:pt x="204800" y="288632"/>
                  </a:lnTo>
                  <a:lnTo>
                    <a:pt x="206806" y="302920"/>
                  </a:lnTo>
                  <a:lnTo>
                    <a:pt x="208254" y="314083"/>
                  </a:lnTo>
                  <a:lnTo>
                    <a:pt x="208254" y="120802"/>
                  </a:lnTo>
                  <a:lnTo>
                    <a:pt x="205498" y="110121"/>
                  </a:lnTo>
                  <a:lnTo>
                    <a:pt x="192214" y="64681"/>
                  </a:lnTo>
                  <a:lnTo>
                    <a:pt x="0" y="64681"/>
                  </a:lnTo>
                  <a:lnTo>
                    <a:pt x="12649" y="106019"/>
                  </a:lnTo>
                  <a:lnTo>
                    <a:pt x="24231" y="150253"/>
                  </a:lnTo>
                  <a:lnTo>
                    <a:pt x="34683" y="197180"/>
                  </a:lnTo>
                  <a:lnTo>
                    <a:pt x="44005" y="246938"/>
                  </a:lnTo>
                  <a:lnTo>
                    <a:pt x="51968" y="298348"/>
                  </a:lnTo>
                  <a:lnTo>
                    <a:pt x="58661" y="352209"/>
                  </a:lnTo>
                  <a:lnTo>
                    <a:pt x="63982" y="408000"/>
                  </a:lnTo>
                  <a:lnTo>
                    <a:pt x="67868" y="465531"/>
                  </a:lnTo>
                  <a:lnTo>
                    <a:pt x="70243" y="524611"/>
                  </a:lnTo>
                  <a:lnTo>
                    <a:pt x="70904" y="574509"/>
                  </a:lnTo>
                  <a:lnTo>
                    <a:pt x="70993" y="588810"/>
                  </a:lnTo>
                  <a:lnTo>
                    <a:pt x="70294" y="643610"/>
                  </a:lnTo>
                  <a:lnTo>
                    <a:pt x="68097" y="700989"/>
                  </a:lnTo>
                  <a:lnTo>
                    <a:pt x="64503" y="756780"/>
                  </a:lnTo>
                  <a:lnTo>
                    <a:pt x="59537" y="811060"/>
                  </a:lnTo>
                  <a:lnTo>
                    <a:pt x="53276" y="863511"/>
                  </a:lnTo>
                  <a:lnTo>
                    <a:pt x="45770" y="914019"/>
                  </a:lnTo>
                  <a:lnTo>
                    <a:pt x="37045" y="962380"/>
                  </a:lnTo>
                  <a:lnTo>
                    <a:pt x="27165" y="1008430"/>
                  </a:lnTo>
                  <a:lnTo>
                    <a:pt x="16179" y="1051991"/>
                  </a:lnTo>
                  <a:lnTo>
                    <a:pt x="4127" y="1092885"/>
                  </a:lnTo>
                  <a:lnTo>
                    <a:pt x="196215" y="1092885"/>
                  </a:lnTo>
                  <a:lnTo>
                    <a:pt x="208267" y="1051953"/>
                  </a:lnTo>
                  <a:lnTo>
                    <a:pt x="219252" y="1008380"/>
                  </a:lnTo>
                  <a:lnTo>
                    <a:pt x="229133" y="962329"/>
                  </a:lnTo>
                  <a:lnTo>
                    <a:pt x="237858" y="913955"/>
                  </a:lnTo>
                  <a:lnTo>
                    <a:pt x="241719" y="887984"/>
                  </a:lnTo>
                  <a:lnTo>
                    <a:pt x="245376" y="863460"/>
                  </a:lnTo>
                  <a:lnTo>
                    <a:pt x="251637" y="810996"/>
                  </a:lnTo>
                  <a:lnTo>
                    <a:pt x="256590" y="756754"/>
                  </a:lnTo>
                  <a:lnTo>
                    <a:pt x="260184" y="700900"/>
                  </a:lnTo>
                  <a:lnTo>
                    <a:pt x="262394" y="643610"/>
                  </a:lnTo>
                  <a:lnTo>
                    <a:pt x="263080" y="588810"/>
                  </a:lnTo>
                  <a:lnTo>
                    <a:pt x="263067" y="576770"/>
                  </a:lnTo>
                  <a:lnTo>
                    <a:pt x="262204" y="521042"/>
                  </a:lnTo>
                  <a:lnTo>
                    <a:pt x="259499" y="458533"/>
                  </a:lnTo>
                  <a:lnTo>
                    <a:pt x="283565" y="432371"/>
                  </a:lnTo>
                  <a:lnTo>
                    <a:pt x="308940" y="407504"/>
                  </a:lnTo>
                  <a:lnTo>
                    <a:pt x="329514" y="389318"/>
                  </a:lnTo>
                  <a:lnTo>
                    <a:pt x="335559" y="383984"/>
                  </a:lnTo>
                  <a:lnTo>
                    <a:pt x="363372" y="361861"/>
                  </a:lnTo>
                  <a:lnTo>
                    <a:pt x="379514" y="412178"/>
                  </a:lnTo>
                  <a:lnTo>
                    <a:pt x="401205" y="460184"/>
                  </a:lnTo>
                  <a:lnTo>
                    <a:pt x="428180" y="505421"/>
                  </a:lnTo>
                  <a:lnTo>
                    <a:pt x="460235" y="547433"/>
                  </a:lnTo>
                  <a:lnTo>
                    <a:pt x="359994" y="588810"/>
                  </a:lnTo>
                  <a:lnTo>
                    <a:pt x="371513" y="632612"/>
                  </a:lnTo>
                  <a:lnTo>
                    <a:pt x="391896" y="686803"/>
                  </a:lnTo>
                  <a:lnTo>
                    <a:pt x="408609" y="723379"/>
                  </a:lnTo>
                  <a:lnTo>
                    <a:pt x="430377" y="765098"/>
                  </a:lnTo>
                  <a:lnTo>
                    <a:pt x="457746" y="811060"/>
                  </a:lnTo>
                  <a:lnTo>
                    <a:pt x="491261" y="860386"/>
                  </a:lnTo>
                  <a:lnTo>
                    <a:pt x="531456" y="912190"/>
                  </a:lnTo>
                  <a:lnTo>
                    <a:pt x="578878" y="965581"/>
                  </a:lnTo>
                  <a:lnTo>
                    <a:pt x="634072" y="1019670"/>
                  </a:lnTo>
                  <a:lnTo>
                    <a:pt x="697560" y="1073569"/>
                  </a:lnTo>
                  <a:lnTo>
                    <a:pt x="711212" y="1084478"/>
                  </a:lnTo>
                  <a:lnTo>
                    <a:pt x="811149" y="1023404"/>
                  </a:lnTo>
                  <a:lnTo>
                    <a:pt x="977341" y="921842"/>
                  </a:lnTo>
                  <a:close/>
                </a:path>
              </a:pathLst>
            </a:custGeom>
            <a:solidFill>
              <a:srgbClr val="44679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2510027" y="1767839"/>
            <a:ext cx="257810" cy="692150"/>
          </a:xfrm>
          <a:custGeom>
            <a:avLst/>
            <a:gdLst/>
            <a:ahLst/>
            <a:cxnLst/>
            <a:rect l="l" t="t" r="r" b="b"/>
            <a:pathLst>
              <a:path w="257810" h="692150">
                <a:moveTo>
                  <a:pt x="0" y="0"/>
                </a:moveTo>
                <a:lnTo>
                  <a:pt x="0" y="691896"/>
                </a:lnTo>
                <a:lnTo>
                  <a:pt x="257556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138416" y="1767839"/>
            <a:ext cx="257810" cy="692150"/>
          </a:xfrm>
          <a:custGeom>
            <a:avLst/>
            <a:gdLst/>
            <a:ahLst/>
            <a:cxnLst/>
            <a:rect l="l" t="t" r="r" b="b"/>
            <a:pathLst>
              <a:path w="257809" h="692150">
                <a:moveTo>
                  <a:pt x="0" y="0"/>
                </a:moveTo>
                <a:lnTo>
                  <a:pt x="0" y="691896"/>
                </a:lnTo>
                <a:lnTo>
                  <a:pt x="257555" y="34594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0" y="3357371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529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6917" y="3291585"/>
            <a:ext cx="8811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932045" algn="l"/>
              </a:tabLst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1800" b="1" i="0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WMP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EVM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Inventory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Estimated</a:t>
            </a:r>
            <a:r>
              <a:rPr kumimoji="0" sz="1800" b="1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8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Buy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Down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7012" y="3665220"/>
            <a:ext cx="5299075" cy="8413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3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91770" marR="184785" lvl="0" indent="-190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Created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targeted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Inventory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previously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marked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 using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WDRM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Trunk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model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v3.0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prioritize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81900" y="1313688"/>
            <a:ext cx="4064635" cy="159004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9220" rIns="0" bIns="0" rtlCol="0">
            <a:spAutoFit/>
          </a:bodyPr>
          <a:lstStyle/>
          <a:p>
            <a:pPr marL="1270" marR="0" lvl="0" indent="0" algn="ctr" defTabSz="914400" eaLnBrk="1" fontAlgn="auto" latinLnBrk="0" hangingPunct="1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4744" y="1319783"/>
            <a:ext cx="4064635" cy="15881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0350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8501" y="4757369"/>
            <a:ext cx="17754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Prioritization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7012" y="5132832"/>
            <a:ext cx="5299075" cy="11430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39090" marR="287020" lvl="0" indent="-172720" defTabSz="914400" eaLnBrk="1" fontAlgn="auto" latinLnBrk="0" hangingPunct="1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WMP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Commitment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15,000 EVM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lead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 reduction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&gt;10%;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39090" marR="304165" lvl="0" indent="-17272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39725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45,000 trees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counties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ensure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15,000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given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permitting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08311" y="3775659"/>
            <a:ext cx="21488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Total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inventory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reduced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by: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08311" y="3959098"/>
            <a:ext cx="2414905" cy="13208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4945" marR="0" lvl="0" indent="-182245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94945" algn="l"/>
                <a:tab pos="195580" algn="l"/>
              </a:tabLst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~10%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w/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15k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removed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4945" marR="0" lvl="0" indent="-1822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94945" algn="l"/>
                <a:tab pos="195580" algn="l"/>
              </a:tabLst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2024: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~15%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w/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35k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removed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4945" marR="0" lvl="0" indent="-1822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94945" algn="l"/>
                <a:tab pos="195580" algn="l"/>
              </a:tabLst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2025: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~25%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w/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60k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removed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4945" marR="0" lvl="0" indent="-1822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94945" algn="l"/>
                <a:tab pos="195580" algn="l"/>
              </a:tabLst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2026: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~35%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w/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85k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removed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94945" marR="0" lvl="0" indent="-1822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94945" algn="l"/>
                <a:tab pos="195580" algn="l"/>
              </a:tabLst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2027: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~55%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w/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110k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removed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95331" y="5398008"/>
            <a:ext cx="2143125" cy="414655"/>
          </a:xfrm>
          <a:prstGeom prst="rect">
            <a:avLst/>
          </a:prstGeom>
          <a:solidFill>
            <a:srgbClr val="EDEBE0"/>
          </a:solidFill>
          <a:ln w="9525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436880" marR="329565" lvl="0" indent="-97790" defTabSz="91440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Removals</a:t>
            </a:r>
            <a:r>
              <a:rPr kumimoji="0" sz="1200" b="0" i="1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subject</a:t>
            </a:r>
            <a:r>
              <a:rPr kumimoji="0" sz="12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constraint</a:t>
            </a:r>
            <a:r>
              <a:rPr kumimoji="0" sz="1200" b="0" i="1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resolution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9687" y="3802436"/>
            <a:ext cx="3277928" cy="209228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796783" y="1892807"/>
            <a:ext cx="3621404" cy="7391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106680" marR="98425" lvl="0" indent="-1905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TRI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4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down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inventory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marked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starting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15,000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127248" y="2002535"/>
            <a:ext cx="3621404" cy="5232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195" rIns="0" bIns="0" rtlCol="0">
            <a:spAutoFit/>
          </a:bodyPr>
          <a:lstStyle/>
          <a:p>
            <a:pPr marL="495934" marR="431165" lvl="0" indent="-62865" defTabSz="91440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Removing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trees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marked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abatement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under</a:t>
            </a:r>
            <a:r>
              <a:rPr kumimoji="0" sz="1400" b="1" i="0" u="none" strike="noStrike" kern="0" cap="none" spc="-3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EVM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program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>
                <a:latin typeface="Calibri"/>
                <a:cs typeface="Calibri"/>
              </a:rPr>
              <a:t>Vegetation</a:t>
            </a:r>
            <a:r>
              <a:rPr spc="-12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Management</a:t>
            </a:r>
            <a:r>
              <a:rPr spc="-12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Quality</a:t>
            </a:r>
            <a:r>
              <a:rPr spc="-125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Verification</a:t>
            </a:r>
            <a:r>
              <a:rPr spc="-135">
                <a:latin typeface="Calibri"/>
                <a:cs typeface="Calibri"/>
              </a:rPr>
              <a:t> </a:t>
            </a:r>
            <a:r>
              <a:rPr spc="-10">
                <a:latin typeface="Calibri"/>
                <a:cs typeface="Calibri"/>
              </a:rPr>
              <a:t>(QV)*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27887" y="1313688"/>
            <a:ext cx="1685925" cy="1862455"/>
            <a:chOff x="627887" y="1313688"/>
            <a:chExt cx="1685925" cy="1862455"/>
          </a:xfrm>
        </p:grpSpPr>
        <p:sp>
          <p:nvSpPr>
            <p:cNvPr id="4" name="object 4"/>
            <p:cNvSpPr/>
            <p:nvPr/>
          </p:nvSpPr>
          <p:spPr>
            <a:xfrm>
              <a:off x="627887" y="1313688"/>
              <a:ext cx="1685925" cy="1862455"/>
            </a:xfrm>
            <a:custGeom>
              <a:avLst/>
              <a:gdLst/>
              <a:ahLst/>
              <a:cxnLst/>
              <a:rect l="l" t="t" r="r" b="b"/>
              <a:pathLst>
                <a:path w="1685925" h="1862455">
                  <a:moveTo>
                    <a:pt x="842772" y="0"/>
                  </a:moveTo>
                  <a:lnTo>
                    <a:pt x="796531" y="1377"/>
                  </a:lnTo>
                  <a:lnTo>
                    <a:pt x="750941" y="5464"/>
                  </a:lnTo>
                  <a:lnTo>
                    <a:pt x="706068" y="12188"/>
                  </a:lnTo>
                  <a:lnTo>
                    <a:pt x="661976" y="21479"/>
                  </a:lnTo>
                  <a:lnTo>
                    <a:pt x="618728" y="33265"/>
                  </a:lnTo>
                  <a:lnTo>
                    <a:pt x="576388" y="47475"/>
                  </a:lnTo>
                  <a:lnTo>
                    <a:pt x="535023" y="64039"/>
                  </a:lnTo>
                  <a:lnTo>
                    <a:pt x="494694" y="82885"/>
                  </a:lnTo>
                  <a:lnTo>
                    <a:pt x="455467" y="103943"/>
                  </a:lnTo>
                  <a:lnTo>
                    <a:pt x="417406" y="127141"/>
                  </a:lnTo>
                  <a:lnTo>
                    <a:pt x="380575" y="152408"/>
                  </a:lnTo>
                  <a:lnTo>
                    <a:pt x="345039" y="179673"/>
                  </a:lnTo>
                  <a:lnTo>
                    <a:pt x="310862" y="208865"/>
                  </a:lnTo>
                  <a:lnTo>
                    <a:pt x="278107" y="239914"/>
                  </a:lnTo>
                  <a:lnTo>
                    <a:pt x="246840" y="272748"/>
                  </a:lnTo>
                  <a:lnTo>
                    <a:pt x="217124" y="307296"/>
                  </a:lnTo>
                  <a:lnTo>
                    <a:pt x="189024" y="343487"/>
                  </a:lnTo>
                  <a:lnTo>
                    <a:pt x="162604" y="381249"/>
                  </a:lnTo>
                  <a:lnTo>
                    <a:pt x="137929" y="420513"/>
                  </a:lnTo>
                  <a:lnTo>
                    <a:pt x="115061" y="461207"/>
                  </a:lnTo>
                  <a:lnTo>
                    <a:pt x="94067" y="503260"/>
                  </a:lnTo>
                  <a:lnTo>
                    <a:pt x="75010" y="546600"/>
                  </a:lnTo>
                  <a:lnTo>
                    <a:pt x="57954" y="591158"/>
                  </a:lnTo>
                  <a:lnTo>
                    <a:pt x="42964" y="636861"/>
                  </a:lnTo>
                  <a:lnTo>
                    <a:pt x="30104" y="683639"/>
                  </a:lnTo>
                  <a:lnTo>
                    <a:pt x="19438" y="731420"/>
                  </a:lnTo>
                  <a:lnTo>
                    <a:pt x="11030" y="780135"/>
                  </a:lnTo>
                  <a:lnTo>
                    <a:pt x="4945" y="829711"/>
                  </a:lnTo>
                  <a:lnTo>
                    <a:pt x="1247" y="880077"/>
                  </a:lnTo>
                  <a:lnTo>
                    <a:pt x="0" y="931163"/>
                  </a:lnTo>
                  <a:lnTo>
                    <a:pt x="1247" y="982250"/>
                  </a:lnTo>
                  <a:lnTo>
                    <a:pt x="4945" y="1032616"/>
                  </a:lnTo>
                  <a:lnTo>
                    <a:pt x="11030" y="1082192"/>
                  </a:lnTo>
                  <a:lnTo>
                    <a:pt x="19438" y="1130907"/>
                  </a:lnTo>
                  <a:lnTo>
                    <a:pt x="30104" y="1178688"/>
                  </a:lnTo>
                  <a:lnTo>
                    <a:pt x="42964" y="1225466"/>
                  </a:lnTo>
                  <a:lnTo>
                    <a:pt x="57954" y="1271169"/>
                  </a:lnTo>
                  <a:lnTo>
                    <a:pt x="75010" y="1315727"/>
                  </a:lnTo>
                  <a:lnTo>
                    <a:pt x="94067" y="1359067"/>
                  </a:lnTo>
                  <a:lnTo>
                    <a:pt x="115062" y="1401120"/>
                  </a:lnTo>
                  <a:lnTo>
                    <a:pt x="137929" y="1441814"/>
                  </a:lnTo>
                  <a:lnTo>
                    <a:pt x="162604" y="1481078"/>
                  </a:lnTo>
                  <a:lnTo>
                    <a:pt x="189024" y="1518840"/>
                  </a:lnTo>
                  <a:lnTo>
                    <a:pt x="217124" y="1555031"/>
                  </a:lnTo>
                  <a:lnTo>
                    <a:pt x="246840" y="1589579"/>
                  </a:lnTo>
                  <a:lnTo>
                    <a:pt x="278107" y="1622413"/>
                  </a:lnTo>
                  <a:lnTo>
                    <a:pt x="310862" y="1653462"/>
                  </a:lnTo>
                  <a:lnTo>
                    <a:pt x="345039" y="1682654"/>
                  </a:lnTo>
                  <a:lnTo>
                    <a:pt x="380575" y="1709919"/>
                  </a:lnTo>
                  <a:lnTo>
                    <a:pt x="417406" y="1735186"/>
                  </a:lnTo>
                  <a:lnTo>
                    <a:pt x="455467" y="1758384"/>
                  </a:lnTo>
                  <a:lnTo>
                    <a:pt x="494694" y="1779442"/>
                  </a:lnTo>
                  <a:lnTo>
                    <a:pt x="535023" y="1798288"/>
                  </a:lnTo>
                  <a:lnTo>
                    <a:pt x="576388" y="1814852"/>
                  </a:lnTo>
                  <a:lnTo>
                    <a:pt x="618728" y="1829062"/>
                  </a:lnTo>
                  <a:lnTo>
                    <a:pt x="661976" y="1840848"/>
                  </a:lnTo>
                  <a:lnTo>
                    <a:pt x="706068" y="1850139"/>
                  </a:lnTo>
                  <a:lnTo>
                    <a:pt x="750941" y="1856863"/>
                  </a:lnTo>
                  <a:lnTo>
                    <a:pt x="796531" y="1860950"/>
                  </a:lnTo>
                  <a:lnTo>
                    <a:pt x="842772" y="1862327"/>
                  </a:lnTo>
                  <a:lnTo>
                    <a:pt x="889012" y="1860950"/>
                  </a:lnTo>
                  <a:lnTo>
                    <a:pt x="934602" y="1856863"/>
                  </a:lnTo>
                  <a:lnTo>
                    <a:pt x="979475" y="1850139"/>
                  </a:lnTo>
                  <a:lnTo>
                    <a:pt x="1023567" y="1840848"/>
                  </a:lnTo>
                  <a:lnTo>
                    <a:pt x="1066815" y="1829062"/>
                  </a:lnTo>
                  <a:lnTo>
                    <a:pt x="1109155" y="1814852"/>
                  </a:lnTo>
                  <a:lnTo>
                    <a:pt x="1150520" y="1798288"/>
                  </a:lnTo>
                  <a:lnTo>
                    <a:pt x="1190849" y="1779442"/>
                  </a:lnTo>
                  <a:lnTo>
                    <a:pt x="1230076" y="1758384"/>
                  </a:lnTo>
                  <a:lnTo>
                    <a:pt x="1268137" y="1735186"/>
                  </a:lnTo>
                  <a:lnTo>
                    <a:pt x="1304968" y="1709919"/>
                  </a:lnTo>
                  <a:lnTo>
                    <a:pt x="1340504" y="1682654"/>
                  </a:lnTo>
                  <a:lnTo>
                    <a:pt x="1374681" y="1653462"/>
                  </a:lnTo>
                  <a:lnTo>
                    <a:pt x="1407436" y="1622413"/>
                  </a:lnTo>
                  <a:lnTo>
                    <a:pt x="1438703" y="1589579"/>
                  </a:lnTo>
                  <a:lnTo>
                    <a:pt x="1468419" y="1555031"/>
                  </a:lnTo>
                  <a:lnTo>
                    <a:pt x="1496519" y="1518840"/>
                  </a:lnTo>
                  <a:lnTo>
                    <a:pt x="1522939" y="1481078"/>
                  </a:lnTo>
                  <a:lnTo>
                    <a:pt x="1547614" y="1441814"/>
                  </a:lnTo>
                  <a:lnTo>
                    <a:pt x="1570482" y="1401120"/>
                  </a:lnTo>
                  <a:lnTo>
                    <a:pt x="1591476" y="1359067"/>
                  </a:lnTo>
                  <a:lnTo>
                    <a:pt x="1610533" y="1315727"/>
                  </a:lnTo>
                  <a:lnTo>
                    <a:pt x="1627589" y="1271169"/>
                  </a:lnTo>
                  <a:lnTo>
                    <a:pt x="1642579" y="1225466"/>
                  </a:lnTo>
                  <a:lnTo>
                    <a:pt x="1655439" y="1178688"/>
                  </a:lnTo>
                  <a:lnTo>
                    <a:pt x="1666105" y="1130907"/>
                  </a:lnTo>
                  <a:lnTo>
                    <a:pt x="1674513" y="1082192"/>
                  </a:lnTo>
                  <a:lnTo>
                    <a:pt x="1680598" y="1032616"/>
                  </a:lnTo>
                  <a:lnTo>
                    <a:pt x="1684296" y="982250"/>
                  </a:lnTo>
                  <a:lnTo>
                    <a:pt x="1685544" y="931163"/>
                  </a:lnTo>
                  <a:lnTo>
                    <a:pt x="1684296" y="880077"/>
                  </a:lnTo>
                  <a:lnTo>
                    <a:pt x="1680598" y="829711"/>
                  </a:lnTo>
                  <a:lnTo>
                    <a:pt x="1674513" y="780135"/>
                  </a:lnTo>
                  <a:lnTo>
                    <a:pt x="1666105" y="731420"/>
                  </a:lnTo>
                  <a:lnTo>
                    <a:pt x="1655439" y="683639"/>
                  </a:lnTo>
                  <a:lnTo>
                    <a:pt x="1642579" y="636861"/>
                  </a:lnTo>
                  <a:lnTo>
                    <a:pt x="1627589" y="591158"/>
                  </a:lnTo>
                  <a:lnTo>
                    <a:pt x="1610533" y="546600"/>
                  </a:lnTo>
                  <a:lnTo>
                    <a:pt x="1591476" y="503260"/>
                  </a:lnTo>
                  <a:lnTo>
                    <a:pt x="1570482" y="461207"/>
                  </a:lnTo>
                  <a:lnTo>
                    <a:pt x="1547614" y="420513"/>
                  </a:lnTo>
                  <a:lnTo>
                    <a:pt x="1522939" y="381249"/>
                  </a:lnTo>
                  <a:lnTo>
                    <a:pt x="1496519" y="343487"/>
                  </a:lnTo>
                  <a:lnTo>
                    <a:pt x="1468419" y="307296"/>
                  </a:lnTo>
                  <a:lnTo>
                    <a:pt x="1438703" y="272748"/>
                  </a:lnTo>
                  <a:lnTo>
                    <a:pt x="1407436" y="239914"/>
                  </a:lnTo>
                  <a:lnTo>
                    <a:pt x="1374681" y="208865"/>
                  </a:lnTo>
                  <a:lnTo>
                    <a:pt x="1340504" y="179673"/>
                  </a:lnTo>
                  <a:lnTo>
                    <a:pt x="1304968" y="152408"/>
                  </a:lnTo>
                  <a:lnTo>
                    <a:pt x="1268137" y="127141"/>
                  </a:lnTo>
                  <a:lnTo>
                    <a:pt x="1230076" y="103943"/>
                  </a:lnTo>
                  <a:lnTo>
                    <a:pt x="1190849" y="82885"/>
                  </a:lnTo>
                  <a:lnTo>
                    <a:pt x="1150520" y="64039"/>
                  </a:lnTo>
                  <a:lnTo>
                    <a:pt x="1109155" y="47475"/>
                  </a:lnTo>
                  <a:lnTo>
                    <a:pt x="1066815" y="33265"/>
                  </a:lnTo>
                  <a:lnTo>
                    <a:pt x="1023567" y="21479"/>
                  </a:lnTo>
                  <a:lnTo>
                    <a:pt x="979475" y="12188"/>
                  </a:lnTo>
                  <a:lnTo>
                    <a:pt x="934602" y="5464"/>
                  </a:lnTo>
                  <a:lnTo>
                    <a:pt x="889012" y="1377"/>
                  </a:lnTo>
                  <a:lnTo>
                    <a:pt x="84277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934275" y="1620557"/>
              <a:ext cx="1217295" cy="1219200"/>
            </a:xfrm>
            <a:custGeom>
              <a:avLst/>
              <a:gdLst/>
              <a:ahLst/>
              <a:cxnLst/>
              <a:rect l="l" t="t" r="r" b="b"/>
              <a:pathLst>
                <a:path w="1217295" h="1219200">
                  <a:moveTo>
                    <a:pt x="986523" y="609485"/>
                  </a:moveTo>
                  <a:lnTo>
                    <a:pt x="983526" y="561975"/>
                  </a:lnTo>
                  <a:lnTo>
                    <a:pt x="974890" y="516229"/>
                  </a:lnTo>
                  <a:lnTo>
                    <a:pt x="960945" y="472592"/>
                  </a:lnTo>
                  <a:lnTo>
                    <a:pt x="942060" y="431431"/>
                  </a:lnTo>
                  <a:lnTo>
                    <a:pt x="940168" y="428345"/>
                  </a:lnTo>
                  <a:lnTo>
                    <a:pt x="918679" y="393204"/>
                  </a:lnTo>
                  <a:lnTo>
                    <a:pt x="891006" y="358063"/>
                  </a:lnTo>
                  <a:lnTo>
                    <a:pt x="859447" y="326453"/>
                  </a:lnTo>
                  <a:lnTo>
                    <a:pt x="833475" y="305930"/>
                  </a:lnTo>
                  <a:lnTo>
                    <a:pt x="833475" y="484441"/>
                  </a:lnTo>
                  <a:lnTo>
                    <a:pt x="554786" y="763689"/>
                  </a:lnTo>
                  <a:lnTo>
                    <a:pt x="390042" y="598614"/>
                  </a:lnTo>
                  <a:lnTo>
                    <a:pt x="446024" y="542531"/>
                  </a:lnTo>
                  <a:lnTo>
                    <a:pt x="554786" y="651497"/>
                  </a:lnTo>
                  <a:lnTo>
                    <a:pt x="663536" y="542531"/>
                  </a:lnTo>
                  <a:lnTo>
                    <a:pt x="777506" y="428345"/>
                  </a:lnTo>
                  <a:lnTo>
                    <a:pt x="833475" y="484441"/>
                  </a:lnTo>
                  <a:lnTo>
                    <a:pt x="833475" y="305930"/>
                  </a:lnTo>
                  <a:lnTo>
                    <a:pt x="786142" y="275234"/>
                  </a:lnTo>
                  <a:lnTo>
                    <a:pt x="745070" y="256336"/>
                  </a:lnTo>
                  <a:lnTo>
                    <a:pt x="701548" y="242392"/>
                  </a:lnTo>
                  <a:lnTo>
                    <a:pt x="655916" y="233730"/>
                  </a:lnTo>
                  <a:lnTo>
                    <a:pt x="608520" y="230733"/>
                  </a:lnTo>
                  <a:lnTo>
                    <a:pt x="561111" y="233680"/>
                  </a:lnTo>
                  <a:lnTo>
                    <a:pt x="515454" y="242303"/>
                  </a:lnTo>
                  <a:lnTo>
                    <a:pt x="471906" y="256222"/>
                  </a:lnTo>
                  <a:lnTo>
                    <a:pt x="430822" y="275107"/>
                  </a:lnTo>
                  <a:lnTo>
                    <a:pt x="392557" y="298589"/>
                  </a:lnTo>
                  <a:lnTo>
                    <a:pt x="357479" y="326313"/>
                  </a:lnTo>
                  <a:lnTo>
                    <a:pt x="325920" y="357936"/>
                  </a:lnTo>
                  <a:lnTo>
                    <a:pt x="298246" y="393090"/>
                  </a:lnTo>
                  <a:lnTo>
                    <a:pt x="274764" y="431520"/>
                  </a:lnTo>
                  <a:lnTo>
                    <a:pt x="255943" y="472655"/>
                  </a:lnTo>
                  <a:lnTo>
                    <a:pt x="242049" y="516267"/>
                  </a:lnTo>
                  <a:lnTo>
                    <a:pt x="233464" y="562000"/>
                  </a:lnTo>
                  <a:lnTo>
                    <a:pt x="230517" y="609485"/>
                  </a:lnTo>
                  <a:lnTo>
                    <a:pt x="233464" y="656996"/>
                  </a:lnTo>
                  <a:lnTo>
                    <a:pt x="242062" y="702741"/>
                  </a:lnTo>
                  <a:lnTo>
                    <a:pt x="255968" y="746379"/>
                  </a:lnTo>
                  <a:lnTo>
                    <a:pt x="274802" y="787539"/>
                  </a:lnTo>
                  <a:lnTo>
                    <a:pt x="298246" y="825868"/>
                  </a:lnTo>
                  <a:lnTo>
                    <a:pt x="325920" y="861021"/>
                  </a:lnTo>
                  <a:lnTo>
                    <a:pt x="357479" y="892644"/>
                  </a:lnTo>
                  <a:lnTo>
                    <a:pt x="392557" y="920381"/>
                  </a:lnTo>
                  <a:lnTo>
                    <a:pt x="430822" y="943864"/>
                  </a:lnTo>
                  <a:lnTo>
                    <a:pt x="471906" y="962736"/>
                  </a:lnTo>
                  <a:lnTo>
                    <a:pt x="515454" y="976668"/>
                  </a:lnTo>
                  <a:lnTo>
                    <a:pt x="561111" y="985278"/>
                  </a:lnTo>
                  <a:lnTo>
                    <a:pt x="608520" y="988237"/>
                  </a:lnTo>
                  <a:lnTo>
                    <a:pt x="655942" y="985278"/>
                  </a:lnTo>
                  <a:lnTo>
                    <a:pt x="701598" y="976668"/>
                  </a:lnTo>
                  <a:lnTo>
                    <a:pt x="745147" y="962736"/>
                  </a:lnTo>
                  <a:lnTo>
                    <a:pt x="786231" y="943864"/>
                  </a:lnTo>
                  <a:lnTo>
                    <a:pt x="824484" y="920381"/>
                  </a:lnTo>
                  <a:lnTo>
                    <a:pt x="859574" y="892644"/>
                  </a:lnTo>
                  <a:lnTo>
                    <a:pt x="891133" y="861021"/>
                  </a:lnTo>
                  <a:lnTo>
                    <a:pt x="918806" y="825868"/>
                  </a:lnTo>
                  <a:lnTo>
                    <a:pt x="942238" y="787539"/>
                  </a:lnTo>
                  <a:lnTo>
                    <a:pt x="961085" y="746379"/>
                  </a:lnTo>
                  <a:lnTo>
                    <a:pt x="974979" y="702741"/>
                  </a:lnTo>
                  <a:lnTo>
                    <a:pt x="983589" y="656996"/>
                  </a:lnTo>
                  <a:lnTo>
                    <a:pt x="986523" y="609485"/>
                  </a:lnTo>
                  <a:close/>
                </a:path>
                <a:path w="1217295" h="1219200">
                  <a:moveTo>
                    <a:pt x="1217041" y="515620"/>
                  </a:moveTo>
                  <a:lnTo>
                    <a:pt x="1213396" y="502920"/>
                  </a:lnTo>
                  <a:lnTo>
                    <a:pt x="1205153" y="492760"/>
                  </a:lnTo>
                  <a:lnTo>
                    <a:pt x="1204201" y="492760"/>
                  </a:lnTo>
                  <a:lnTo>
                    <a:pt x="1203096" y="491490"/>
                  </a:lnTo>
                  <a:lnTo>
                    <a:pt x="1202143" y="491490"/>
                  </a:lnTo>
                  <a:lnTo>
                    <a:pt x="1148257" y="455930"/>
                  </a:lnTo>
                  <a:lnTo>
                    <a:pt x="1139913" y="448310"/>
                  </a:lnTo>
                  <a:lnTo>
                    <a:pt x="1134795" y="439420"/>
                  </a:lnTo>
                  <a:lnTo>
                    <a:pt x="1133195" y="427990"/>
                  </a:lnTo>
                  <a:lnTo>
                    <a:pt x="1135418" y="416560"/>
                  </a:lnTo>
                  <a:lnTo>
                    <a:pt x="1158608" y="356870"/>
                  </a:lnTo>
                  <a:lnTo>
                    <a:pt x="1160830" y="344170"/>
                  </a:lnTo>
                  <a:lnTo>
                    <a:pt x="1158049" y="331470"/>
                  </a:lnTo>
                  <a:lnTo>
                    <a:pt x="1150861" y="321310"/>
                  </a:lnTo>
                  <a:lnTo>
                    <a:pt x="1139863" y="313690"/>
                  </a:lnTo>
                  <a:lnTo>
                    <a:pt x="1137539" y="313690"/>
                  </a:lnTo>
                  <a:lnTo>
                    <a:pt x="1074407" y="297180"/>
                  </a:lnTo>
                  <a:lnTo>
                    <a:pt x="1064094" y="292100"/>
                  </a:lnTo>
                  <a:lnTo>
                    <a:pt x="1056195" y="284480"/>
                  </a:lnTo>
                  <a:lnTo>
                    <a:pt x="1051293" y="274320"/>
                  </a:lnTo>
                  <a:lnTo>
                    <a:pt x="1049972" y="262890"/>
                  </a:lnTo>
                  <a:lnTo>
                    <a:pt x="1053566" y="199390"/>
                  </a:lnTo>
                  <a:lnTo>
                    <a:pt x="1051699" y="185420"/>
                  </a:lnTo>
                  <a:lnTo>
                    <a:pt x="1049286" y="181610"/>
                  </a:lnTo>
                  <a:lnTo>
                    <a:pt x="1045260" y="175260"/>
                  </a:lnTo>
                  <a:lnTo>
                    <a:pt x="1035837" y="168122"/>
                  </a:lnTo>
                  <a:lnTo>
                    <a:pt x="1035837" y="609600"/>
                  </a:lnTo>
                  <a:lnTo>
                    <a:pt x="1033284" y="656590"/>
                  </a:lnTo>
                  <a:lnTo>
                    <a:pt x="1025893" y="702310"/>
                  </a:lnTo>
                  <a:lnTo>
                    <a:pt x="1013942" y="745490"/>
                  </a:lnTo>
                  <a:lnTo>
                    <a:pt x="997673" y="787400"/>
                  </a:lnTo>
                  <a:lnTo>
                    <a:pt x="977353" y="825500"/>
                  </a:lnTo>
                  <a:lnTo>
                    <a:pt x="953236" y="862330"/>
                  </a:lnTo>
                  <a:lnTo>
                    <a:pt x="925601" y="896620"/>
                  </a:lnTo>
                  <a:lnTo>
                    <a:pt x="894689" y="928370"/>
                  </a:lnTo>
                  <a:lnTo>
                    <a:pt x="860767" y="955040"/>
                  </a:lnTo>
                  <a:lnTo>
                    <a:pt x="824090" y="979170"/>
                  </a:lnTo>
                  <a:lnTo>
                    <a:pt x="784923" y="999490"/>
                  </a:lnTo>
                  <a:lnTo>
                    <a:pt x="743521" y="1016000"/>
                  </a:lnTo>
                  <a:lnTo>
                    <a:pt x="700151" y="1028700"/>
                  </a:lnTo>
                  <a:lnTo>
                    <a:pt x="655066" y="1036320"/>
                  </a:lnTo>
                  <a:lnTo>
                    <a:pt x="608520" y="1038860"/>
                  </a:lnTo>
                  <a:lnTo>
                    <a:pt x="561962" y="1036320"/>
                  </a:lnTo>
                  <a:lnTo>
                    <a:pt x="516851" y="1028700"/>
                  </a:lnTo>
                  <a:lnTo>
                    <a:pt x="473456" y="1016000"/>
                  </a:lnTo>
                  <a:lnTo>
                    <a:pt x="432041" y="1000760"/>
                  </a:lnTo>
                  <a:lnTo>
                    <a:pt x="392849" y="980440"/>
                  </a:lnTo>
                  <a:lnTo>
                    <a:pt x="356158" y="955040"/>
                  </a:lnTo>
                  <a:lnTo>
                    <a:pt x="322224" y="928370"/>
                  </a:lnTo>
                  <a:lnTo>
                    <a:pt x="291299" y="896620"/>
                  </a:lnTo>
                  <a:lnTo>
                    <a:pt x="263652" y="863600"/>
                  </a:lnTo>
                  <a:lnTo>
                    <a:pt x="239547" y="826770"/>
                  </a:lnTo>
                  <a:lnTo>
                    <a:pt x="219240" y="787400"/>
                  </a:lnTo>
                  <a:lnTo>
                    <a:pt x="202996" y="745490"/>
                  </a:lnTo>
                  <a:lnTo>
                    <a:pt x="191071" y="702310"/>
                  </a:lnTo>
                  <a:lnTo>
                    <a:pt x="183718" y="656590"/>
                  </a:lnTo>
                  <a:lnTo>
                    <a:pt x="181216" y="609600"/>
                  </a:lnTo>
                  <a:lnTo>
                    <a:pt x="183718" y="563880"/>
                  </a:lnTo>
                  <a:lnTo>
                    <a:pt x="191071" y="518160"/>
                  </a:lnTo>
                  <a:lnTo>
                    <a:pt x="202996" y="474980"/>
                  </a:lnTo>
                  <a:lnTo>
                    <a:pt x="219240" y="433070"/>
                  </a:lnTo>
                  <a:lnTo>
                    <a:pt x="239547" y="393700"/>
                  </a:lnTo>
                  <a:lnTo>
                    <a:pt x="263652" y="356870"/>
                  </a:lnTo>
                  <a:lnTo>
                    <a:pt x="291299" y="323850"/>
                  </a:lnTo>
                  <a:lnTo>
                    <a:pt x="322224" y="292100"/>
                  </a:lnTo>
                  <a:lnTo>
                    <a:pt x="356158" y="264160"/>
                  </a:lnTo>
                  <a:lnTo>
                    <a:pt x="392849" y="240030"/>
                  </a:lnTo>
                  <a:lnTo>
                    <a:pt x="432041" y="219710"/>
                  </a:lnTo>
                  <a:lnTo>
                    <a:pt x="473456" y="203200"/>
                  </a:lnTo>
                  <a:lnTo>
                    <a:pt x="516851" y="191770"/>
                  </a:lnTo>
                  <a:lnTo>
                    <a:pt x="561962" y="184150"/>
                  </a:lnTo>
                  <a:lnTo>
                    <a:pt x="608520" y="181610"/>
                  </a:lnTo>
                  <a:lnTo>
                    <a:pt x="655078" y="184150"/>
                  </a:lnTo>
                  <a:lnTo>
                    <a:pt x="700189" y="191770"/>
                  </a:lnTo>
                  <a:lnTo>
                    <a:pt x="743585" y="203200"/>
                  </a:lnTo>
                  <a:lnTo>
                    <a:pt x="785012" y="219710"/>
                  </a:lnTo>
                  <a:lnTo>
                    <a:pt x="824191" y="240030"/>
                  </a:lnTo>
                  <a:lnTo>
                    <a:pt x="860882" y="264160"/>
                  </a:lnTo>
                  <a:lnTo>
                    <a:pt x="894816" y="292100"/>
                  </a:lnTo>
                  <a:lnTo>
                    <a:pt x="925741" y="323850"/>
                  </a:lnTo>
                  <a:lnTo>
                    <a:pt x="953389" y="356870"/>
                  </a:lnTo>
                  <a:lnTo>
                    <a:pt x="977493" y="393700"/>
                  </a:lnTo>
                  <a:lnTo>
                    <a:pt x="997800" y="433070"/>
                  </a:lnTo>
                  <a:lnTo>
                    <a:pt x="1014044" y="474980"/>
                  </a:lnTo>
                  <a:lnTo>
                    <a:pt x="1025982" y="518160"/>
                  </a:lnTo>
                  <a:lnTo>
                    <a:pt x="1033322" y="563880"/>
                  </a:lnTo>
                  <a:lnTo>
                    <a:pt x="1035837" y="609600"/>
                  </a:lnTo>
                  <a:lnTo>
                    <a:pt x="1035837" y="168122"/>
                  </a:lnTo>
                  <a:lnTo>
                    <a:pt x="1035215" y="167640"/>
                  </a:lnTo>
                  <a:lnTo>
                    <a:pt x="1022591" y="163830"/>
                  </a:lnTo>
                  <a:lnTo>
                    <a:pt x="1020127" y="163830"/>
                  </a:lnTo>
                  <a:lnTo>
                    <a:pt x="954938" y="167640"/>
                  </a:lnTo>
                  <a:lnTo>
                    <a:pt x="943660" y="166370"/>
                  </a:lnTo>
                  <a:lnTo>
                    <a:pt x="933767" y="161290"/>
                  </a:lnTo>
                  <a:lnTo>
                    <a:pt x="926058" y="153670"/>
                  </a:lnTo>
                  <a:lnTo>
                    <a:pt x="921308" y="143510"/>
                  </a:lnTo>
                  <a:lnTo>
                    <a:pt x="905637" y="83820"/>
                  </a:lnTo>
                  <a:lnTo>
                    <a:pt x="904963" y="81280"/>
                  </a:lnTo>
                  <a:lnTo>
                    <a:pt x="899210" y="69850"/>
                  </a:lnTo>
                  <a:lnTo>
                    <a:pt x="889736" y="60960"/>
                  </a:lnTo>
                  <a:lnTo>
                    <a:pt x="877836" y="57150"/>
                  </a:lnTo>
                  <a:lnTo>
                    <a:pt x="864806" y="58420"/>
                  </a:lnTo>
                  <a:lnTo>
                    <a:pt x="862444" y="58420"/>
                  </a:lnTo>
                  <a:lnTo>
                    <a:pt x="801560" y="82550"/>
                  </a:lnTo>
                  <a:lnTo>
                    <a:pt x="790435" y="83820"/>
                  </a:lnTo>
                  <a:lnTo>
                    <a:pt x="779513" y="82550"/>
                  </a:lnTo>
                  <a:lnTo>
                    <a:pt x="769734" y="77470"/>
                  </a:lnTo>
                  <a:lnTo>
                    <a:pt x="762038" y="69850"/>
                  </a:lnTo>
                  <a:lnTo>
                    <a:pt x="753173" y="55880"/>
                  </a:lnTo>
                  <a:lnTo>
                    <a:pt x="727367" y="15240"/>
                  </a:lnTo>
                  <a:lnTo>
                    <a:pt x="718261" y="6350"/>
                  </a:lnTo>
                  <a:lnTo>
                    <a:pt x="706678" y="1270"/>
                  </a:lnTo>
                  <a:lnTo>
                    <a:pt x="694080" y="1270"/>
                  </a:lnTo>
                  <a:lnTo>
                    <a:pt x="681939" y="5080"/>
                  </a:lnTo>
                  <a:lnTo>
                    <a:pt x="679894" y="6350"/>
                  </a:lnTo>
                  <a:lnTo>
                    <a:pt x="678929" y="7620"/>
                  </a:lnTo>
                  <a:lnTo>
                    <a:pt x="629310" y="48260"/>
                  </a:lnTo>
                  <a:lnTo>
                    <a:pt x="619404" y="53340"/>
                  </a:lnTo>
                  <a:lnTo>
                    <a:pt x="608520" y="55880"/>
                  </a:lnTo>
                  <a:lnTo>
                    <a:pt x="597623" y="53340"/>
                  </a:lnTo>
                  <a:lnTo>
                    <a:pt x="587730" y="48260"/>
                  </a:lnTo>
                  <a:lnTo>
                    <a:pt x="538111" y="7620"/>
                  </a:lnTo>
                  <a:lnTo>
                    <a:pt x="526567" y="1270"/>
                  </a:lnTo>
                  <a:lnTo>
                    <a:pt x="514019" y="0"/>
                  </a:lnTo>
                  <a:lnTo>
                    <a:pt x="501954" y="3810"/>
                  </a:lnTo>
                  <a:lnTo>
                    <a:pt x="491858" y="12700"/>
                  </a:lnTo>
                  <a:lnTo>
                    <a:pt x="491083" y="12700"/>
                  </a:lnTo>
                  <a:lnTo>
                    <a:pt x="490359" y="13970"/>
                  </a:lnTo>
                  <a:lnTo>
                    <a:pt x="489686" y="15240"/>
                  </a:lnTo>
                  <a:lnTo>
                    <a:pt x="455002" y="69850"/>
                  </a:lnTo>
                  <a:lnTo>
                    <a:pt x="447306" y="77470"/>
                  </a:lnTo>
                  <a:lnTo>
                    <a:pt x="437527" y="82550"/>
                  </a:lnTo>
                  <a:lnTo>
                    <a:pt x="426605" y="83820"/>
                  </a:lnTo>
                  <a:lnTo>
                    <a:pt x="415480" y="82550"/>
                  </a:lnTo>
                  <a:lnTo>
                    <a:pt x="355752" y="58420"/>
                  </a:lnTo>
                  <a:lnTo>
                    <a:pt x="342887" y="57150"/>
                  </a:lnTo>
                  <a:lnTo>
                    <a:pt x="312381" y="80010"/>
                  </a:lnTo>
                  <a:lnTo>
                    <a:pt x="295719" y="143510"/>
                  </a:lnTo>
                  <a:lnTo>
                    <a:pt x="290982" y="153670"/>
                  </a:lnTo>
                  <a:lnTo>
                    <a:pt x="283273" y="161290"/>
                  </a:lnTo>
                  <a:lnTo>
                    <a:pt x="273367" y="166370"/>
                  </a:lnTo>
                  <a:lnTo>
                    <a:pt x="262102" y="167640"/>
                  </a:lnTo>
                  <a:lnTo>
                    <a:pt x="198145" y="163830"/>
                  </a:lnTo>
                  <a:lnTo>
                    <a:pt x="185216" y="166370"/>
                  </a:lnTo>
                  <a:lnTo>
                    <a:pt x="174383" y="172720"/>
                  </a:lnTo>
                  <a:lnTo>
                    <a:pt x="166776" y="182880"/>
                  </a:lnTo>
                  <a:lnTo>
                    <a:pt x="163474" y="195580"/>
                  </a:lnTo>
                  <a:lnTo>
                    <a:pt x="163487" y="199390"/>
                  </a:lnTo>
                  <a:lnTo>
                    <a:pt x="167081" y="262890"/>
                  </a:lnTo>
                  <a:lnTo>
                    <a:pt x="165747" y="274320"/>
                  </a:lnTo>
                  <a:lnTo>
                    <a:pt x="160845" y="284480"/>
                  </a:lnTo>
                  <a:lnTo>
                    <a:pt x="152946" y="292100"/>
                  </a:lnTo>
                  <a:lnTo>
                    <a:pt x="142633" y="297180"/>
                  </a:lnTo>
                  <a:lnTo>
                    <a:pt x="80695" y="313690"/>
                  </a:lnTo>
                  <a:lnTo>
                    <a:pt x="68986" y="318770"/>
                  </a:lnTo>
                  <a:lnTo>
                    <a:pt x="60680" y="328930"/>
                  </a:lnTo>
                  <a:lnTo>
                    <a:pt x="56527" y="340360"/>
                  </a:lnTo>
                  <a:lnTo>
                    <a:pt x="57289" y="353060"/>
                  </a:lnTo>
                  <a:lnTo>
                    <a:pt x="57607" y="354330"/>
                  </a:lnTo>
                  <a:lnTo>
                    <a:pt x="57988" y="355600"/>
                  </a:lnTo>
                  <a:lnTo>
                    <a:pt x="81635" y="416560"/>
                  </a:lnTo>
                  <a:lnTo>
                    <a:pt x="83845" y="427990"/>
                  </a:lnTo>
                  <a:lnTo>
                    <a:pt x="82245" y="439420"/>
                  </a:lnTo>
                  <a:lnTo>
                    <a:pt x="77114" y="448310"/>
                  </a:lnTo>
                  <a:lnTo>
                    <a:pt x="68783" y="455930"/>
                  </a:lnTo>
                  <a:lnTo>
                    <a:pt x="14922" y="491490"/>
                  </a:lnTo>
                  <a:lnTo>
                    <a:pt x="5549" y="500380"/>
                  </a:lnTo>
                  <a:lnTo>
                    <a:pt x="584" y="511810"/>
                  </a:lnTo>
                  <a:lnTo>
                    <a:pt x="304" y="524510"/>
                  </a:lnTo>
                  <a:lnTo>
                    <a:pt x="5054" y="535940"/>
                  </a:lnTo>
                  <a:lnTo>
                    <a:pt x="5727" y="537210"/>
                  </a:lnTo>
                  <a:lnTo>
                    <a:pt x="6464" y="538480"/>
                  </a:lnTo>
                  <a:lnTo>
                    <a:pt x="47764" y="589280"/>
                  </a:lnTo>
                  <a:lnTo>
                    <a:pt x="53314" y="599440"/>
                  </a:lnTo>
                  <a:lnTo>
                    <a:pt x="55168" y="609600"/>
                  </a:lnTo>
                  <a:lnTo>
                    <a:pt x="53314" y="621030"/>
                  </a:lnTo>
                  <a:lnTo>
                    <a:pt x="47764" y="631190"/>
                  </a:lnTo>
                  <a:lnTo>
                    <a:pt x="7251" y="680720"/>
                  </a:lnTo>
                  <a:lnTo>
                    <a:pt x="1155" y="692150"/>
                  </a:lnTo>
                  <a:lnTo>
                    <a:pt x="0" y="704850"/>
                  </a:lnTo>
                  <a:lnTo>
                    <a:pt x="3644" y="716280"/>
                  </a:lnTo>
                  <a:lnTo>
                    <a:pt x="11925" y="726440"/>
                  </a:lnTo>
                  <a:lnTo>
                    <a:pt x="12877" y="727710"/>
                  </a:lnTo>
                  <a:lnTo>
                    <a:pt x="13881" y="728980"/>
                  </a:lnTo>
                  <a:lnTo>
                    <a:pt x="68783" y="764540"/>
                  </a:lnTo>
                  <a:lnTo>
                    <a:pt x="77114" y="772160"/>
                  </a:lnTo>
                  <a:lnTo>
                    <a:pt x="82245" y="781050"/>
                  </a:lnTo>
                  <a:lnTo>
                    <a:pt x="83845" y="792480"/>
                  </a:lnTo>
                  <a:lnTo>
                    <a:pt x="81635" y="803910"/>
                  </a:lnTo>
                  <a:lnTo>
                    <a:pt x="58445" y="863600"/>
                  </a:lnTo>
                  <a:lnTo>
                    <a:pt x="56222" y="876300"/>
                  </a:lnTo>
                  <a:lnTo>
                    <a:pt x="59004" y="889000"/>
                  </a:lnTo>
                  <a:lnTo>
                    <a:pt x="66192" y="899160"/>
                  </a:lnTo>
                  <a:lnTo>
                    <a:pt x="77177" y="905510"/>
                  </a:lnTo>
                  <a:lnTo>
                    <a:pt x="78333" y="906780"/>
                  </a:lnTo>
                  <a:lnTo>
                    <a:pt x="79489" y="906780"/>
                  </a:lnTo>
                  <a:lnTo>
                    <a:pt x="142633" y="923290"/>
                  </a:lnTo>
                  <a:lnTo>
                    <a:pt x="152946" y="928370"/>
                  </a:lnTo>
                  <a:lnTo>
                    <a:pt x="160845" y="935990"/>
                  </a:lnTo>
                  <a:lnTo>
                    <a:pt x="165747" y="946150"/>
                  </a:lnTo>
                  <a:lnTo>
                    <a:pt x="167081" y="957580"/>
                  </a:lnTo>
                  <a:lnTo>
                    <a:pt x="163474" y="1021080"/>
                  </a:lnTo>
                  <a:lnTo>
                    <a:pt x="165341" y="1033780"/>
                  </a:lnTo>
                  <a:lnTo>
                    <a:pt x="171792" y="1045210"/>
                  </a:lnTo>
                  <a:lnTo>
                    <a:pt x="181825" y="1052830"/>
                  </a:lnTo>
                  <a:lnTo>
                    <a:pt x="194462" y="1056640"/>
                  </a:lnTo>
                  <a:lnTo>
                    <a:pt x="196913" y="1056640"/>
                  </a:lnTo>
                  <a:lnTo>
                    <a:pt x="262102" y="1052830"/>
                  </a:lnTo>
                  <a:lnTo>
                    <a:pt x="273367" y="1054100"/>
                  </a:lnTo>
                  <a:lnTo>
                    <a:pt x="283273" y="1059180"/>
                  </a:lnTo>
                  <a:lnTo>
                    <a:pt x="290982" y="1066800"/>
                  </a:lnTo>
                  <a:lnTo>
                    <a:pt x="295719" y="1076960"/>
                  </a:lnTo>
                  <a:lnTo>
                    <a:pt x="312064" y="1139190"/>
                  </a:lnTo>
                  <a:lnTo>
                    <a:pt x="317830" y="1150620"/>
                  </a:lnTo>
                  <a:lnTo>
                    <a:pt x="327304" y="1159510"/>
                  </a:lnTo>
                  <a:lnTo>
                    <a:pt x="339204" y="1163320"/>
                  </a:lnTo>
                  <a:lnTo>
                    <a:pt x="352234" y="1162050"/>
                  </a:lnTo>
                  <a:lnTo>
                    <a:pt x="354596" y="1162050"/>
                  </a:lnTo>
                  <a:lnTo>
                    <a:pt x="415480" y="1137920"/>
                  </a:lnTo>
                  <a:lnTo>
                    <a:pt x="426605" y="1135380"/>
                  </a:lnTo>
                  <a:lnTo>
                    <a:pt x="437527" y="1137920"/>
                  </a:lnTo>
                  <a:lnTo>
                    <a:pt x="447306" y="1143000"/>
                  </a:lnTo>
                  <a:lnTo>
                    <a:pt x="455002" y="1150620"/>
                  </a:lnTo>
                  <a:lnTo>
                    <a:pt x="489686" y="1205230"/>
                  </a:lnTo>
                  <a:lnTo>
                    <a:pt x="498779" y="1214120"/>
                  </a:lnTo>
                  <a:lnTo>
                    <a:pt x="510349" y="1219200"/>
                  </a:lnTo>
                  <a:lnTo>
                    <a:pt x="522960" y="1219200"/>
                  </a:lnTo>
                  <a:lnTo>
                    <a:pt x="535114" y="1215390"/>
                  </a:lnTo>
                  <a:lnTo>
                    <a:pt x="536155" y="1214120"/>
                  </a:lnTo>
                  <a:lnTo>
                    <a:pt x="537159" y="1212850"/>
                  </a:lnTo>
                  <a:lnTo>
                    <a:pt x="587730" y="1172210"/>
                  </a:lnTo>
                  <a:lnTo>
                    <a:pt x="597623" y="1165860"/>
                  </a:lnTo>
                  <a:lnTo>
                    <a:pt x="608520" y="1164590"/>
                  </a:lnTo>
                  <a:lnTo>
                    <a:pt x="619404" y="1165860"/>
                  </a:lnTo>
                  <a:lnTo>
                    <a:pt x="629310" y="1172210"/>
                  </a:lnTo>
                  <a:lnTo>
                    <a:pt x="678929" y="1212850"/>
                  </a:lnTo>
                  <a:lnTo>
                    <a:pt x="690473" y="1219200"/>
                  </a:lnTo>
                  <a:lnTo>
                    <a:pt x="703021" y="1219200"/>
                  </a:lnTo>
                  <a:lnTo>
                    <a:pt x="715086" y="1216660"/>
                  </a:lnTo>
                  <a:lnTo>
                    <a:pt x="725182" y="1207770"/>
                  </a:lnTo>
                  <a:lnTo>
                    <a:pt x="725970" y="1206500"/>
                  </a:lnTo>
                  <a:lnTo>
                    <a:pt x="726694" y="1206500"/>
                  </a:lnTo>
                  <a:lnTo>
                    <a:pt x="753198" y="1164590"/>
                  </a:lnTo>
                  <a:lnTo>
                    <a:pt x="790435" y="1135380"/>
                  </a:lnTo>
                  <a:lnTo>
                    <a:pt x="801560" y="1137920"/>
                  </a:lnTo>
                  <a:lnTo>
                    <a:pt x="861288" y="1160780"/>
                  </a:lnTo>
                  <a:lnTo>
                    <a:pt x="874153" y="1163320"/>
                  </a:lnTo>
                  <a:lnTo>
                    <a:pt x="904659" y="1140460"/>
                  </a:lnTo>
                  <a:lnTo>
                    <a:pt x="921308" y="1076960"/>
                  </a:lnTo>
                  <a:lnTo>
                    <a:pt x="926058" y="1066800"/>
                  </a:lnTo>
                  <a:lnTo>
                    <a:pt x="933767" y="1059180"/>
                  </a:lnTo>
                  <a:lnTo>
                    <a:pt x="943660" y="1054100"/>
                  </a:lnTo>
                  <a:lnTo>
                    <a:pt x="954938" y="1052830"/>
                  </a:lnTo>
                  <a:lnTo>
                    <a:pt x="1018908" y="1056640"/>
                  </a:lnTo>
                  <a:lnTo>
                    <a:pt x="1031824" y="1054100"/>
                  </a:lnTo>
                  <a:lnTo>
                    <a:pt x="1033983" y="1052830"/>
                  </a:lnTo>
                  <a:lnTo>
                    <a:pt x="1042644" y="1047750"/>
                  </a:lnTo>
                  <a:lnTo>
                    <a:pt x="1049312" y="1038860"/>
                  </a:lnTo>
                  <a:lnTo>
                    <a:pt x="1050264" y="1037590"/>
                  </a:lnTo>
                  <a:lnTo>
                    <a:pt x="1053566" y="1024890"/>
                  </a:lnTo>
                  <a:lnTo>
                    <a:pt x="1053566" y="1021080"/>
                  </a:lnTo>
                  <a:lnTo>
                    <a:pt x="1049972" y="957580"/>
                  </a:lnTo>
                  <a:lnTo>
                    <a:pt x="1051293" y="946150"/>
                  </a:lnTo>
                  <a:lnTo>
                    <a:pt x="1056195" y="935990"/>
                  </a:lnTo>
                  <a:lnTo>
                    <a:pt x="1064094" y="928370"/>
                  </a:lnTo>
                  <a:lnTo>
                    <a:pt x="1074407" y="923290"/>
                  </a:lnTo>
                  <a:lnTo>
                    <a:pt x="1136345" y="906780"/>
                  </a:lnTo>
                  <a:lnTo>
                    <a:pt x="1148067" y="901700"/>
                  </a:lnTo>
                  <a:lnTo>
                    <a:pt x="1156360" y="891540"/>
                  </a:lnTo>
                  <a:lnTo>
                    <a:pt x="1160513" y="880110"/>
                  </a:lnTo>
                  <a:lnTo>
                    <a:pt x="1159738" y="867410"/>
                  </a:lnTo>
                  <a:lnTo>
                    <a:pt x="1159421" y="866140"/>
                  </a:lnTo>
                  <a:lnTo>
                    <a:pt x="1159040" y="864870"/>
                  </a:lnTo>
                  <a:lnTo>
                    <a:pt x="1135418" y="803910"/>
                  </a:lnTo>
                  <a:lnTo>
                    <a:pt x="1133195" y="792480"/>
                  </a:lnTo>
                  <a:lnTo>
                    <a:pt x="1134795" y="781050"/>
                  </a:lnTo>
                  <a:lnTo>
                    <a:pt x="1139913" y="772160"/>
                  </a:lnTo>
                  <a:lnTo>
                    <a:pt x="1148257" y="764540"/>
                  </a:lnTo>
                  <a:lnTo>
                    <a:pt x="1202143" y="728980"/>
                  </a:lnTo>
                  <a:lnTo>
                    <a:pt x="1211465" y="720090"/>
                  </a:lnTo>
                  <a:lnTo>
                    <a:pt x="1216418" y="708660"/>
                  </a:lnTo>
                  <a:lnTo>
                    <a:pt x="1216698" y="695960"/>
                  </a:lnTo>
                  <a:lnTo>
                    <a:pt x="1211999" y="683260"/>
                  </a:lnTo>
                  <a:lnTo>
                    <a:pt x="1211313" y="683260"/>
                  </a:lnTo>
                  <a:lnTo>
                    <a:pt x="1210500" y="681990"/>
                  </a:lnTo>
                  <a:lnTo>
                    <a:pt x="1209814" y="680720"/>
                  </a:lnTo>
                  <a:lnTo>
                    <a:pt x="1169289" y="631190"/>
                  </a:lnTo>
                  <a:lnTo>
                    <a:pt x="1163726" y="621030"/>
                  </a:lnTo>
                  <a:lnTo>
                    <a:pt x="1161872" y="609600"/>
                  </a:lnTo>
                  <a:lnTo>
                    <a:pt x="1163726" y="599440"/>
                  </a:lnTo>
                  <a:lnTo>
                    <a:pt x="1169289" y="589280"/>
                  </a:lnTo>
                  <a:lnTo>
                    <a:pt x="1209814" y="539750"/>
                  </a:lnTo>
                  <a:lnTo>
                    <a:pt x="1215898" y="528320"/>
                  </a:lnTo>
                  <a:lnTo>
                    <a:pt x="1217041" y="51562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" name="object 6"/>
          <p:cNvSpPr/>
          <p:nvPr/>
        </p:nvSpPr>
        <p:spPr>
          <a:xfrm>
            <a:off x="2510027" y="1764792"/>
            <a:ext cx="271780" cy="806450"/>
          </a:xfrm>
          <a:custGeom>
            <a:avLst/>
            <a:gdLst/>
            <a:ahLst/>
            <a:cxnLst/>
            <a:rect l="l" t="t" r="r" b="b"/>
            <a:pathLst>
              <a:path w="271780" h="806450">
                <a:moveTo>
                  <a:pt x="0" y="0"/>
                </a:moveTo>
                <a:lnTo>
                  <a:pt x="0" y="806196"/>
                </a:lnTo>
                <a:lnTo>
                  <a:pt x="271272" y="40309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60335" y="1764792"/>
            <a:ext cx="271780" cy="806450"/>
          </a:xfrm>
          <a:custGeom>
            <a:avLst/>
            <a:gdLst/>
            <a:ahLst/>
            <a:cxnLst/>
            <a:rect l="l" t="t" r="r" b="b"/>
            <a:pathLst>
              <a:path w="271779" h="806450">
                <a:moveTo>
                  <a:pt x="0" y="0"/>
                </a:moveTo>
                <a:lnTo>
                  <a:pt x="0" y="806196"/>
                </a:lnTo>
                <a:lnTo>
                  <a:pt x="271272" y="403098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84164" y="3360420"/>
            <a:ext cx="0" cy="2861310"/>
          </a:xfrm>
          <a:custGeom>
            <a:avLst/>
            <a:gdLst/>
            <a:ahLst/>
            <a:cxnLst/>
            <a:rect l="l" t="t" r="r" b="b"/>
            <a:pathLst>
              <a:path h="2861310">
                <a:moveTo>
                  <a:pt x="0" y="0"/>
                </a:moveTo>
                <a:lnTo>
                  <a:pt x="0" y="2860776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78102" y="3552570"/>
            <a:ext cx="2738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Changes</a:t>
            </a:r>
            <a:r>
              <a:rPr kumimoji="0" sz="1800" b="1" i="0" u="none" strike="noStrike" kern="0" cap="none" spc="-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Last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WMP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8514" y="3552570"/>
            <a:ext cx="2587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8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Targets</a:t>
            </a:r>
            <a:r>
              <a:rPr kumimoji="0" sz="18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Results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887" y="4108703"/>
            <a:ext cx="5041900" cy="97409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121285" rIns="0" bIns="0" rtlCol="0">
            <a:spAutoFit/>
          </a:bodyPr>
          <a:lstStyle/>
          <a:p>
            <a:pPr marL="200025" marR="218440" lvl="0" indent="0" algn="ctr" defTabSz="914400" eaLnBrk="1" fontAlgn="auto" latinLnBrk="0" hangingPunct="1">
              <a:lnSpc>
                <a:spcPct val="100000"/>
              </a:lnSpc>
              <a:spcBef>
                <a:spcPts val="9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Implementation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robust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</a:t>
            </a:r>
            <a:r>
              <a:rPr kumimoji="0" sz="14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(QMS)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Distribution,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Transmission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Vegetation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Clearing</a:t>
            </a:r>
            <a:r>
              <a:rPr kumimoji="0" sz="14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81900" y="1316736"/>
            <a:ext cx="4279900" cy="184912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0480" rIns="0" bIns="0" rtlCol="0">
            <a:spAutoFit/>
          </a:bodyPr>
          <a:lstStyle/>
          <a:p>
            <a:pPr marL="0" marR="49530" lvl="0" indent="0" algn="ctr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Scope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4744" y="1316736"/>
            <a:ext cx="4281170" cy="184912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0480" rIns="0" bIns="0" rtlCol="0">
            <a:spAutoFit/>
          </a:bodyPr>
          <a:lstStyle/>
          <a:p>
            <a:pPr marL="389890" marR="0" lvl="0" indent="0" defTabSz="91440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r>
              <a:rPr kumimoji="0" sz="1800" b="1" i="1" u="none" strike="noStrike" kern="0" cap="none" spc="-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800" b="1" i="1" u="none" strike="noStrike" kern="0" cap="none" spc="-1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VM</a:t>
            </a:r>
            <a:r>
              <a:rPr kumimoji="0" sz="1800" b="1" i="1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800" b="1" i="1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Management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72383" y="1866900"/>
            <a:ext cx="3927475" cy="7378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197485" marR="189865" lvl="0" indent="-5080" algn="ctr" defTabSz="91440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Assure</a:t>
            </a:r>
            <a:r>
              <a:rPr kumimoji="0" sz="1400" b="1" i="0" u="none" strike="noStrike" kern="0" cap="none" spc="-4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safety,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reduction,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continuous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improvement</a:t>
            </a:r>
            <a:r>
              <a:rPr kumimoji="0" sz="1400" b="1" i="0" u="none" strike="noStrike" kern="0" cap="none" spc="-3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deliver</a:t>
            </a:r>
            <a:r>
              <a:rPr kumimoji="0" sz="1400" b="1" i="0" u="none" strike="noStrike" kern="0" cap="none" spc="-3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1400" b="1" i="0" u="none" strike="noStrike" kern="0" cap="none" spc="-2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customers</a:t>
            </a:r>
            <a:r>
              <a:rPr kumimoji="0" sz="1400" b="1" i="0" u="none" strike="noStrike" kern="0" cap="none" spc="-5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1" i="0" u="none" strike="noStrike" kern="0" cap="none" spc="-25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hometowns.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40422" y="6214059"/>
            <a:ext cx="4892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*Quality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Verification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(QV)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 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subpart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Assurance within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QMS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96783" y="1776983"/>
            <a:ext cx="3813175" cy="9544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5885" marR="86995" lvl="0" indent="0" algn="ctr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Performance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Quality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assessments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completed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mitigation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ensure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safety,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compliance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informed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continuous improvement.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6114541" y="4099559"/>
          <a:ext cx="5724524" cy="17011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7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1100" b="1" spc="-10">
                          <a:latin typeface="Calibri"/>
                          <a:cs typeface="Calibri"/>
                        </a:rPr>
                        <a:t>Program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79400">
                        <a:lnSpc>
                          <a:spcPct val="100000"/>
                        </a:lnSpc>
                      </a:pPr>
                      <a:r>
                        <a:rPr sz="1100" b="1" spc="-20">
                          <a:latin typeface="Calibri"/>
                          <a:cs typeface="Calibri"/>
                        </a:rPr>
                        <a:t>2023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34950">
                        <a:lnSpc>
                          <a:spcPct val="100000"/>
                        </a:lnSpc>
                      </a:pPr>
                      <a:r>
                        <a:rPr sz="1100" b="1" spc="-10">
                          <a:latin typeface="Calibri"/>
                          <a:cs typeface="Calibri"/>
                        </a:rPr>
                        <a:t>Target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60655">
                        <a:lnSpc>
                          <a:spcPct val="100000"/>
                        </a:lnSpc>
                      </a:pPr>
                      <a:r>
                        <a:rPr sz="1100" b="1">
                          <a:latin typeface="Calibri"/>
                          <a:cs typeface="Calibri"/>
                        </a:rPr>
                        <a:t>2023</a:t>
                      </a:r>
                      <a:r>
                        <a:rPr sz="1100" b="1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YTD</a:t>
                      </a:r>
                      <a:r>
                        <a:rPr sz="1100" b="1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>
                          <a:latin typeface="Calibri"/>
                          <a:cs typeface="Calibri"/>
                        </a:rPr>
                        <a:t>Actual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37795">
                        <a:lnSpc>
                          <a:spcPct val="100000"/>
                        </a:lnSpc>
                      </a:pPr>
                      <a:r>
                        <a:rPr sz="1100">
                          <a:latin typeface="Calibri"/>
                          <a:cs typeface="Calibri"/>
                        </a:rPr>
                        <a:t>(as</a:t>
                      </a:r>
                      <a:r>
                        <a:rPr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10">
                          <a:latin typeface="Calibri"/>
                          <a:cs typeface="Calibri"/>
                        </a:rPr>
                        <a:t> 4/21/2023)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R="71120" algn="ctr">
                        <a:lnSpc>
                          <a:spcPct val="100000"/>
                        </a:lnSpc>
                      </a:pPr>
                      <a:r>
                        <a:rPr sz="1100" b="1" spc="-20">
                          <a:latin typeface="Calibri"/>
                          <a:cs typeface="Calibri"/>
                        </a:rPr>
                        <a:t>2022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R="72390" algn="ctr">
                        <a:lnSpc>
                          <a:spcPct val="100000"/>
                        </a:lnSpc>
                      </a:pPr>
                      <a:r>
                        <a:rPr sz="1100" b="1" spc="-10">
                          <a:latin typeface="Calibri"/>
                          <a:cs typeface="Calibri"/>
                        </a:rPr>
                        <a:t>Performance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sz="1100" b="1" spc="-1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>
                          <a:latin typeface="Calibri"/>
                          <a:cs typeface="Calibri"/>
                        </a:rPr>
                        <a:t>VM</a:t>
                      </a:r>
                      <a:r>
                        <a:rPr sz="11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Distribution</a:t>
                      </a:r>
                      <a:r>
                        <a:rPr sz="11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>
                          <a:latin typeface="Calibri"/>
                          <a:cs typeface="Calibri"/>
                        </a:rPr>
                        <a:t>HFTD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95.00%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solidFill>
                            <a:srgbClr val="0F4B3D"/>
                          </a:solidFill>
                          <a:latin typeface="Calibri"/>
                          <a:cs typeface="Calibri"/>
                        </a:rPr>
                        <a:t>99.64%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91.34%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+8.3pp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>
                          <a:latin typeface="Calibri"/>
                          <a:cs typeface="Calibri"/>
                        </a:rPr>
                        <a:t>VM</a:t>
                      </a:r>
                      <a:r>
                        <a:rPr sz="1100" b="1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3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>
                          <a:latin typeface="Calibri"/>
                          <a:cs typeface="Calibri"/>
                        </a:rPr>
                        <a:t>Transmission </a:t>
                      </a:r>
                      <a:r>
                        <a:rPr sz="1100" b="1" spc="-20">
                          <a:latin typeface="Calibri"/>
                          <a:cs typeface="Calibri"/>
                        </a:rPr>
                        <a:t>HFTD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95.00%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solidFill>
                            <a:srgbClr val="0F4B3D"/>
                          </a:solidFill>
                          <a:latin typeface="Calibri"/>
                          <a:cs typeface="Calibri"/>
                        </a:rPr>
                        <a:t>100.00%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94.21%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+5.8pp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92075" marR="2057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b="1">
                          <a:latin typeface="Calibri"/>
                          <a:cs typeface="Calibri"/>
                        </a:rPr>
                        <a:t>VM</a:t>
                      </a:r>
                      <a:r>
                        <a:rPr sz="1100" b="1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b="1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Vegetation</a:t>
                      </a:r>
                      <a:r>
                        <a:rPr sz="1100" b="1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>
                          <a:latin typeface="Calibri"/>
                          <a:cs typeface="Calibri"/>
                        </a:rPr>
                        <a:t>Control </a:t>
                      </a:r>
                      <a:r>
                        <a:rPr sz="1100" b="1">
                          <a:latin typeface="Calibri"/>
                          <a:cs typeface="Calibri"/>
                        </a:rPr>
                        <a:t>(VC)</a:t>
                      </a:r>
                      <a:r>
                        <a:rPr sz="1100" b="1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>
                          <a:latin typeface="Calibri"/>
                          <a:cs typeface="Calibri"/>
                        </a:rPr>
                        <a:t>HFTD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95.00%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92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100" spc="-10">
                          <a:solidFill>
                            <a:srgbClr val="0F4B3D"/>
                          </a:solidFill>
                          <a:latin typeface="Calibri"/>
                          <a:cs typeface="Calibri"/>
                        </a:rPr>
                        <a:t>99.14%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92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670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90.26%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920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100" spc="-10">
                          <a:latin typeface="Calibri"/>
                          <a:cs typeface="Calibri"/>
                        </a:rPr>
                        <a:t>+8.9pp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92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D9D9D9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68880" y="4912231"/>
            <a:ext cx="157049" cy="1689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68880" y="5171311"/>
            <a:ext cx="157049" cy="1689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68880" y="5514160"/>
            <a:ext cx="157049" cy="168900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125" y="3164281"/>
            <a:ext cx="2571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0">
                <a:solidFill>
                  <a:srgbClr val="000000"/>
                </a:solidFill>
                <a:latin typeface="Calibri"/>
                <a:cs typeface="Calibri"/>
              </a:rPr>
              <a:t>Questions?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t>Objectives</a:t>
            </a:r>
            <a:r>
              <a:rPr spc="-75"/>
              <a:t> </a:t>
            </a:r>
            <a:r>
              <a:t>–</a:t>
            </a:r>
            <a:r>
              <a:rPr spc="-90"/>
              <a:t> </a:t>
            </a:r>
            <a:r>
              <a:t>Vegetation</a:t>
            </a:r>
            <a:r>
              <a:rPr spc="-75"/>
              <a:t> </a:t>
            </a:r>
            <a:r>
              <a:rPr spc="-10"/>
              <a:t>Management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38654" y="1028064"/>
          <a:ext cx="9429749" cy="5305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260">
                <a:tc>
                  <a:txBody>
                    <a:bodyPr/>
                    <a:lstStyle/>
                    <a:p>
                      <a:pPr algn="ctr">
                        <a:lnSpc>
                          <a:spcPts val="2115"/>
                        </a:lnSpc>
                      </a:pPr>
                      <a:r>
                        <a:rPr sz="1800" b="1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15"/>
                        </a:lnSpc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Objective</a:t>
                      </a:r>
                      <a:r>
                        <a:rPr sz="1800" b="1" spc="-4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15"/>
                        </a:lnSpc>
                      </a:pP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Timeframe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Focused</a:t>
                      </a:r>
                      <a:r>
                        <a:rPr sz="1400" b="1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Tree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Program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29019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areas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concern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(AOCs).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Initiate</a:t>
                      </a:r>
                      <a:r>
                        <a:rPr sz="14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pilot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least one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AOC,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 fully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implement a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cross </a:t>
                      </a:r>
                      <a:r>
                        <a:rPr sz="1400">
                          <a:latin typeface="Calibri"/>
                          <a:cs typeface="Calibri"/>
                        </a:rPr>
                        <a:t>sectional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functional team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determine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value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multi-</a:t>
                      </a:r>
                      <a:r>
                        <a:rPr sz="1400">
                          <a:latin typeface="Calibri"/>
                          <a:cs typeface="Calibri"/>
                        </a:rPr>
                        <a:t>year historical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tree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data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set.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Year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Objective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Constraint</a:t>
                      </a:r>
                      <a:r>
                        <a:rPr sz="1400" b="1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Resolution</a:t>
                      </a:r>
                      <a:r>
                        <a:rPr sz="1400" b="1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Procedural</a:t>
                      </a:r>
                      <a:r>
                        <a:rPr sz="1400" b="1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Guideline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1016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Develop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centralizing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constraint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resolutions,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focused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customer,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environmental,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and </a:t>
                      </a:r>
                      <a:r>
                        <a:rPr sz="1400">
                          <a:latin typeface="Calibri"/>
                          <a:cs typeface="Calibri"/>
                        </a:rPr>
                        <a:t>permitting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constraints.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Once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identified, develop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mitigate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constraints.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Year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Objective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400" b="1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 HFTD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HFRA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supporting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key</a:t>
                      </a:r>
                      <a:r>
                        <a:rPr sz="1400" b="1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vegetation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initiatives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15176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Continue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multiple inspection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activities in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HFTD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HFRA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supporting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key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vegetation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management initiatives.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10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Year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Objective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8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Enhance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b="1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refine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Focus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Tree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400" b="1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Areas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Concern</a:t>
                      </a:r>
                      <a:r>
                        <a:rPr sz="1400" b="1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(AOC)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4533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Enhance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refine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Focus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Tree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Inspection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Areas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Concern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(AOC)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criteria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and </a:t>
                      </a:r>
                      <a:r>
                        <a:rPr sz="140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AOCs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vegetation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programs.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10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Year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Objective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1400" b="1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technologies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55435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Evaluate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emerging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technologies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enhance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focus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streamline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execution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vegetation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inspections.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10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Year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Objective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27710" y="1530222"/>
            <a:ext cx="145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Replace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cs typeface="Calibri"/>
              </a:rPr>
              <a:t>picture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5863" y="987551"/>
            <a:ext cx="1725295" cy="5405755"/>
            <a:chOff x="435863" y="987551"/>
            <a:chExt cx="1725295" cy="54057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863" y="987551"/>
              <a:ext cx="1725167" cy="54056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1" y="1013460"/>
              <a:ext cx="1623060" cy="53035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t>Targets</a:t>
            </a:r>
            <a:r>
              <a:rPr spc="-65"/>
              <a:t> </a:t>
            </a:r>
            <a:r>
              <a:t>–</a:t>
            </a:r>
            <a:r>
              <a:rPr spc="-80"/>
              <a:t> </a:t>
            </a:r>
            <a:r>
              <a:t>Vegetation</a:t>
            </a:r>
            <a:r>
              <a:rPr spc="-50"/>
              <a:t> </a:t>
            </a:r>
            <a:r>
              <a:rPr spc="-10"/>
              <a:t>Management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29307" y="1028064"/>
          <a:ext cx="9539602" cy="5280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3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03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Target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800" b="1" spc="-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LiDAR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Data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Collection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 Transmission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Collect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LiDAR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data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transmission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include both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HFTD/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HFRA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non-</a:t>
                      </a:r>
                      <a:r>
                        <a:rPr sz="1400">
                          <a:latin typeface="Calibri"/>
                          <a:cs typeface="Calibri"/>
                        </a:rPr>
                        <a:t>HFTD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miles.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17,500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miles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17,500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miles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17,500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miles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7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Pole</a:t>
                      </a:r>
                      <a:r>
                        <a:rPr sz="1400" b="1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Clearing</a:t>
                      </a:r>
                      <a:r>
                        <a:rPr sz="1400" b="1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Program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116839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Inspect,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clear,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maintain,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where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poles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per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Vegetation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TD-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7112S.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77,503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poles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2023 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YE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2024 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YE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7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Tree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Removal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4749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trees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identified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from</a:t>
                      </a:r>
                      <a:r>
                        <a:rPr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legacy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Enhanced</a:t>
                      </a:r>
                      <a:r>
                        <a:rPr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Vegetation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(EVM)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program.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15,000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trees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20,000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trees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25,000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trees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6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Defensible</a:t>
                      </a:r>
                      <a:r>
                        <a:rPr sz="1400" b="1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Space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Inspections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(DSI)</a:t>
                      </a:r>
                      <a:r>
                        <a:rPr sz="1400" b="1" spc="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Distribution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Substation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79311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defensible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space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inspections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alignment with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the </a:t>
                      </a:r>
                      <a:r>
                        <a:rPr sz="1400">
                          <a:latin typeface="Calibri"/>
                          <a:cs typeface="Calibri"/>
                        </a:rPr>
                        <a:t>guidelines</a:t>
                      </a:r>
                      <a:r>
                        <a:rPr sz="14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set forth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LAND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4001P-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01.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131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86055" marR="17589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distribution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131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86055" marR="17589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distribution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131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86055" marR="17589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distribution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454119" y="1030198"/>
            <a:ext cx="1689100" cy="5369560"/>
            <a:chOff x="454119" y="1030198"/>
            <a:chExt cx="1689100" cy="5369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19" y="1030198"/>
              <a:ext cx="1688656" cy="53691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2" y="1037844"/>
              <a:ext cx="1623060" cy="530352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4119" y="1002776"/>
            <a:ext cx="1689100" cy="5372735"/>
            <a:chOff x="454119" y="1002776"/>
            <a:chExt cx="1689100" cy="5372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19" y="1002776"/>
              <a:ext cx="1688656" cy="53721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772" y="1010412"/>
              <a:ext cx="1623060" cy="530656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t>Targets</a:t>
            </a:r>
            <a:r>
              <a:rPr spc="-70"/>
              <a:t> </a:t>
            </a:r>
            <a:r>
              <a:t>–</a:t>
            </a:r>
            <a:r>
              <a:rPr spc="-75"/>
              <a:t> </a:t>
            </a:r>
            <a:r>
              <a:t>Vegetation</a:t>
            </a:r>
            <a:r>
              <a:rPr spc="-60"/>
              <a:t> </a:t>
            </a:r>
            <a:r>
              <a:t>Management</a:t>
            </a:r>
            <a:r>
              <a:rPr spc="-50"/>
              <a:t> </a:t>
            </a:r>
            <a:r>
              <a:t>(</a:t>
            </a:r>
            <a:r>
              <a:rPr spc="-90"/>
              <a:t> </a:t>
            </a:r>
            <a:r>
              <a:rPr spc="-10"/>
              <a:t>Continued)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0" cap="none" spc="-25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900" b="0" i="0" u="none" strike="noStrike" kern="0" cap="none" spc="-25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9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359151" y="1028064"/>
          <a:ext cx="9509759" cy="5281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0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9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b="1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Target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800" b="1" spc="-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3714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3714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tc>
                  <a:txBody>
                    <a:bodyPr/>
                    <a:lstStyle/>
                    <a:p>
                      <a:pPr marL="37211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b="1" spc="-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0088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7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Defensible</a:t>
                      </a:r>
                      <a:r>
                        <a:rPr sz="1400" b="1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Space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Inspections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(DSI)</a:t>
                      </a:r>
                      <a:r>
                        <a:rPr sz="1400" b="1" spc="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Transmission</a:t>
                      </a:r>
                      <a:r>
                        <a:rPr sz="1400" b="1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Substation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Collect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LiDAR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data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transmission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include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both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HFTD/</a:t>
                      </a:r>
                      <a:r>
                        <a:rPr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HFRA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and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non-</a:t>
                      </a:r>
                      <a:r>
                        <a:rPr sz="1400">
                          <a:latin typeface="Calibri"/>
                          <a:cs typeface="Calibri"/>
                        </a:rPr>
                        <a:t>HFTD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miles.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55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transmission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55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transmission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55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transmission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83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720" marR="300355">
                        <a:lnSpc>
                          <a:spcPct val="100000"/>
                        </a:lnSpc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Defensible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Space</a:t>
                      </a:r>
                      <a:r>
                        <a:rPr sz="1400" b="1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Inspections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(DSI)</a:t>
                      </a:r>
                      <a:r>
                        <a:rPr sz="1400" b="1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Hydroelectric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Substations</a:t>
                      </a:r>
                      <a:r>
                        <a:rPr sz="1400" b="1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>
                          <a:latin typeface="Calibri"/>
                          <a:cs typeface="Calibri"/>
                        </a:rPr>
                        <a:t>and 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Powerhouses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 marR="14351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Inspect,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clear,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maintain, where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poles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per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Vegetation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TD-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7112S.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61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6364" marR="1174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hydroelectric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61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6364" marR="1174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hydroelectric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61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6364" marR="117475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hydroelectric substations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33020"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VM-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08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>
                          <a:latin typeface="Calibri"/>
                          <a:cs typeface="Calibri"/>
                        </a:rPr>
                        <a:t>Vegetation</a:t>
                      </a:r>
                      <a:r>
                        <a:rPr sz="1400" b="1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b="1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–</a:t>
                      </a:r>
                      <a:r>
                        <a:rPr sz="1400" b="1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Quality</a:t>
                      </a:r>
                      <a:r>
                        <a:rPr sz="1400" b="1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>
                          <a:latin typeface="Calibri"/>
                          <a:cs typeface="Calibri"/>
                        </a:rPr>
                        <a:t>Verification</a:t>
                      </a:r>
                      <a:r>
                        <a:rPr sz="1400" b="1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>
                          <a:latin typeface="Calibri"/>
                          <a:cs typeface="Calibri"/>
                        </a:rPr>
                        <a:t>(QV)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>
                          <a:latin typeface="Calibri"/>
                          <a:cs typeface="Calibri"/>
                        </a:rPr>
                        <a:t>Removal</a:t>
                      </a:r>
                      <a:r>
                        <a:rPr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trees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identified from</a:t>
                      </a:r>
                      <a:r>
                        <a:rPr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legacy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Enhanced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Vegetation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(EVM)</a:t>
                      </a:r>
                      <a:r>
                        <a:rPr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program.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95%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8120" marR="187960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verification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pass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rate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95%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8120" marR="187960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verification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pass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rate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400" spc="-25">
                          <a:latin typeface="Calibri"/>
                          <a:cs typeface="Calibri"/>
                        </a:rPr>
                        <a:t>95%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8120" marR="187960" algn="ctr">
                        <a:lnSpc>
                          <a:spcPct val="100000"/>
                        </a:lnSpc>
                      </a:pPr>
                      <a:r>
                        <a:rPr sz="1400" spc="-10">
                          <a:latin typeface="Calibri"/>
                          <a:cs typeface="Calibri"/>
                        </a:rPr>
                        <a:t>verification </a:t>
                      </a:r>
                      <a:r>
                        <a:rPr sz="1400">
                          <a:latin typeface="Calibri"/>
                          <a:cs typeface="Calibri"/>
                        </a:rPr>
                        <a:t>pass</a:t>
                      </a:r>
                      <a:r>
                        <a:rPr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>
                          <a:latin typeface="Calibri"/>
                          <a:cs typeface="Calibri"/>
                        </a:rPr>
                        <a:t>rate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4F81BC"/>
                      </a:solidFill>
                      <a:prstDash val="solid"/>
                    </a:lnL>
                    <a:lnR w="12700">
                      <a:solidFill>
                        <a:srgbClr val="4F81BC"/>
                      </a:solidFill>
                      <a:prstDash val="solid"/>
                    </a:lnR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</a:t>
            </a:r>
          </a:p>
        </p:txBody>
      </p:sp>
    </p:spTree>
    <p:extLst>
      <p:ext uri="{BB962C8B-B14F-4D97-AF65-F5344CB8AC3E}">
        <p14:creationId xmlns:p14="http://schemas.microsoft.com/office/powerpoint/2010/main" val="3779638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26D011-D5CB-4929-9927-0EE547F9F5C5}"/>
              </a:ext>
            </a:extLst>
          </p:cNvPr>
          <p:cNvSpPr txBox="1"/>
          <p:nvPr/>
        </p:nvSpPr>
        <p:spPr>
          <a:xfrm>
            <a:off x="3665647" y="1490008"/>
            <a:ext cx="4943829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Vegetation Management (4/27)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F6F506-F64C-4D8F-B7E4-693D6B657D42}"/>
              </a:ext>
            </a:extLst>
          </p:cNvPr>
          <p:cNvSpPr/>
          <p:nvPr/>
        </p:nvSpPr>
        <p:spPr>
          <a:xfrm>
            <a:off x="0" y="6795856"/>
            <a:ext cx="12192000" cy="7102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AE9C0-6C79-487F-8289-CDD023B696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65" y="6471776"/>
            <a:ext cx="1989094" cy="176267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8F8337F-BBA3-4A57-A6DD-2EA331F16B95}"/>
              </a:ext>
            </a:extLst>
          </p:cNvPr>
          <p:cNvSpPr txBox="1">
            <a:spLocks/>
          </p:cNvSpPr>
          <p:nvPr/>
        </p:nvSpPr>
        <p:spPr>
          <a:xfrm>
            <a:off x="11304231" y="6374108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bg1"/>
                </a:solidFill>
                <a:latin typeface="Open Sans"/>
                <a:ea typeface="Segoe UI" panose="020B0502040204020203" pitchFamily="34" charset="0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cs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Open San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5C0BCD-AF06-4642-A6A3-4A56BA7719B7}"/>
              </a:ext>
            </a:extLst>
          </p:cNvPr>
          <p:cNvCxnSpPr/>
          <p:nvPr/>
        </p:nvCxnSpPr>
        <p:spPr>
          <a:xfrm>
            <a:off x="11425131" y="6383045"/>
            <a:ext cx="0" cy="325158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ack and white sign&#10;&#10;Description automatically generated with medium confidence">
            <a:extLst>
              <a:ext uri="{FF2B5EF4-FFF2-40B4-BE49-F238E27FC236}">
                <a16:creationId xmlns:a16="http://schemas.microsoft.com/office/drawing/2014/main" id="{2B4D131E-8E01-4AC1-8B54-A6A0C6402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35" y="3656764"/>
            <a:ext cx="2542655" cy="7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40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283818-8384-4B0C-9E26-870C06B3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2E4DF7-5D51-574D-9E7D-F2D136AAC9D6}"/>
              </a:ext>
            </a:extLst>
          </p:cNvPr>
          <p:cNvSpPr/>
          <p:nvPr/>
        </p:nvSpPr>
        <p:spPr>
          <a:xfrm>
            <a:off x="0" y="-5757"/>
            <a:ext cx="12192000" cy="117107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CA6A6-FAC6-3543-B637-6040414054C6}"/>
              </a:ext>
            </a:extLst>
          </p:cNvPr>
          <p:cNvSpPr txBox="1"/>
          <p:nvPr/>
        </p:nvSpPr>
        <p:spPr>
          <a:xfrm>
            <a:off x="225287" y="316263"/>
            <a:ext cx="1176770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+mn-cs"/>
              </a:rPr>
              <a:t>SCE: VEGETATION MANAGEMENT</a:t>
            </a:r>
            <a:endParaRPr kumimoji="0" lang="en-US" sz="3200" b="1" i="0" u="none" strike="noStrike" kern="1200" cap="small" spc="2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 panose="020B0A02040204020203" pitchFamily="34" charset="0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500182-A171-069E-1D1B-0D08FA39E879}"/>
              </a:ext>
            </a:extLst>
          </p:cNvPr>
          <p:cNvCxnSpPr>
            <a:cxnSpLocks/>
          </p:cNvCxnSpPr>
          <p:nvPr/>
        </p:nvCxnSpPr>
        <p:spPr>
          <a:xfrm>
            <a:off x="0" y="1139308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509B4AC-0636-4FB5-A8A2-72134BEFC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420" y="1429789"/>
            <a:ext cx="2129936" cy="13698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F0896FE-5210-444A-A23A-19B47B255B8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3597" y="1429789"/>
            <a:ext cx="2129936" cy="13716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6EEC9E-BDB7-4A46-BA20-5849A24B6FBD}"/>
              </a:ext>
            </a:extLst>
          </p:cNvPr>
          <p:cNvCxnSpPr>
            <a:cxnSpLocks/>
          </p:cNvCxnSpPr>
          <p:nvPr/>
        </p:nvCxnSpPr>
        <p:spPr>
          <a:xfrm>
            <a:off x="7784566" y="1342695"/>
            <a:ext cx="0" cy="5181094"/>
          </a:xfrm>
          <a:prstGeom prst="line">
            <a:avLst/>
          </a:prstGeom>
          <a:ln w="12700">
            <a:solidFill>
              <a:srgbClr val="0006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31 !RnmC-00048">
            <a:extLst>
              <a:ext uri="{FF2B5EF4-FFF2-40B4-BE49-F238E27FC236}">
                <a16:creationId xmlns:a16="http://schemas.microsoft.com/office/drawing/2014/main" id="{257B7CC5-691E-421B-B76F-12DBA6745907}"/>
              </a:ext>
            </a:extLst>
          </p:cNvPr>
          <p:cNvSpPr txBox="1"/>
          <p:nvPr/>
        </p:nvSpPr>
        <p:spPr>
          <a:xfrm>
            <a:off x="8052106" y="1429789"/>
            <a:ext cx="3801763" cy="4571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2023 Initiatives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VM-1 Hazard Tree Management Program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VM-2 Structure Brushing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VM-3 Expanded Clearance Legacy Facilities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VM-4 Dead and Dying Tree Removal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VM-6 Work Management Tool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VM-7 Distribution Inspections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VM-8 Transmission Inspections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VM-9 LiDAR for Distribution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VM-10 LiDAR for Transmission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1666AC-C236-4D91-AF99-E117B7DC9CA8}"/>
              </a:ext>
            </a:extLst>
          </p:cNvPr>
          <p:cNvSpPr txBox="1"/>
          <p:nvPr/>
        </p:nvSpPr>
        <p:spPr>
          <a:xfrm>
            <a:off x="118214" y="6523789"/>
            <a:ext cx="2781939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608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5"/>
              </a:rPr>
              <a:t>SCE Wildfire Fact Sheets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608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4ED2EA-E9D4-4772-AB61-311722C83E9A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337431" y="1403587"/>
            <a:ext cx="2129931" cy="139394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4B72C52-396D-4059-B4C2-1FDF571A97D5}"/>
              </a:ext>
            </a:extLst>
          </p:cNvPr>
          <p:cNvSpPr/>
          <p:nvPr/>
        </p:nvSpPr>
        <p:spPr>
          <a:xfrm>
            <a:off x="385997" y="3797131"/>
            <a:ext cx="2129936" cy="2474822"/>
          </a:xfrm>
          <a:prstGeom prst="rect">
            <a:avLst/>
          </a:prstGeom>
          <a:solidFill>
            <a:schemeClr val="bg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6269">
                  <a:lumMod val="50000"/>
                </a:srgb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9F50EA-4AB4-4947-BA87-6AE72EFAF547}"/>
              </a:ext>
            </a:extLst>
          </p:cNvPr>
          <p:cNvSpPr/>
          <p:nvPr/>
        </p:nvSpPr>
        <p:spPr>
          <a:xfrm>
            <a:off x="523784" y="3938313"/>
            <a:ext cx="1915717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Centralized tree inspection schedule for Routine Line Clearing, Hazard Tree, and Dead and Dying Tree Removal Program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4C181D-09FF-4CA4-B492-4AB4D67F48CE}"/>
              </a:ext>
            </a:extLst>
          </p:cNvPr>
          <p:cNvSpPr/>
          <p:nvPr/>
        </p:nvSpPr>
        <p:spPr>
          <a:xfrm>
            <a:off x="2884420" y="3797131"/>
            <a:ext cx="2129936" cy="2474822"/>
          </a:xfrm>
          <a:prstGeom prst="rect">
            <a:avLst/>
          </a:prstGeom>
          <a:solidFill>
            <a:schemeClr val="bg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6269">
                  <a:lumMod val="50000"/>
                </a:srgb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973EB4-071F-4124-A044-DCDFBFD4504F}"/>
              </a:ext>
            </a:extLst>
          </p:cNvPr>
          <p:cNvSpPr/>
          <p:nvPr/>
        </p:nvSpPr>
        <p:spPr>
          <a:xfrm>
            <a:off x="3022207" y="3938313"/>
            <a:ext cx="1936346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Improve scheduling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capability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 and increase granularity for work prioritization based on risk factors (e.g., species, clearance)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AD99AD-74BB-46F4-9EF4-13082679808D}"/>
              </a:ext>
            </a:extLst>
          </p:cNvPr>
          <p:cNvSpPr/>
          <p:nvPr/>
        </p:nvSpPr>
        <p:spPr>
          <a:xfrm>
            <a:off x="5337426" y="3800751"/>
            <a:ext cx="2129936" cy="2474822"/>
          </a:xfrm>
          <a:prstGeom prst="rect">
            <a:avLst/>
          </a:prstGeom>
          <a:solidFill>
            <a:schemeClr val="bg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6269">
                  <a:lumMod val="50000"/>
                </a:srgb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6F636-A725-44A3-9BD3-8C2EA354ADAC}"/>
              </a:ext>
            </a:extLst>
          </p:cNvPr>
          <p:cNvSpPr/>
          <p:nvPr/>
        </p:nvSpPr>
        <p:spPr>
          <a:xfrm>
            <a:off x="5475213" y="3941933"/>
            <a:ext cx="19363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Transition majority of ground inspection for vegetation line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clearing in HFRA to remote sensing technology (e.g.,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LiDAR, satellite)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3A0C36-F9BB-4042-B8AD-01624785109B}"/>
              </a:ext>
            </a:extLst>
          </p:cNvPr>
          <p:cNvSpPr/>
          <p:nvPr/>
        </p:nvSpPr>
        <p:spPr>
          <a:xfrm>
            <a:off x="383603" y="2801389"/>
            <a:ext cx="2129930" cy="995741"/>
          </a:xfrm>
          <a:prstGeom prst="rect">
            <a:avLst/>
          </a:prstGeom>
          <a:solidFill>
            <a:srgbClr val="E9E6E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8CBF8C-0730-44F6-835B-D2CC5BC1E321}"/>
              </a:ext>
            </a:extLst>
          </p:cNvPr>
          <p:cNvSpPr txBox="1"/>
          <p:nvPr/>
        </p:nvSpPr>
        <p:spPr>
          <a:xfrm>
            <a:off x="458101" y="2974650"/>
            <a:ext cx="1915711" cy="649217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608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Consolidated Inspection Strategy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AF79837-B9BE-4429-B1C4-D9542FD846C1}"/>
              </a:ext>
            </a:extLst>
          </p:cNvPr>
          <p:cNvSpPr/>
          <p:nvPr/>
        </p:nvSpPr>
        <p:spPr>
          <a:xfrm>
            <a:off x="2881586" y="2801389"/>
            <a:ext cx="2129930" cy="995741"/>
          </a:xfrm>
          <a:prstGeom prst="rect">
            <a:avLst/>
          </a:prstGeom>
          <a:solidFill>
            <a:srgbClr val="E9E6E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4479E7-B95E-4963-BD29-FCD9EB0A623F}"/>
              </a:ext>
            </a:extLst>
          </p:cNvPr>
          <p:cNvSpPr txBox="1"/>
          <p:nvPr/>
        </p:nvSpPr>
        <p:spPr>
          <a:xfrm>
            <a:off x="2956084" y="2974650"/>
            <a:ext cx="1915711" cy="649217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608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Improve Risk-Informed P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00608"/>
                </a:solidFill>
                <a:effectLst/>
                <a:uLnTx/>
                <a:uFillTx/>
                <a:latin typeface="Segoe UI"/>
                <a:ea typeface="Open Sans"/>
                <a:cs typeface="Segoe UI"/>
              </a:rPr>
              <a:t>rocesses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608"/>
              </a:solidFill>
              <a:effectLst/>
              <a:uLnTx/>
              <a:uFillTx/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8F1798-2CBF-4B59-9BBC-6055988BF774}"/>
              </a:ext>
            </a:extLst>
          </p:cNvPr>
          <p:cNvSpPr/>
          <p:nvPr/>
        </p:nvSpPr>
        <p:spPr>
          <a:xfrm>
            <a:off x="5328907" y="2801389"/>
            <a:ext cx="2129930" cy="995741"/>
          </a:xfrm>
          <a:prstGeom prst="rect">
            <a:avLst/>
          </a:prstGeom>
          <a:solidFill>
            <a:srgbClr val="E9E6E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C6BB14-F62E-4128-A4B7-59EDC0CB2E38}"/>
              </a:ext>
            </a:extLst>
          </p:cNvPr>
          <p:cNvSpPr txBox="1"/>
          <p:nvPr/>
        </p:nvSpPr>
        <p:spPr>
          <a:xfrm>
            <a:off x="5403405" y="2974650"/>
            <a:ext cx="1915711" cy="649217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608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Remote Sensing</a:t>
            </a:r>
          </a:p>
        </p:txBody>
      </p:sp>
    </p:spTree>
    <p:extLst>
      <p:ext uri="{BB962C8B-B14F-4D97-AF65-F5344CB8AC3E}">
        <p14:creationId xmlns:p14="http://schemas.microsoft.com/office/powerpoint/2010/main" val="3186008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SDG&amp;E</a:t>
            </a:r>
          </a:p>
        </p:txBody>
      </p:sp>
    </p:spTree>
    <p:extLst>
      <p:ext uri="{BB962C8B-B14F-4D97-AF65-F5344CB8AC3E}">
        <p14:creationId xmlns:p14="http://schemas.microsoft.com/office/powerpoint/2010/main" val="73110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3B6E184-B10C-5B4A-2ABA-09BFBC1CD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144" y="1680604"/>
            <a:ext cx="6865776" cy="1083032"/>
          </a:xfrm>
        </p:spPr>
        <p:txBody>
          <a:bodyPr>
            <a:noAutofit/>
          </a:bodyPr>
          <a:lstStyle/>
          <a:p>
            <a:r>
              <a:rPr lang="en-US" sz="4400"/>
              <a:t>2023 – 2025 </a:t>
            </a:r>
            <a:br>
              <a:rPr lang="en-US" sz="4400"/>
            </a:br>
            <a:r>
              <a:rPr lang="en-US" sz="4400">
                <a:cs typeface="Calibri" panose="020F0502020204030204" pitchFamily="34" charset="0"/>
              </a:rPr>
              <a:t>Wildfire Mitigation Plan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28F2AF-A966-1140-FA25-3DFD2AF4249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21864" y="2848888"/>
            <a:ext cx="4236720" cy="7010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Our programs |  Our impact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193AD-B6B4-7D9F-6C5F-41950374C315}"/>
              </a:ext>
            </a:extLst>
          </p:cNvPr>
          <p:cNvGrpSpPr/>
          <p:nvPr/>
        </p:nvGrpSpPr>
        <p:grpSpPr>
          <a:xfrm>
            <a:off x="771035" y="3749045"/>
            <a:ext cx="3840677" cy="1791640"/>
            <a:chOff x="4119480" y="3947008"/>
            <a:chExt cx="3098139" cy="1445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B499BA-E52E-A370-2D5C-7AFEC7B0A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9480" y="3947008"/>
              <a:ext cx="1445253" cy="1445253"/>
            </a:xfrm>
            <a:prstGeom prst="ellipse">
              <a:avLst/>
            </a:prstGeom>
            <a:ln w="69850"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813472-6A03-924C-9D6C-42ADDF870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72366" y="3947008"/>
              <a:ext cx="1445253" cy="1445253"/>
            </a:xfrm>
            <a:prstGeom prst="ellipse">
              <a:avLst/>
            </a:prstGeom>
            <a:ln w="698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19813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grass, outdoor object&#10;&#10;Description automatically generated">
            <a:extLst>
              <a:ext uri="{FF2B5EF4-FFF2-40B4-BE49-F238E27FC236}">
                <a16:creationId xmlns:a16="http://schemas.microsoft.com/office/drawing/2014/main" id="{5C9D9ED3-B199-77D8-371B-2DB5EC87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161"/>
            <a:ext cx="12192000" cy="5069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3E89C-DD5D-2AAB-534F-BF334B6C721D}"/>
              </a:ext>
            </a:extLst>
          </p:cNvPr>
          <p:cNvSpPr/>
          <p:nvPr/>
        </p:nvSpPr>
        <p:spPr>
          <a:xfrm>
            <a:off x="0" y="1044161"/>
            <a:ext cx="12192000" cy="5069438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80896-4DA3-38FB-AFC0-B739D851AF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21540" y="3973523"/>
            <a:ext cx="5914889" cy="88945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000" b="1">
                <a:solidFill>
                  <a:schemeClr val="bg1"/>
                </a:solidFill>
              </a:rPr>
              <a:t>Michael Daleo</a:t>
            </a:r>
            <a:r>
              <a:rPr lang="en-US" sz="2000">
                <a:solidFill>
                  <a:schemeClr val="bg1"/>
                </a:solidFill>
              </a:rPr>
              <a:t>, Vegetation Management WMP Program Manager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CC2CC-52F1-71A4-1EC4-4446EF6F1B5D}"/>
              </a:ext>
            </a:extLst>
          </p:cNvPr>
          <p:cNvSpPr txBox="1"/>
          <p:nvPr/>
        </p:nvSpPr>
        <p:spPr>
          <a:xfrm>
            <a:off x="2521540" y="2373085"/>
            <a:ext cx="9441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Vegetation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Management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8519F97-2AD9-D3FD-459B-0C4B810003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3174" t="50272" r="43237" b="29933"/>
          <a:stretch/>
        </p:blipFill>
        <p:spPr>
          <a:xfrm>
            <a:off x="769666" y="2176716"/>
            <a:ext cx="1591979" cy="162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62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B6B43005-21D3-9F4D-82B9-73109CDDFC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668192" y="858445"/>
          <a:ext cx="920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B6B43005-21D3-9F4D-82B9-73109CDDFC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8192" y="858445"/>
                        <a:ext cx="920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4EE94E5C-F4DB-4204-87E6-77A3AF2DC4C8}"/>
              </a:ext>
            </a:extLst>
          </p:cNvPr>
          <p:cNvSpPr txBox="1"/>
          <p:nvPr/>
        </p:nvSpPr>
        <p:spPr>
          <a:xfrm>
            <a:off x="3413967" y="4028374"/>
            <a:ext cx="2005551" cy="17235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Fire Safe 2.0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Innovated Modeling Tools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Implemented Real-Time Weather Alerts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Aggressively Fire-Hardened Infrastructure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Leveraged Public Safety Power Shutoffs (PSPS)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74C74D-D57D-43D9-A2AD-19943DF12AA3}"/>
              </a:ext>
            </a:extLst>
          </p:cNvPr>
          <p:cNvSpPr txBox="1"/>
          <p:nvPr/>
        </p:nvSpPr>
        <p:spPr>
          <a:xfrm>
            <a:off x="6357207" y="3838662"/>
            <a:ext cx="2040871" cy="187743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Fire Safe 3.0</a:t>
            </a:r>
          </a:p>
          <a:p>
            <a:pPr marL="171442" marR="0" lvl="0" indent="-171442" algn="l" defTabSz="9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Fire Science + Innovation Lab Development</a:t>
            </a:r>
          </a:p>
          <a:p>
            <a:pPr marL="171442" marR="0" lvl="0" indent="-171442" algn="l" defTabSz="9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Artificial Intelligence Implementation</a:t>
            </a:r>
          </a:p>
          <a:p>
            <a:pPr marL="171442" marR="0" lvl="0" indent="-171442" algn="l" defTabSz="9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Created Vegetation Risk Index</a:t>
            </a:r>
          </a:p>
          <a:p>
            <a:pPr marL="171442" marR="0" lvl="0" indent="-171442" algn="l" defTabSz="9143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Enabled High-Speed Weather Data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9F873C-309C-474D-A73D-59EDF00909FA}"/>
              </a:ext>
            </a:extLst>
          </p:cNvPr>
          <p:cNvSpPr txBox="1"/>
          <p:nvPr/>
        </p:nvSpPr>
        <p:spPr>
          <a:xfrm>
            <a:off x="1058871" y="4395455"/>
            <a:ext cx="2005551" cy="126188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Fire Safe 1.0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Initiated Weather Network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Installed Cameras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Hired Meteorologists</a:t>
            </a:r>
          </a:p>
          <a:p>
            <a:pPr marL="171442" marR="0" lvl="0" indent="-171442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Added Aerial Support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0C7ABC-47B2-4EF2-8A23-AEEC45891213}"/>
              </a:ext>
            </a:extLst>
          </p:cNvPr>
          <p:cNvSpPr txBox="1"/>
          <p:nvPr/>
        </p:nvSpPr>
        <p:spPr>
          <a:xfrm>
            <a:off x="4163171" y="955914"/>
            <a:ext cx="766230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Continue to safely, effectively &amp; proactively mitigate fire risk through multiple, annual Vegetation Management activities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ECAC5-2558-4C0A-A2F8-5B24D2EEA458}"/>
              </a:ext>
            </a:extLst>
          </p:cNvPr>
          <p:cNvSpPr txBox="1"/>
          <p:nvPr/>
        </p:nvSpPr>
        <p:spPr>
          <a:xfrm>
            <a:off x="4240181" y="1637243"/>
            <a:ext cx="7567708" cy="48911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2022 Accomplishments</a:t>
            </a: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srgbClr val="0193D5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Zero </a:t>
            </a: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contractor-caused outages on distribution system </a:t>
            </a: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Zero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tree-related ignitions on distribution system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~11k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targeted trees trimmed or removed to enhanced clearances in HFTD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~11k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 trees distributed to promote sustainability &amp; environmental enhancement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Two tree inspection activities within entire HFTD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Completed fuels management on </a:t>
            </a:r>
            <a:r>
              <a:rPr kumimoji="0" lang="en-US" sz="14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500</a:t>
            </a: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elevated-risk poles in HFTD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Sustainability</a:t>
            </a:r>
            <a:r>
              <a:rPr kumimoji="0" lang="en-US" sz="14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- </a:t>
            </a:r>
            <a:r>
              <a:rPr kumimoji="0" lang="en-US" sz="14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51%</a:t>
            </a: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of all green waste diverted from landfill to recycling centers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2023 Planning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  </a:t>
            </a: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srgbClr val="0193D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Modify off-cycle HFTD inspection schedule using risk-based model</a:t>
            </a:r>
          </a:p>
          <a:p>
            <a:pPr marL="285115" marR="0" lvl="0" indent="-285115" algn="l" defTabSz="12191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Proof of concept initiative using satellite imagery technology</a:t>
            </a:r>
          </a:p>
          <a:p>
            <a:pPr marL="285115" marR="0" lvl="0" indent="-285115" algn="l" defTabSz="12191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Further engage customers through interactive online survey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Plant or distribute 10k trees, supporting company sustainability initiative</a:t>
            </a:r>
            <a:endParaRPr kumimoji="0" 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115" marR="0" lvl="0" indent="-285115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F8B6D4-8F82-4E1D-B558-C4D99987C393}"/>
              </a:ext>
            </a:extLst>
          </p:cNvPr>
          <p:cNvSpPr txBox="1">
            <a:spLocks/>
          </p:cNvSpPr>
          <p:nvPr/>
        </p:nvSpPr>
        <p:spPr>
          <a:xfrm>
            <a:off x="4141122" y="285830"/>
            <a:ext cx="7363801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21914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66636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Vegetation Management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81B2F-9E29-42DD-A572-F810AF001E48}"/>
              </a:ext>
            </a:extLst>
          </p:cNvPr>
          <p:cNvSpPr txBox="1">
            <a:spLocks/>
          </p:cNvSpPr>
          <p:nvPr/>
        </p:nvSpPr>
        <p:spPr>
          <a:xfrm>
            <a:off x="11664099" y="6492876"/>
            <a:ext cx="375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9570D-AC5B-4C4D-8C85-BC05441877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4" descr="A picture containing sky, outdoor, day&#10;&#10;Description automatically generated">
            <a:extLst>
              <a:ext uri="{FF2B5EF4-FFF2-40B4-BE49-F238E27FC236}">
                <a16:creationId xmlns:a16="http://schemas.microsoft.com/office/drawing/2014/main" id="{BB5C68A4-33D7-B49B-77FB-1568A67773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45" t="3878" r="5255" b="4442"/>
          <a:stretch/>
        </p:blipFill>
        <p:spPr>
          <a:xfrm>
            <a:off x="366519" y="386500"/>
            <a:ext cx="3517324" cy="572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07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A0F338-AA0D-4A80-AEB8-1F8C1178FBB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8475663"/>
            <a:ext cx="3657600" cy="48577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121917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0AB5BF-21FF-4476-A82F-7ACD288513A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ＭＳ Ｐゴシック" pitchFamily="-65" charset="-128"/>
              <a:cs typeface="+mn-cs"/>
              <a:sym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89002" y="256009"/>
            <a:ext cx="7475097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94615" marR="0" lvl="0" indent="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20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66636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Preparing for                                                        2023 Wildfire Season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07303" y="2114490"/>
            <a:ext cx="6987983" cy="49182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38150" marR="0" lvl="0" indent="-34290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~490,000 inventory trees 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in service territory</a:t>
            </a:r>
            <a:endParaRPr kumimoji="0" lang="en-US" sz="18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381000" marR="0" lvl="0" indent="-28575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38150" marR="0" lvl="0" indent="-34290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~250,000 trees 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in HFTD annually receive a second, "Level 2 inspection"</a:t>
            </a:r>
          </a:p>
          <a:p>
            <a:pPr marL="381000" marR="0" lvl="0" indent="-28575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38150" marR="0" lvl="0" indent="-34290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~11,000 trees 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targeted for enhanced clearances in 2023</a:t>
            </a:r>
          </a:p>
          <a:p>
            <a:pPr marL="438150" marR="0" lvl="0" indent="-34290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38150" marR="0" lvl="0" indent="-34290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5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~2,000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 </a:t>
            </a: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additional poles brushed in non-SRA</a:t>
            </a:r>
          </a:p>
          <a:p>
            <a:pPr marL="438150" marR="0" lvl="0" indent="-34290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38150" marR="0" lvl="0" indent="-342900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500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poles</a:t>
            </a: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targeted for Fuels Management</a:t>
            </a: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75615" marR="0" lvl="0" indent="-380365" algn="l" defTabSz="4571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95250" marR="0" lvl="0" indent="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475615" marR="0" lvl="0" indent="-380365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95250" marR="0" lvl="0" indent="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 Light"/>
            </a:endParaRPr>
          </a:p>
          <a:p>
            <a:pPr marL="94615" marR="0" lvl="0" indent="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2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            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840227-814B-4FB0-B8DD-51647EACC2AB}"/>
              </a:ext>
            </a:extLst>
          </p:cNvPr>
          <p:cNvSpPr txBox="1"/>
          <p:nvPr/>
        </p:nvSpPr>
        <p:spPr>
          <a:xfrm>
            <a:off x="4189002" y="1385129"/>
            <a:ext cx="9314424" cy="379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94615" marR="0" lvl="0" indent="0" algn="l" defTabSz="457167" rtl="0" eaLnBrk="0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20000"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Mitigating wildfire risk through Enhanced Vegetation Management</a:t>
            </a:r>
          </a:p>
        </p:txBody>
      </p:sp>
      <p:pic>
        <p:nvPicPr>
          <p:cNvPr id="14" name="Picture 13" descr="A picture containing grass, outdoor, nature, mountain&#10;&#10;Description automatically generated">
            <a:extLst>
              <a:ext uri="{FF2B5EF4-FFF2-40B4-BE49-F238E27FC236}">
                <a16:creationId xmlns:a16="http://schemas.microsoft.com/office/drawing/2014/main" id="{ABA20C62-2929-4D34-B19A-7DE431324E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84" r="36317"/>
          <a:stretch/>
        </p:blipFill>
        <p:spPr>
          <a:xfrm>
            <a:off x="451617" y="443060"/>
            <a:ext cx="3437945" cy="568243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0BC7719F-8BE3-4BB5-B1DA-79037E78202D}"/>
              </a:ext>
            </a:extLst>
          </p:cNvPr>
          <p:cNvSpPr txBox="1">
            <a:spLocks/>
          </p:cNvSpPr>
          <p:nvPr/>
        </p:nvSpPr>
        <p:spPr>
          <a:xfrm>
            <a:off x="11664099" y="6492876"/>
            <a:ext cx="375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9570D-AC5B-4C4D-8C85-BC05441877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854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08EA655-5756-46FF-B11A-0705C13F23FC}"/>
              </a:ext>
            </a:extLst>
          </p:cNvPr>
          <p:cNvSpPr txBox="1">
            <a:spLocks/>
          </p:cNvSpPr>
          <p:nvPr/>
        </p:nvSpPr>
        <p:spPr>
          <a:xfrm>
            <a:off x="613988" y="1220170"/>
            <a:ext cx="7025947" cy="473999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Data-rich inventory database of all tree and pole brush records going back over 20 years</a:t>
            </a: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 contractor activities (pre-inspection, tree trimming, auditing) uploaded to server nightly</a:t>
            </a: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Outage investigation documentation within tree records</a:t>
            </a: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2022 Improvements 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Accurate GPS positioning of inventory tree assets</a:t>
            </a: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Electronic documentation of customer refusals and deferred work</a:t>
            </a:r>
          </a:p>
          <a:p>
            <a:pPr marL="380365" marR="0" lvl="0" indent="-380365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Multiple database enhancements including Genus-species capture; new electronic work orders for off-cycle activities; additional GIS mapping layers for visualization and situational awareness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10" name="Picture 10" descr="A picture containing person, sky, outdoor, yellow&#10;&#10;Description automatically generated">
            <a:extLst>
              <a:ext uri="{FF2B5EF4-FFF2-40B4-BE49-F238E27FC236}">
                <a16:creationId xmlns:a16="http://schemas.microsoft.com/office/drawing/2014/main" id="{07EEF2AF-56B5-426D-A414-7786C7275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58" t="5228" r="2501" b="5940"/>
          <a:stretch/>
        </p:blipFill>
        <p:spPr>
          <a:xfrm>
            <a:off x="8278653" y="3470598"/>
            <a:ext cx="3468880" cy="2681871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32BCC-6FDD-4E8E-AA7A-F37D214A5D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8647113"/>
            <a:ext cx="3657600" cy="48577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1219170" rtl="0" eaLnBrk="1" latinLnBrk="0" hangingPunct="1"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9570D-AC5B-4C4D-8C85-BC05441877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pic>
        <p:nvPicPr>
          <p:cNvPr id="11" name="Picture 11" descr="A screenshot of a video game&#10;&#10;Description automatically generated">
            <a:extLst>
              <a:ext uri="{FF2B5EF4-FFF2-40B4-BE49-F238E27FC236}">
                <a16:creationId xmlns:a16="http://schemas.microsoft.com/office/drawing/2014/main" id="{44B0515E-84A2-47ED-8C82-394D108BE8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3" t="4625" r="2428" b="17677"/>
          <a:stretch/>
        </p:blipFill>
        <p:spPr>
          <a:xfrm>
            <a:off x="8278652" y="1075556"/>
            <a:ext cx="3468880" cy="2478349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06715CF8-D4A9-4C15-842F-599203456D9B}"/>
              </a:ext>
            </a:extLst>
          </p:cNvPr>
          <p:cNvSpPr txBox="1">
            <a:spLocks/>
          </p:cNvSpPr>
          <p:nvPr/>
        </p:nvSpPr>
        <p:spPr>
          <a:xfrm>
            <a:off x="11664099" y="6492876"/>
            <a:ext cx="375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9570D-AC5B-4C4D-8C85-BC054418770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B5414A0-9F48-D45E-8835-61F2C6F2DD51}"/>
              </a:ext>
            </a:extLst>
          </p:cNvPr>
          <p:cNvSpPr txBox="1">
            <a:spLocks/>
          </p:cNvSpPr>
          <p:nvPr/>
        </p:nvSpPr>
        <p:spPr>
          <a:xfrm>
            <a:off x="350276" y="322901"/>
            <a:ext cx="7363801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666366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Tree Inventory Database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666366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5810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255" y="226436"/>
            <a:ext cx="11545453" cy="2387600"/>
          </a:xfrm>
        </p:spPr>
        <p:txBody>
          <a:bodyPr/>
          <a:lstStyle/>
          <a:p>
            <a:r>
              <a:rPr lang="en-US"/>
              <a:t>VEGETATION MANAGEMENT</a:t>
            </a:r>
            <a:br>
              <a:rPr lang="en-US"/>
            </a:br>
            <a:r>
              <a:rPr lang="en-US"/>
              <a:t>PANEL DISCUSSION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7B1CF2D-5617-B26F-3DEF-0308C7E22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999657"/>
              </p:ext>
            </p:extLst>
          </p:nvPr>
        </p:nvGraphicFramePr>
        <p:xfrm>
          <a:off x="760244" y="2806577"/>
          <a:ext cx="10951464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75732">
                  <a:extLst>
                    <a:ext uri="{9D8B030D-6E8A-4147-A177-3AD203B41FA5}">
                      <a16:colId xmlns:a16="http://schemas.microsoft.com/office/drawing/2014/main" val="2037300781"/>
                    </a:ext>
                  </a:extLst>
                </a:gridCol>
                <a:gridCol w="5475732">
                  <a:extLst>
                    <a:ext uri="{9D8B030D-6E8A-4147-A177-3AD203B41FA5}">
                      <a16:colId xmlns:a16="http://schemas.microsoft.com/office/drawing/2014/main" val="93015315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PANEL MEMBER or UTILITY REPRESENTATIVE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ORGANIZATION / TITLE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2482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Andy Abranches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PG&amp;E / Sr. Director – Wildfire Risk Management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02309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Henry Sweat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CPUC SPD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3124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Gregg Morris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GPI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42525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Mike Esposito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CalFire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519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956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1o minute break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Back at 10:45am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198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OPEN QUESTIONS </a:t>
            </a:r>
            <a:br>
              <a:rPr lang="en-US"/>
            </a:br>
            <a:r>
              <a:rPr lang="en-US"/>
              <a:t>AND ANSWERS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Reminder to raise hand or use Q&amp;A function in Zoom.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36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3CC3-7244-D6F5-585F-BD586E7003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LUNCH BREAK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68D816-15E2-7A61-19B9-E466D2FDA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Back at 12:30pm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7D79A-C633-7F94-2FDA-C79BDE53A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261A9-452E-8EC4-9FD6-CC3D5AE3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61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8137F4-A00D-07E8-F9C9-7CFC437756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1B11A-AC59-7218-8D9A-C8D3A8B9ED7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CE97271-927D-D34B-F151-46003B39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GRID OPERATIONS, DESIGN, AND MAINTENANCE PANEL</a:t>
            </a:r>
          </a:p>
        </p:txBody>
      </p:sp>
    </p:spTree>
    <p:extLst>
      <p:ext uri="{BB962C8B-B14F-4D97-AF65-F5344CB8AC3E}">
        <p14:creationId xmlns:p14="http://schemas.microsoft.com/office/powerpoint/2010/main" val="1332355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</a:t>
            </a:r>
          </a:p>
        </p:txBody>
      </p:sp>
    </p:spTree>
    <p:extLst>
      <p:ext uri="{BB962C8B-B14F-4D97-AF65-F5344CB8AC3E}">
        <p14:creationId xmlns:p14="http://schemas.microsoft.com/office/powerpoint/2010/main" val="596275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26D011-D5CB-4929-9927-0EE547F9F5C5}"/>
              </a:ext>
            </a:extLst>
          </p:cNvPr>
          <p:cNvSpPr txBox="1"/>
          <p:nvPr/>
        </p:nvSpPr>
        <p:spPr>
          <a:xfrm>
            <a:off x="2496589" y="2205725"/>
            <a:ext cx="69009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Grid Operation,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Desig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 &amp; Maintenance (4/27)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39D9FCB-7080-464C-ACB1-E21CF31CAE2E}"/>
              </a:ext>
            </a:extLst>
          </p:cNvPr>
          <p:cNvSpPr txBox="1">
            <a:spLocks/>
          </p:cNvSpPr>
          <p:nvPr/>
        </p:nvSpPr>
        <p:spPr>
          <a:xfrm>
            <a:off x="11304231" y="6374108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bg1"/>
                </a:solidFill>
                <a:latin typeface="Open Sans"/>
                <a:ea typeface="Segoe UI" panose="020B0502040204020203" pitchFamily="34" charset="0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cs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Open Sans"/>
            </a:endParaRPr>
          </a:p>
        </p:txBody>
      </p:sp>
      <p:pic>
        <p:nvPicPr>
          <p:cNvPr id="5" name="Picture 4" descr="A black and white sign&#10;&#10;Description automatically generated with medium confidence">
            <a:extLst>
              <a:ext uri="{FF2B5EF4-FFF2-40B4-BE49-F238E27FC236}">
                <a16:creationId xmlns:a16="http://schemas.microsoft.com/office/drawing/2014/main" id="{9793BCFB-1338-426F-AF5B-935A5D8DDD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35" y="3656764"/>
            <a:ext cx="2542655" cy="7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9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83994C-71F8-FB4A-8009-93BEBFADA35A}"/>
              </a:ext>
            </a:extLst>
          </p:cNvPr>
          <p:cNvSpPr/>
          <p:nvPr/>
        </p:nvSpPr>
        <p:spPr>
          <a:xfrm>
            <a:off x="6427240" y="1008338"/>
            <a:ext cx="5764760" cy="5856465"/>
          </a:xfrm>
          <a:prstGeom prst="rect">
            <a:avLst/>
          </a:prstGeom>
          <a:solidFill>
            <a:srgbClr val="A8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88" b="0" i="0" u="none" strike="noStrike" kern="1200" cap="none" spc="0" normalizeH="0" baseline="0" noProof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EA77CA02-EEC3-4A09-82AF-0E54D1A88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6"/>
          <a:stretch/>
        </p:blipFill>
        <p:spPr>
          <a:xfrm>
            <a:off x="6431361" y="1008338"/>
            <a:ext cx="4873582" cy="581723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32B9F6A-E9AC-4A44-988E-1AB58A13EA9D}"/>
              </a:ext>
            </a:extLst>
          </p:cNvPr>
          <p:cNvGrpSpPr/>
          <p:nvPr/>
        </p:nvGrpSpPr>
        <p:grpSpPr>
          <a:xfrm>
            <a:off x="9644532" y="1273254"/>
            <a:ext cx="2439666" cy="1330875"/>
            <a:chOff x="8208727" y="1766027"/>
            <a:chExt cx="1558518" cy="150832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7D59F46-C609-9848-AE56-AB869F7BC0D7}"/>
                </a:ext>
              </a:extLst>
            </p:cNvPr>
            <p:cNvSpPr/>
            <p:nvPr/>
          </p:nvSpPr>
          <p:spPr>
            <a:xfrm>
              <a:off x="8208727" y="1766027"/>
              <a:ext cx="1431517" cy="1508325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88" b="0" i="0" u="none" strike="noStrike" kern="1200" cap="none" spc="0" normalizeH="0" baseline="0" noProof="0">
                  <a:ln>
                    <a:noFill/>
                  </a:ln>
                  <a:solidFill>
                    <a:srgbClr val="FEFFF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21D8CED-605D-D246-8DE4-25925ECB3CD1}"/>
                </a:ext>
              </a:extLst>
            </p:cNvPr>
            <p:cNvSpPr/>
            <p:nvPr/>
          </p:nvSpPr>
          <p:spPr>
            <a:xfrm>
              <a:off x="8292090" y="2498310"/>
              <a:ext cx="234462" cy="234462"/>
            </a:xfrm>
            <a:prstGeom prst="rect">
              <a:avLst/>
            </a:prstGeom>
            <a:solidFill>
              <a:srgbClr val="DCBB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88" b="0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D47D6B2-8604-8D4D-95A3-268DC108A6C4}"/>
                </a:ext>
              </a:extLst>
            </p:cNvPr>
            <p:cNvSpPr/>
            <p:nvPr/>
          </p:nvSpPr>
          <p:spPr>
            <a:xfrm>
              <a:off x="8292090" y="2855004"/>
              <a:ext cx="234462" cy="234462"/>
            </a:xfrm>
            <a:prstGeom prst="rect">
              <a:avLst/>
            </a:prstGeom>
            <a:solidFill>
              <a:srgbClr val="D67B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88" b="0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CA18DC2-939E-B846-9094-5228465E43FA}"/>
                </a:ext>
              </a:extLst>
            </p:cNvPr>
            <p:cNvSpPr/>
            <p:nvPr/>
          </p:nvSpPr>
          <p:spPr>
            <a:xfrm>
              <a:off x="8292090" y="2225704"/>
              <a:ext cx="234462" cy="457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88" b="0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6F43CF-A816-184A-9F5E-597925B1B9A2}"/>
                </a:ext>
              </a:extLst>
            </p:cNvPr>
            <p:cNvSpPr txBox="1"/>
            <p:nvPr/>
          </p:nvSpPr>
          <p:spPr>
            <a:xfrm>
              <a:off x="8500225" y="2477041"/>
              <a:ext cx="1267020" cy="279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Tier 2 – Elevated Fire Threat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040975-5B5A-AC4C-AE4A-B5C591195F03}"/>
                </a:ext>
              </a:extLst>
            </p:cNvPr>
            <p:cNvSpPr txBox="1"/>
            <p:nvPr/>
          </p:nvSpPr>
          <p:spPr>
            <a:xfrm>
              <a:off x="8500225" y="2841108"/>
              <a:ext cx="1267020" cy="279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Tier 3 – Extreme Fire Threat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9CD9438-6CC3-7046-A2A6-B468631E53E9}"/>
                </a:ext>
              </a:extLst>
            </p:cNvPr>
            <p:cNvSpPr txBox="1"/>
            <p:nvPr/>
          </p:nvSpPr>
          <p:spPr>
            <a:xfrm>
              <a:off x="8500225" y="1840771"/>
              <a:ext cx="1267020" cy="279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SCE Service Area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6B2FE05-C448-2B4F-8B5B-B1FE0F48ABCC}"/>
                </a:ext>
              </a:extLst>
            </p:cNvPr>
            <p:cNvSpPr txBox="1"/>
            <p:nvPr/>
          </p:nvSpPr>
          <p:spPr>
            <a:xfrm>
              <a:off x="8500225" y="2131417"/>
              <a:ext cx="1267020" cy="279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County Lines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FC35DF9-CE6F-6441-82C8-779AD4295FE7}"/>
                </a:ext>
              </a:extLst>
            </p:cNvPr>
            <p:cNvSpPr/>
            <p:nvPr/>
          </p:nvSpPr>
          <p:spPr>
            <a:xfrm>
              <a:off x="8292090" y="1943107"/>
              <a:ext cx="234462" cy="45719"/>
            </a:xfrm>
            <a:prstGeom prst="rect">
              <a:avLst/>
            </a:prstGeom>
            <a:solidFill>
              <a:srgbClr val="D6DA55"/>
            </a:solidFill>
            <a:ln>
              <a:solidFill>
                <a:srgbClr val="D6DA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03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88" b="0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79D2502-D212-4646-9331-F25BC62687A4}"/>
              </a:ext>
            </a:extLst>
          </p:cNvPr>
          <p:cNvSpPr txBox="1"/>
          <p:nvPr/>
        </p:nvSpPr>
        <p:spPr>
          <a:xfrm>
            <a:off x="1644678" y="1337559"/>
            <a:ext cx="1421711" cy="1674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50,000 SQ. MI.</a:t>
            </a:r>
            <a:br>
              <a:rPr kumimoji="0" lang="en-US" sz="12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e Sans DS 47 Cn Medium" panose="020F0606030302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SCE service area across southern, central and coastal California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14,000 SQ. MI.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high fire risk areas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114042-B6E0-2E4D-9993-60476D77C2A8}"/>
              </a:ext>
            </a:extLst>
          </p:cNvPr>
          <p:cNvSpPr txBox="1"/>
          <p:nvPr/>
        </p:nvSpPr>
        <p:spPr>
          <a:xfrm>
            <a:off x="4433976" y="1324017"/>
            <a:ext cx="1558349" cy="18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5M</a:t>
            </a:r>
            <a:br>
              <a:rPr kumimoji="0" lang="en-US" sz="12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e Sans DS 47 Cn Medium" panose="020F0606030302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accounts or 15M residents in SCE’s service area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1.3M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accounts or 3.9M residents served by circuits in high fire risk areas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7971A1-8E74-D246-9138-334B8F422357}"/>
              </a:ext>
            </a:extLst>
          </p:cNvPr>
          <p:cNvSpPr txBox="1"/>
          <p:nvPr/>
        </p:nvSpPr>
        <p:spPr>
          <a:xfrm>
            <a:off x="1644678" y="3110336"/>
            <a:ext cx="1562472" cy="1460950"/>
          </a:xfrm>
          <a:prstGeom prst="rect">
            <a:avLst/>
          </a:prstGeom>
          <a:noFill/>
        </p:spPr>
        <p:txBody>
          <a:bodyPr wrap="square" lIns="80682" tIns="40341" rIns="80682" bIns="40341" rtlCol="0" anchor="t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51,000 MI.</a:t>
            </a:r>
            <a:br>
              <a:rPr kumimoji="0" lang="en-US" sz="1235" b="0" i="0" u="none" strike="noStrike" kern="1200" cap="none" spc="0" normalizeH="0" baseline="0" noProof="0">
                <a:ln>
                  <a:noFill/>
                </a:ln>
                <a:solidFill>
                  <a:srgbClr val="006168"/>
                </a:solidFill>
                <a:effectLst/>
                <a:uLnTx/>
                <a:uFillTx/>
                <a:latin typeface="Core Sans DS 47 Cn Medium" panose="020F0606030302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of SCE overhead distribution and transmission lines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14,000 MI.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in high fire risk areas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e Sans DS 47 Cn Medium"/>
                <a:ea typeface="Open Sans"/>
                <a:cs typeface="Open Sans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00DF06-B099-034F-8BE9-C20ABA7B651D}"/>
              </a:ext>
            </a:extLst>
          </p:cNvPr>
          <p:cNvSpPr txBox="1"/>
          <p:nvPr/>
        </p:nvSpPr>
        <p:spPr>
          <a:xfrm>
            <a:off x="4438098" y="3318264"/>
            <a:ext cx="1795554" cy="9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1.4M</a:t>
            </a:r>
            <a:br>
              <a:rPr kumimoji="0" lang="en-US" sz="12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e Sans DS 47 Cn Medium" panose="020F0606030302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 poles and towers</a:t>
            </a: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311,000</a:t>
            </a:r>
            <a:br>
              <a:rPr kumimoji="0" lang="en-US" sz="12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e Sans DS 47 Cn Medium" panose="020F060603030202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high fire risk areas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E96FF-B3B2-DC4B-97AB-FD0D7FBBB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01" y="1674294"/>
            <a:ext cx="775635" cy="89617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D71F984-156F-5F43-8695-2D8F86760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48" y="1674294"/>
            <a:ext cx="951573" cy="651762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D82F8B91-C5C1-454B-91ED-74CC352201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91" y="3313782"/>
            <a:ext cx="865131" cy="820383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41EDA0D-D561-1B4F-974A-67BB821C5E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2559" y="3244347"/>
            <a:ext cx="504305" cy="1116326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97D38B8-E79C-2042-951B-44EA20B05B26}"/>
              </a:ext>
            </a:extLst>
          </p:cNvPr>
          <p:cNvGraphicFramePr>
            <a:graphicFrameLocks noGrp="1"/>
          </p:cNvGraphicFramePr>
          <p:nvPr/>
        </p:nvGraphicFramePr>
        <p:xfrm>
          <a:off x="679191" y="4733548"/>
          <a:ext cx="5656958" cy="1757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594">
                  <a:extLst>
                    <a:ext uri="{9D8B030D-6E8A-4147-A177-3AD203B41FA5}">
                      <a16:colId xmlns:a16="http://schemas.microsoft.com/office/drawing/2014/main" val="3576098415"/>
                    </a:ext>
                  </a:extLst>
                </a:gridCol>
                <a:gridCol w="1399903">
                  <a:extLst>
                    <a:ext uri="{9D8B030D-6E8A-4147-A177-3AD203B41FA5}">
                      <a16:colId xmlns:a16="http://schemas.microsoft.com/office/drawing/2014/main" val="2290176098"/>
                    </a:ext>
                  </a:extLst>
                </a:gridCol>
                <a:gridCol w="1547706">
                  <a:extLst>
                    <a:ext uri="{9D8B030D-6E8A-4147-A177-3AD203B41FA5}">
                      <a16:colId xmlns:a16="http://schemas.microsoft.com/office/drawing/2014/main" val="2924062049"/>
                    </a:ext>
                  </a:extLst>
                </a:gridCol>
                <a:gridCol w="1235755">
                  <a:extLst>
                    <a:ext uri="{9D8B030D-6E8A-4147-A177-3AD203B41FA5}">
                      <a16:colId xmlns:a16="http://schemas.microsoft.com/office/drawing/2014/main" val="3606656339"/>
                    </a:ext>
                  </a:extLst>
                </a:gridCol>
              </a:tblGrid>
              <a:tr h="726141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Counties with high fire risk area served by SCE</a:t>
                      </a:r>
                    </a:p>
                  </a:txBody>
                  <a:tcPr marL="80682" marR="80682" marT="40341" marB="40341">
                    <a:solidFill>
                      <a:srgbClr val="E9E6E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Fresno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Inyo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Kern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Los Angeles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Mono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Orange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Riverside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San Bernardino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Santa Barbara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Tulare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Ventura</a:t>
                      </a:r>
                    </a:p>
                  </a:txBody>
                  <a:tcPr marL="80682" marR="80682" marT="40341" marB="40341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Counties with no or limited high fire risk areas served by SCE</a:t>
                      </a:r>
                    </a:p>
                  </a:txBody>
                  <a:tcPr marL="80682" marR="80682" marT="40341" marB="40341">
                    <a:solidFill>
                      <a:srgbClr val="E9E6E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Imperial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Kings 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Madera</a:t>
                      </a:r>
                    </a:p>
                    <a:p>
                      <a:r>
                        <a:rPr lang="en-US" sz="1000" b="0">
                          <a:solidFill>
                            <a:srgbClr val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Tuolumne</a:t>
                      </a:r>
                    </a:p>
                  </a:txBody>
                  <a:tcPr marL="80682" marR="80682" marT="40341" marB="4034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330249"/>
                  </a:ext>
                </a:extLst>
              </a:tr>
              <a:tr h="296470">
                <a:tc rowSpan="2">
                  <a:txBody>
                    <a:bodyPr/>
                    <a:lstStyle/>
                    <a:p>
                      <a:endParaRPr lang="en-US" sz="1600"/>
                    </a:p>
                  </a:txBody>
                  <a:tcPr marL="80682" marR="80682" marT="40341" marB="40341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56141"/>
                  </a:ext>
                </a:extLst>
              </a:tr>
              <a:tr h="5385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0682" marR="80682" marT="40341" marB="40341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640647"/>
                  </a:ext>
                </a:extLst>
              </a:tr>
            </a:tbl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1183B75F-F24D-1144-8DD4-63074F174FA6}"/>
              </a:ext>
            </a:extLst>
          </p:cNvPr>
          <p:cNvSpPr/>
          <p:nvPr/>
        </p:nvSpPr>
        <p:spPr>
          <a:xfrm>
            <a:off x="5463303" y="5741996"/>
            <a:ext cx="2310867" cy="905256"/>
          </a:xfrm>
          <a:prstGeom prst="ellipse">
            <a:avLst/>
          </a:prstGeom>
          <a:solidFill>
            <a:srgbClr val="186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27% of SCE's service area is in high fire risk areas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CF3C7BB-5C4D-BB49-9CF2-C51AA89D49FF}"/>
              </a:ext>
            </a:extLst>
          </p:cNvPr>
          <p:cNvSpPr/>
          <p:nvPr/>
        </p:nvSpPr>
        <p:spPr>
          <a:xfrm>
            <a:off x="0" y="0"/>
            <a:ext cx="12192000" cy="109470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BD6663-5B57-C148-985F-016AF2492265}"/>
              </a:ext>
            </a:extLst>
          </p:cNvPr>
          <p:cNvSpPr txBox="1"/>
          <p:nvPr/>
        </p:nvSpPr>
        <p:spPr>
          <a:xfrm>
            <a:off x="654620" y="322020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srgbClr val="FEFFF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SCE SERVICE AREA &amp; HIGH FIRE RISK AREAS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81D6CF-CAC9-4FBB-1862-89460C837FC8}"/>
              </a:ext>
            </a:extLst>
          </p:cNvPr>
          <p:cNvCxnSpPr>
            <a:cxnSpLocks/>
          </p:cNvCxnSpPr>
          <p:nvPr/>
        </p:nvCxnSpPr>
        <p:spPr>
          <a:xfrm>
            <a:off x="0" y="1094704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2743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600BE217-DB6F-4339-A23C-A5D406861A46}"/>
              </a:ext>
            </a:extLst>
          </p:cNvPr>
          <p:cNvSpPr/>
          <p:nvPr/>
        </p:nvSpPr>
        <p:spPr>
          <a:xfrm>
            <a:off x="0" y="0"/>
            <a:ext cx="12192000" cy="1136267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EFF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AABCB1-FB9F-4E17-BB36-965702011DB6}"/>
              </a:ext>
            </a:extLst>
          </p:cNvPr>
          <p:cNvSpPr txBox="1"/>
          <p:nvPr/>
        </p:nvSpPr>
        <p:spPr>
          <a:xfrm>
            <a:off x="607703" y="179522"/>
            <a:ext cx="11450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COVERED CONDUCTOR AND TARGETED UNDERGROUNDING ARE EFFECTIVE MEASURES TO REDUCE WILDFIRE &amp; PSPS RISKS</a:t>
            </a:r>
          </a:p>
        </p:txBody>
      </p:sp>
      <p:sp>
        <p:nvSpPr>
          <p:cNvPr id="53" name="Slide Number Placeholder 2">
            <a:extLst>
              <a:ext uri="{FF2B5EF4-FFF2-40B4-BE49-F238E27FC236}">
                <a16:creationId xmlns:a16="http://schemas.microsoft.com/office/drawing/2014/main" id="{4151D16A-4F7E-4E4E-9723-C6B64092C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4231" y="6374110"/>
            <a:ext cx="6887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"/>
                <a:cs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pen Sans"/>
              <a:cs typeface="Open Sans"/>
            </a:endParaRPr>
          </a:p>
        </p:txBody>
      </p:sp>
      <p:grpSp>
        <p:nvGrpSpPr>
          <p:cNvPr id="58" name="Group 38 !RnmC-00039">
            <a:extLst>
              <a:ext uri="{FF2B5EF4-FFF2-40B4-BE49-F238E27FC236}">
                <a16:creationId xmlns:a16="http://schemas.microsoft.com/office/drawing/2014/main" id="{590A208D-29F2-4DEC-974B-E97FF528BE81}"/>
              </a:ext>
            </a:extLst>
          </p:cNvPr>
          <p:cNvGrpSpPr/>
          <p:nvPr/>
        </p:nvGrpSpPr>
        <p:grpSpPr>
          <a:xfrm>
            <a:off x="1060605" y="2086204"/>
            <a:ext cx="10138058" cy="307324"/>
            <a:chOff x="619414" y="5306514"/>
            <a:chExt cx="7927848" cy="307324"/>
          </a:xfrm>
        </p:grpSpPr>
        <p:cxnSp>
          <p:nvCxnSpPr>
            <p:cNvPr id="59" name="Straight Connector 11 !RnmA-00284">
              <a:extLst>
                <a:ext uri="{FF2B5EF4-FFF2-40B4-BE49-F238E27FC236}">
                  <a16:creationId xmlns:a16="http://schemas.microsoft.com/office/drawing/2014/main" id="{5601FE2D-4EE3-45C7-83A3-7098FE1AEEAC}"/>
                </a:ext>
              </a:extLst>
            </p:cNvPr>
            <p:cNvCxnSpPr>
              <a:cxnSpLocks/>
            </p:cNvCxnSpPr>
            <p:nvPr/>
          </p:nvCxnSpPr>
          <p:spPr>
            <a:xfrm>
              <a:off x="619414" y="5441366"/>
              <a:ext cx="7927848" cy="0"/>
            </a:xfrm>
            <a:prstGeom prst="line">
              <a:avLst/>
            </a:prstGeom>
            <a:ln w="28575">
              <a:solidFill>
                <a:srgbClr val="FED23F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0" name="Rectangle 2 !RnmA-00285">
              <a:extLst>
                <a:ext uri="{FF2B5EF4-FFF2-40B4-BE49-F238E27FC236}">
                  <a16:creationId xmlns:a16="http://schemas.microsoft.com/office/drawing/2014/main" id="{2694DD42-6164-41AE-9485-0DD18515A615}"/>
                </a:ext>
              </a:extLst>
            </p:cNvPr>
            <p:cNvSpPr/>
            <p:nvPr/>
          </p:nvSpPr>
          <p:spPr>
            <a:xfrm>
              <a:off x="4199061" y="5306514"/>
              <a:ext cx="755703" cy="3073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62" name="Chevron2 !RnmA-00299">
              <a:extLst>
                <a:ext uri="{FF2B5EF4-FFF2-40B4-BE49-F238E27FC236}">
                  <a16:creationId xmlns:a16="http://schemas.microsoft.com/office/drawing/2014/main" id="{4FE72F0B-3B90-4786-90AC-9A2524B1802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456091" y="5198719"/>
              <a:ext cx="231819" cy="502710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FED14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endParaRPr>
            </a:p>
          </p:txBody>
        </p:sp>
      </p:grpSp>
      <p:sp>
        <p:nvSpPr>
          <p:cNvPr id="77" name="Rectangle 25 !RnmC-00056">
            <a:extLst>
              <a:ext uri="{FF2B5EF4-FFF2-40B4-BE49-F238E27FC236}">
                <a16:creationId xmlns:a16="http://schemas.microsoft.com/office/drawing/2014/main" id="{3BC3A900-D0C3-4E55-9A65-80DB90F99122}"/>
              </a:ext>
            </a:extLst>
          </p:cNvPr>
          <p:cNvSpPr/>
          <p:nvPr/>
        </p:nvSpPr>
        <p:spPr>
          <a:xfrm>
            <a:off x="463446" y="1334313"/>
            <a:ext cx="11265108" cy="63991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Continue to implement covered conductor to expeditiously reduce wildfire risk specific to SCE.</a:t>
            </a:r>
          </a:p>
          <a:p>
            <a:pPr marL="0" marR="0" lvl="0" indent="0" algn="ctr" defTabSz="914400" rtl="0" eaLnBrk="1" fontAlgn="auto" latinLnBrk="0" hangingPunct="1">
              <a:lnSpc>
                <a:spcPct val="102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Undergrounding pursued for certain locations based on unique risk factors.</a:t>
            </a:r>
            <a:endParaRPr kumimoji="0" lang="en-US" sz="1600" b="1" i="0" u="none" strike="noStrike" kern="1200" cap="none" spc="0" normalizeH="0" baseline="3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  <p:sp>
        <p:nvSpPr>
          <p:cNvPr id="99" name="LeftBoxHeader !RnmC-00042">
            <a:extLst>
              <a:ext uri="{FF2B5EF4-FFF2-40B4-BE49-F238E27FC236}">
                <a16:creationId xmlns:a16="http://schemas.microsoft.com/office/drawing/2014/main" id="{582310A3-AA24-42EF-83B9-53674B47F033}"/>
              </a:ext>
            </a:extLst>
          </p:cNvPr>
          <p:cNvSpPr/>
          <p:nvPr/>
        </p:nvSpPr>
        <p:spPr>
          <a:xfrm>
            <a:off x="6813514" y="2548096"/>
            <a:ext cx="1901952" cy="236719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1313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2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Execution Speed</a:t>
            </a:r>
          </a:p>
        </p:txBody>
      </p:sp>
      <p:sp>
        <p:nvSpPr>
          <p:cNvPr id="100" name="LeftBoxHeader !RnmC-00044">
            <a:extLst>
              <a:ext uri="{FF2B5EF4-FFF2-40B4-BE49-F238E27FC236}">
                <a16:creationId xmlns:a16="http://schemas.microsoft.com/office/drawing/2014/main" id="{955AF20F-1EE6-4377-9B09-6411ED8DC961}"/>
              </a:ext>
            </a:extLst>
          </p:cNvPr>
          <p:cNvSpPr/>
          <p:nvPr/>
        </p:nvSpPr>
        <p:spPr>
          <a:xfrm>
            <a:off x="9296712" y="2548096"/>
            <a:ext cx="1901952" cy="236719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1313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2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Unique Factors</a:t>
            </a:r>
          </a:p>
        </p:txBody>
      </p:sp>
      <p:sp>
        <p:nvSpPr>
          <p:cNvPr id="101" name="RightBoxHeader !RnmC-00045">
            <a:extLst>
              <a:ext uri="{FF2B5EF4-FFF2-40B4-BE49-F238E27FC236}">
                <a16:creationId xmlns:a16="http://schemas.microsoft.com/office/drawing/2014/main" id="{0CFBD197-9499-47E3-B518-22E1AB35DE2A}"/>
              </a:ext>
            </a:extLst>
          </p:cNvPr>
          <p:cNvSpPr/>
          <p:nvPr/>
        </p:nvSpPr>
        <p:spPr>
          <a:xfrm>
            <a:off x="3726605" y="2548095"/>
            <a:ext cx="1901952" cy="236719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1313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2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Cost to Implement</a:t>
            </a:r>
          </a:p>
        </p:txBody>
      </p:sp>
      <p:graphicFrame>
        <p:nvGraphicFramePr>
          <p:cNvPr id="102" name="Chart 15 !RnmC-00046">
            <a:extLst>
              <a:ext uri="{FF2B5EF4-FFF2-40B4-BE49-F238E27FC236}">
                <a16:creationId xmlns:a16="http://schemas.microsoft.com/office/drawing/2014/main" id="{95506C29-F29B-4AB0-AAF0-F40426406D6D}"/>
              </a:ext>
            </a:extLst>
          </p:cNvPr>
          <p:cNvGraphicFramePr/>
          <p:nvPr/>
        </p:nvGraphicFramePr>
        <p:xfrm>
          <a:off x="3560394" y="3611800"/>
          <a:ext cx="2244115" cy="209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4" name="TextBox 31 !RnmC-00048">
            <a:extLst>
              <a:ext uri="{FF2B5EF4-FFF2-40B4-BE49-F238E27FC236}">
                <a16:creationId xmlns:a16="http://schemas.microsoft.com/office/drawing/2014/main" id="{89544D8F-1503-4DE4-8F5C-2A745BA717E3}"/>
              </a:ext>
            </a:extLst>
          </p:cNvPr>
          <p:cNvSpPr txBox="1"/>
          <p:nvPr/>
        </p:nvSpPr>
        <p:spPr>
          <a:xfrm>
            <a:off x="9297676" y="3134198"/>
            <a:ext cx="2140924" cy="12527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Undergrounding is considered where there 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s: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Communities of elevated fire concern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High burn frequency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Limited egress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Wind speeds exceeding covered conductor PSPS thresholds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Exceptionally high potential consequence (&gt;10,000 acres)</a:t>
            </a:r>
          </a:p>
          <a:p>
            <a:pPr marL="112713" marR="0" lvl="0" indent="-112713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Operational feasibility</a:t>
            </a:r>
          </a:p>
        </p:txBody>
      </p:sp>
      <p:cxnSp>
        <p:nvCxnSpPr>
          <p:cNvPr id="105" name="Straight Arrow Connector 35 !RnmC-00054">
            <a:extLst>
              <a:ext uri="{FF2B5EF4-FFF2-40B4-BE49-F238E27FC236}">
                <a16:creationId xmlns:a16="http://schemas.microsoft.com/office/drawing/2014/main" id="{F37F4534-50B5-47D2-8908-6AFF91C3C95B}"/>
              </a:ext>
            </a:extLst>
          </p:cNvPr>
          <p:cNvCxnSpPr>
            <a:cxnSpLocks/>
          </p:cNvCxnSpPr>
          <p:nvPr/>
        </p:nvCxnSpPr>
        <p:spPr>
          <a:xfrm>
            <a:off x="6096000" y="2586195"/>
            <a:ext cx="0" cy="3601462"/>
          </a:xfrm>
          <a:prstGeom prst="straightConnector1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36 !RnmC-00055">
            <a:extLst>
              <a:ext uri="{FF2B5EF4-FFF2-40B4-BE49-F238E27FC236}">
                <a16:creationId xmlns:a16="http://schemas.microsoft.com/office/drawing/2014/main" id="{9F5FF143-807A-4BDA-9249-20F9ABEF6771}"/>
              </a:ext>
            </a:extLst>
          </p:cNvPr>
          <p:cNvCxnSpPr>
            <a:cxnSpLocks/>
          </p:cNvCxnSpPr>
          <p:nvPr/>
        </p:nvCxnSpPr>
        <p:spPr>
          <a:xfrm>
            <a:off x="9006186" y="2589769"/>
            <a:ext cx="0" cy="3601462"/>
          </a:xfrm>
          <a:prstGeom prst="straightConnector1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3 !RnmC-00057">
            <a:extLst>
              <a:ext uri="{FF2B5EF4-FFF2-40B4-BE49-F238E27FC236}">
                <a16:creationId xmlns:a16="http://schemas.microsoft.com/office/drawing/2014/main" id="{43A3B425-BBFE-4B80-9D9B-77B13FB477FC}"/>
              </a:ext>
            </a:extLst>
          </p:cNvPr>
          <p:cNvSpPr txBox="1"/>
          <p:nvPr/>
        </p:nvSpPr>
        <p:spPr>
          <a:xfrm>
            <a:off x="4046155" y="3039521"/>
            <a:ext cx="1143977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70727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Cost per mile</a:t>
            </a:r>
            <a:r>
              <a:rPr kumimoji="0" lang="en-US" sz="1100" b="1" i="0" u="none" strike="noStrike" kern="1200" cap="none" spc="0" normalizeH="0" baseline="30000" noProof="0">
                <a:ln>
                  <a:noFill/>
                </a:ln>
                <a:solidFill>
                  <a:srgbClr val="70727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70727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$ in Millions</a:t>
            </a:r>
          </a:p>
        </p:txBody>
      </p:sp>
      <p:sp>
        <p:nvSpPr>
          <p:cNvPr id="112" name="RightBoxHeader !RnmC-00043">
            <a:extLst>
              <a:ext uri="{FF2B5EF4-FFF2-40B4-BE49-F238E27FC236}">
                <a16:creationId xmlns:a16="http://schemas.microsoft.com/office/drawing/2014/main" id="{AC993DAA-F6C9-4022-9577-E881255613C0}"/>
              </a:ext>
            </a:extLst>
          </p:cNvPr>
          <p:cNvSpPr/>
          <p:nvPr/>
        </p:nvSpPr>
        <p:spPr>
          <a:xfrm>
            <a:off x="1060605" y="2529740"/>
            <a:ext cx="1901952" cy="236719"/>
          </a:xfrm>
          <a:prstGeom prst="rect">
            <a:avLst/>
          </a:prstGeom>
          <a:noFill/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1313" algn="l"/>
              </a:tabLst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62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Geography</a:t>
            </a:r>
          </a:p>
        </p:txBody>
      </p:sp>
      <p:pic>
        <p:nvPicPr>
          <p:cNvPr id="113" name="Picture 6 !RnmC-00059">
            <a:extLst>
              <a:ext uri="{FF2B5EF4-FFF2-40B4-BE49-F238E27FC236}">
                <a16:creationId xmlns:a16="http://schemas.microsoft.com/office/drawing/2014/main" id="{88A3A87A-38E7-4B88-9FC7-537B7682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92" b="95764" l="3721" r="95039">
                        <a14:foregroundMark x1="9767" y1="13222" x2="9767" y2="13222"/>
                        <a14:foregroundMark x1="3721" y1="16816" x2="3721" y2="16816"/>
                        <a14:foregroundMark x1="10388" y1="5392" x2="10388" y2="5392"/>
                        <a14:foregroundMark x1="82946" y1="90757" x2="82946" y2="90757"/>
                        <a14:foregroundMark x1="95039" y1="80103" x2="95039" y2="80103"/>
                        <a14:foregroundMark x1="72868" y1="95764" x2="72868" y2="957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864" y="2974448"/>
            <a:ext cx="2497032" cy="3015796"/>
          </a:xfrm>
          <a:prstGeom prst="rect">
            <a:avLst/>
          </a:prstGeom>
        </p:spPr>
      </p:pic>
      <p:sp>
        <p:nvSpPr>
          <p:cNvPr id="114" name="Callout3019 !RnmC-00060">
            <a:extLst>
              <a:ext uri="{FF2B5EF4-FFF2-40B4-BE49-F238E27FC236}">
                <a16:creationId xmlns:a16="http://schemas.microsoft.com/office/drawing/2014/main" id="{4B4A6D61-84BF-4339-817C-389F1E715170}"/>
              </a:ext>
            </a:extLst>
          </p:cNvPr>
          <p:cNvSpPr/>
          <p:nvPr/>
        </p:nvSpPr>
        <p:spPr>
          <a:xfrm>
            <a:off x="1978569" y="4084524"/>
            <a:ext cx="1241811" cy="847658"/>
          </a:xfrm>
          <a:prstGeom prst="wedgeRectCallout">
            <a:avLst>
              <a:gd name="adj1" fmla="val -47768"/>
              <a:gd name="adj2" fmla="val 92123"/>
            </a:avLst>
          </a:prstGeom>
          <a:solidFill>
            <a:srgbClr val="FFF6D9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Chaparral (brushland) presents different primary risk factors than heavily forested areas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3225B0C-D9A9-410F-8FFA-9D499A0CD351}"/>
              </a:ext>
            </a:extLst>
          </p:cNvPr>
          <p:cNvSpPr txBox="1"/>
          <p:nvPr/>
        </p:nvSpPr>
        <p:spPr>
          <a:xfrm>
            <a:off x="1978569" y="2878229"/>
            <a:ext cx="1264870" cy="1132618"/>
          </a:xfrm>
          <a:prstGeom prst="rect">
            <a:avLst/>
          </a:prstGeom>
          <a:solidFill>
            <a:srgbClr val="F5F5F5"/>
          </a:solidFill>
        </p:spPr>
        <p:txBody>
          <a:bodyPr wrap="square" lIns="27432" tIns="27432" rIns="27432" bIns="27432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Vegetation Type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Evergreen Forest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Deciduous Forest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Broadleaved Forest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Chaparral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Grassland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Desert Scrub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F4F3EA4-CD46-4590-BA66-8F66112AB1C0}"/>
              </a:ext>
            </a:extLst>
          </p:cNvPr>
          <p:cNvSpPr/>
          <p:nvPr/>
        </p:nvSpPr>
        <p:spPr>
          <a:xfrm>
            <a:off x="2015439" y="3104253"/>
            <a:ext cx="85557" cy="68703"/>
          </a:xfrm>
          <a:prstGeom prst="rect">
            <a:avLst/>
          </a:prstGeom>
          <a:solidFill>
            <a:srgbClr val="57A1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2CDF65F-070C-41A0-A51F-9CF29C8FC182}"/>
              </a:ext>
            </a:extLst>
          </p:cNvPr>
          <p:cNvSpPr/>
          <p:nvPr/>
        </p:nvSpPr>
        <p:spPr>
          <a:xfrm>
            <a:off x="2023188" y="3233394"/>
            <a:ext cx="85557" cy="68703"/>
          </a:xfrm>
          <a:prstGeom prst="rect">
            <a:avLst/>
          </a:prstGeom>
          <a:solidFill>
            <a:srgbClr val="C4F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AFD02C9-643E-4943-B438-CC9B281E3A80}"/>
              </a:ext>
            </a:extLst>
          </p:cNvPr>
          <p:cNvSpPr/>
          <p:nvPr/>
        </p:nvSpPr>
        <p:spPr>
          <a:xfrm>
            <a:off x="2023188" y="3563286"/>
            <a:ext cx="85557" cy="68703"/>
          </a:xfrm>
          <a:prstGeom prst="rect">
            <a:avLst/>
          </a:prstGeom>
          <a:solidFill>
            <a:srgbClr val="FAA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71BA1CD-5164-4B3A-8150-250695ABD4C0}"/>
              </a:ext>
            </a:extLst>
          </p:cNvPr>
          <p:cNvSpPr/>
          <p:nvPr/>
        </p:nvSpPr>
        <p:spPr>
          <a:xfrm>
            <a:off x="2023188" y="3859261"/>
            <a:ext cx="85557" cy="68703"/>
          </a:xfrm>
          <a:prstGeom prst="rect">
            <a:avLst/>
          </a:prstGeom>
          <a:solidFill>
            <a:srgbClr val="FAC4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FFD148E-192A-4183-864F-AEF2282C6554}"/>
              </a:ext>
            </a:extLst>
          </p:cNvPr>
          <p:cNvSpPr/>
          <p:nvPr/>
        </p:nvSpPr>
        <p:spPr>
          <a:xfrm>
            <a:off x="2023188" y="3699709"/>
            <a:ext cx="85557" cy="68703"/>
          </a:xfrm>
          <a:prstGeom prst="rect">
            <a:avLst/>
          </a:prstGeom>
          <a:solidFill>
            <a:srgbClr val="F2E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5760753-7BD6-4ECD-91B9-223C151BC28E}"/>
              </a:ext>
            </a:extLst>
          </p:cNvPr>
          <p:cNvSpPr/>
          <p:nvPr/>
        </p:nvSpPr>
        <p:spPr>
          <a:xfrm>
            <a:off x="2023188" y="3404988"/>
            <a:ext cx="85557" cy="68703"/>
          </a:xfrm>
          <a:prstGeom prst="rect">
            <a:avLst/>
          </a:prstGeom>
          <a:solidFill>
            <a:srgbClr val="AF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aphicFrame>
        <p:nvGraphicFramePr>
          <p:cNvPr id="122" name="Table 27 !RnmA-00080">
            <a:extLst>
              <a:ext uri="{FF2B5EF4-FFF2-40B4-BE49-F238E27FC236}">
                <a16:creationId xmlns:a16="http://schemas.microsoft.com/office/drawing/2014/main" id="{27DFF2D9-4304-4813-9E5B-7761B4D8B8D2}"/>
              </a:ext>
            </a:extLst>
          </p:cNvPr>
          <p:cNvGraphicFramePr>
            <a:graphicFrameLocks noGrp="1"/>
          </p:cNvGraphicFramePr>
          <p:nvPr/>
        </p:nvGraphicFramePr>
        <p:xfrm>
          <a:off x="6385692" y="3710330"/>
          <a:ext cx="2380603" cy="1866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782">
                  <a:extLst>
                    <a:ext uri="{9D8B030D-6E8A-4147-A177-3AD203B41FA5}">
                      <a16:colId xmlns:a16="http://schemas.microsoft.com/office/drawing/2014/main" val="23017002"/>
                    </a:ext>
                  </a:extLst>
                </a:gridCol>
                <a:gridCol w="622637">
                  <a:extLst>
                    <a:ext uri="{9D8B030D-6E8A-4147-A177-3AD203B41FA5}">
                      <a16:colId xmlns:a16="http://schemas.microsoft.com/office/drawing/2014/main" val="2133001795"/>
                    </a:ext>
                  </a:extLst>
                </a:gridCol>
                <a:gridCol w="691607">
                  <a:extLst>
                    <a:ext uri="{9D8B030D-6E8A-4147-A177-3AD203B41FA5}">
                      <a16:colId xmlns:a16="http://schemas.microsoft.com/office/drawing/2014/main" val="1105367260"/>
                    </a:ext>
                  </a:extLst>
                </a:gridCol>
                <a:gridCol w="719577">
                  <a:extLst>
                    <a:ext uri="{9D8B030D-6E8A-4147-A177-3AD203B41FA5}">
                      <a16:colId xmlns:a16="http://schemas.microsoft.com/office/drawing/2014/main" val="2892829328"/>
                    </a:ext>
                  </a:extLst>
                </a:gridCol>
              </a:tblGrid>
              <a:tr h="373392"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Covered Conductor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Under-ground</a:t>
                      </a: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357873"/>
                  </a:ext>
                </a:extLst>
              </a:tr>
              <a:tr h="298713"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Initiate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~2–3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~2–3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522892"/>
                  </a:ext>
                </a:extLst>
              </a:tr>
              <a:tr h="298713"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Plan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~6–9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~9–15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474461"/>
                  </a:ext>
                </a:extLst>
              </a:tr>
              <a:tr h="298713"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Schedule</a:t>
                      </a:r>
                      <a:endParaRPr lang="en-US" sz="1100" kern="1200" baseline="30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~6–9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~9–15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952475"/>
                  </a:ext>
                </a:extLst>
              </a:tr>
              <a:tr h="298713"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Execute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~2–3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~5–15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812296"/>
                  </a:ext>
                </a:extLst>
              </a:tr>
              <a:tr h="298713">
                <a:tc>
                  <a:txBody>
                    <a:bodyPr/>
                    <a:lstStyle/>
                    <a:p>
                      <a:endParaRPr lang="en-US" sz="11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16–24+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25–48+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904002"/>
                  </a:ext>
                </a:extLst>
              </a:tr>
            </a:tbl>
          </a:graphicData>
        </a:graphic>
      </p:graphicFrame>
      <p:sp>
        <p:nvSpPr>
          <p:cNvPr id="123" name="TextBox 13 !RnmA-00085">
            <a:extLst>
              <a:ext uri="{FF2B5EF4-FFF2-40B4-BE49-F238E27FC236}">
                <a16:creationId xmlns:a16="http://schemas.microsoft.com/office/drawing/2014/main" id="{E2C943B5-7008-4579-AAF0-B2293CDE7912}"/>
              </a:ext>
            </a:extLst>
          </p:cNvPr>
          <p:cNvSpPr txBox="1"/>
          <p:nvPr/>
        </p:nvSpPr>
        <p:spPr>
          <a:xfrm>
            <a:off x="6676753" y="3041979"/>
            <a:ext cx="1859497" cy="33855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707273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Avg. Implementation Time</a:t>
            </a:r>
            <a:endParaRPr kumimoji="0" lang="en-US" sz="1100" b="0" i="0" u="none" strike="noStrike" kern="1200" cap="none" spc="0" normalizeH="0" baseline="30000" noProof="0">
              <a:ln>
                <a:noFill/>
              </a:ln>
              <a:solidFill>
                <a:srgbClr val="707273"/>
              </a:solidFill>
              <a:effectLst/>
              <a:uLnTx/>
              <a:uFillTx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707273"/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In Months</a:t>
            </a:r>
          </a:p>
        </p:txBody>
      </p:sp>
      <p:pic>
        <p:nvPicPr>
          <p:cNvPr id="124" name="Picture 123" descr="Icon&#10;&#10;Description automatically generated">
            <a:extLst>
              <a:ext uri="{FF2B5EF4-FFF2-40B4-BE49-F238E27FC236}">
                <a16:creationId xmlns:a16="http://schemas.microsoft.com/office/drawing/2014/main" id="{A50A420F-C633-47AA-82C9-71FC706617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5684" y="4114304"/>
            <a:ext cx="229011" cy="228600"/>
          </a:xfrm>
          <a:prstGeom prst="rect">
            <a:avLst/>
          </a:prstGeom>
        </p:spPr>
      </p:pic>
      <p:pic>
        <p:nvPicPr>
          <p:cNvPr id="125" name="Picture 124" descr="Icon&#10;&#10;Description automatically generated">
            <a:extLst>
              <a:ext uri="{FF2B5EF4-FFF2-40B4-BE49-F238E27FC236}">
                <a16:creationId xmlns:a16="http://schemas.microsoft.com/office/drawing/2014/main" id="{0E40698D-9997-47BE-8C75-188B451BF9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5889" y="4417078"/>
            <a:ext cx="228600" cy="228600"/>
          </a:xfrm>
          <a:prstGeom prst="rect">
            <a:avLst/>
          </a:prstGeom>
        </p:spPr>
      </p:pic>
      <p:pic>
        <p:nvPicPr>
          <p:cNvPr id="126" name="Picture 125" descr="Icon&#10;&#10;Description automatically generated">
            <a:extLst>
              <a:ext uri="{FF2B5EF4-FFF2-40B4-BE49-F238E27FC236}">
                <a16:creationId xmlns:a16="http://schemas.microsoft.com/office/drawing/2014/main" id="{DEC8FFA8-EFFC-4E9F-B664-8ECDD814DE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5684" y="4719852"/>
            <a:ext cx="229011" cy="228600"/>
          </a:xfrm>
          <a:prstGeom prst="rect">
            <a:avLst/>
          </a:prstGeom>
        </p:spPr>
      </p:pic>
      <p:pic>
        <p:nvPicPr>
          <p:cNvPr id="127" name="Picture 126" descr="Logo, icon&#10;&#10;Description automatically generated">
            <a:extLst>
              <a:ext uri="{FF2B5EF4-FFF2-40B4-BE49-F238E27FC236}">
                <a16:creationId xmlns:a16="http://schemas.microsoft.com/office/drawing/2014/main" id="{FABB16EA-8970-4109-9D32-6318F1A727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5889" y="5022627"/>
            <a:ext cx="228600" cy="228600"/>
          </a:xfrm>
          <a:prstGeom prst="rect">
            <a:avLst/>
          </a:prstGeom>
        </p:spPr>
      </p:pic>
      <p:cxnSp>
        <p:nvCxnSpPr>
          <p:cNvPr id="128" name="Straight Arrow Connector 2 !RnmC-00053">
            <a:extLst>
              <a:ext uri="{FF2B5EF4-FFF2-40B4-BE49-F238E27FC236}">
                <a16:creationId xmlns:a16="http://schemas.microsoft.com/office/drawing/2014/main" id="{7F5E2102-2BB8-44B4-AFAB-40AE87068F0C}"/>
              </a:ext>
            </a:extLst>
          </p:cNvPr>
          <p:cNvCxnSpPr>
            <a:cxnSpLocks/>
          </p:cNvCxnSpPr>
          <p:nvPr/>
        </p:nvCxnSpPr>
        <p:spPr>
          <a:xfrm>
            <a:off x="3363641" y="2586195"/>
            <a:ext cx="0" cy="3601462"/>
          </a:xfrm>
          <a:prstGeom prst="straightConnector1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EACC08F-9B84-13B4-D5CD-7C547D473670}"/>
              </a:ext>
            </a:extLst>
          </p:cNvPr>
          <p:cNvCxnSpPr>
            <a:cxnSpLocks/>
          </p:cNvCxnSpPr>
          <p:nvPr/>
        </p:nvCxnSpPr>
        <p:spPr>
          <a:xfrm>
            <a:off x="0" y="1139308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48EAD17-0590-4EAD-AA21-AB3E11143A82}"/>
              </a:ext>
            </a:extLst>
          </p:cNvPr>
          <p:cNvSpPr txBox="1"/>
          <p:nvPr/>
        </p:nvSpPr>
        <p:spPr>
          <a:xfrm>
            <a:off x="266656" y="6564659"/>
            <a:ext cx="61190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0" lvl="0" indent="-1092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1. Based on data provided in SCE’s 2023-25 WMP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79696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0A4D94EB-FA59-4C2A-B2A7-0531DDBE07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A25F70-DC9D-47EB-AA69-C23492BC7B0D}"/>
              </a:ext>
            </a:extLst>
          </p:cNvPr>
          <p:cNvSpPr/>
          <p:nvPr/>
        </p:nvSpPr>
        <p:spPr>
          <a:xfrm>
            <a:off x="-1" y="1835402"/>
            <a:ext cx="6223591" cy="4494739"/>
          </a:xfrm>
          <a:prstGeom prst="rect">
            <a:avLst/>
          </a:prstGeom>
          <a:solidFill>
            <a:srgbClr val="000000">
              <a:alpha val="642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EAAA-5722-4C72-982A-4117311C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0DDC833-65AA-427B-A521-32FB391034D6}"/>
              </a:ext>
            </a:extLst>
          </p:cNvPr>
          <p:cNvSpPr txBox="1">
            <a:spLocks/>
          </p:cNvSpPr>
          <p:nvPr/>
        </p:nvSpPr>
        <p:spPr>
          <a:xfrm>
            <a:off x="237286" y="1996293"/>
            <a:ext cx="5630113" cy="406657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/>
              </a:rPr>
              <a:t>About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/>
              </a:rPr>
              <a:t>4,400 miles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/>
              </a:rPr>
              <a:t>of covered conductor, covering about 45% of SCE’s overhead distribution lines in high fire risk areas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Covered conductor estimated to be about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70% effective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in mitigating ignition risk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SCE targeting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2,850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 additional miles over 2023-2025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7CCA3-C043-A14E-9CC9-DE7DC46937EC}"/>
              </a:ext>
            </a:extLst>
          </p:cNvPr>
          <p:cNvSpPr/>
          <p:nvPr/>
        </p:nvSpPr>
        <p:spPr>
          <a:xfrm>
            <a:off x="0" y="0"/>
            <a:ext cx="12192000" cy="109470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955764-A8C2-1949-B640-CF3023DC080D}"/>
              </a:ext>
            </a:extLst>
          </p:cNvPr>
          <p:cNvSpPr txBox="1"/>
          <p:nvPr/>
        </p:nvSpPr>
        <p:spPr>
          <a:xfrm>
            <a:off x="654620" y="322020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COVERED CONDUCTOR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B5AEDF4-EE5C-6D04-707D-C7B8D43EE932}"/>
              </a:ext>
            </a:extLst>
          </p:cNvPr>
          <p:cNvCxnSpPr>
            <a:cxnSpLocks/>
          </p:cNvCxnSpPr>
          <p:nvPr/>
        </p:nvCxnSpPr>
        <p:spPr>
          <a:xfrm>
            <a:off x="0" y="1094704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7102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181EAB-5CB0-4593-9A0B-4B675760C91B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7076" r="35653" b="17886"/>
          <a:stretch/>
        </p:blipFill>
        <p:spPr>
          <a:xfrm>
            <a:off x="0" y="918867"/>
            <a:ext cx="12192000" cy="5939133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D6FB5F-12B8-4C13-9640-5C23C87483A5}"/>
              </a:ext>
            </a:extLst>
          </p:cNvPr>
          <p:cNvSpPr/>
          <p:nvPr/>
        </p:nvSpPr>
        <p:spPr>
          <a:xfrm>
            <a:off x="-1" y="1493093"/>
            <a:ext cx="7919358" cy="4881014"/>
          </a:xfrm>
          <a:prstGeom prst="rect">
            <a:avLst/>
          </a:prstGeom>
          <a:solidFill>
            <a:srgbClr val="00060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FA7C86-79AE-4ABC-8186-22C4EBCC8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E1E34E-12AA-4ACB-8154-21ECCE0F7ADC}"/>
              </a:ext>
            </a:extLst>
          </p:cNvPr>
          <p:cNvSpPr txBox="1"/>
          <p:nvPr/>
        </p:nvSpPr>
        <p:spPr>
          <a:xfrm>
            <a:off x="517819" y="1686621"/>
            <a:ext cx="708683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Completed more than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 miles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of undergrounding in targeted high fire risk areas based on risk criteria and feasibility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Ramping up scope in the coming years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About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7,200 miles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, or about 43% of primary distribution lines in high fire risk areas, already undergrounded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SCE is targeting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75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 additional miles over 2023-2025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C150C-A37B-3749-98BB-2568327EAA2F}"/>
              </a:ext>
            </a:extLst>
          </p:cNvPr>
          <p:cNvSpPr/>
          <p:nvPr/>
        </p:nvSpPr>
        <p:spPr>
          <a:xfrm>
            <a:off x="0" y="0"/>
            <a:ext cx="12192000" cy="117107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3D0AD2-09FE-384B-BDC9-F153730D5572}"/>
              </a:ext>
            </a:extLst>
          </p:cNvPr>
          <p:cNvSpPr txBox="1"/>
          <p:nvPr/>
        </p:nvSpPr>
        <p:spPr>
          <a:xfrm>
            <a:off x="654620" y="322020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TARGETED UNDERGROUNDING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DED5B6-D2EA-C3FB-2002-433941095715}"/>
              </a:ext>
            </a:extLst>
          </p:cNvPr>
          <p:cNvCxnSpPr>
            <a:cxnSpLocks/>
          </p:cNvCxnSpPr>
          <p:nvPr/>
        </p:nvCxnSpPr>
        <p:spPr>
          <a:xfrm>
            <a:off x="0" y="1139308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5915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sky, outdoor, tree, mountain&#10;&#10;Description automatically generated">
            <a:extLst>
              <a:ext uri="{FF2B5EF4-FFF2-40B4-BE49-F238E27FC236}">
                <a16:creationId xmlns:a16="http://schemas.microsoft.com/office/drawing/2014/main" id="{BA4BE6AE-92E5-4D04-928C-A13B039780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94704"/>
            <a:ext cx="12211321" cy="57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A25F70-DC9D-47EB-AA69-C23492BC7B0D}"/>
              </a:ext>
            </a:extLst>
          </p:cNvPr>
          <p:cNvSpPr/>
          <p:nvPr/>
        </p:nvSpPr>
        <p:spPr>
          <a:xfrm>
            <a:off x="-7803" y="1364384"/>
            <a:ext cx="10409961" cy="5314712"/>
          </a:xfrm>
          <a:prstGeom prst="rect">
            <a:avLst/>
          </a:prstGeom>
          <a:solidFill>
            <a:srgbClr val="000000">
              <a:alpha val="642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EAAA-5722-4C72-982A-4117311C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0DDC833-65AA-427B-A521-32FB391034D6}"/>
              </a:ext>
            </a:extLst>
          </p:cNvPr>
          <p:cNvSpPr txBox="1">
            <a:spLocks/>
          </p:cNvSpPr>
          <p:nvPr/>
        </p:nvSpPr>
        <p:spPr>
          <a:xfrm>
            <a:off x="232929" y="1655636"/>
            <a:ext cx="9763594" cy="48877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13,700+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fast-acting fuses installed or replaced to interrupt electrical current more quickly when there is a fault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150+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remote-controlled sectionalizing devices installed to segment and isolate portions of circuits during PSPS events. Thousands installed prior to 2018 before the wildfire mitigation program began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Faster grid protection settings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used in high fire risk areas during elevated fire conditions for a quicker reduction in fault energy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REFCL technology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detects when a single power line has fallen to the ground and almost instantly reduces energy released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7CCA3-C043-A14E-9CC9-DE7DC46937EC}"/>
              </a:ext>
            </a:extLst>
          </p:cNvPr>
          <p:cNvSpPr/>
          <p:nvPr/>
        </p:nvSpPr>
        <p:spPr>
          <a:xfrm>
            <a:off x="0" y="0"/>
            <a:ext cx="12192000" cy="109470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955764-A8C2-1949-B640-CF3023DC080D}"/>
              </a:ext>
            </a:extLst>
          </p:cNvPr>
          <p:cNvSpPr txBox="1"/>
          <p:nvPr/>
        </p:nvSpPr>
        <p:spPr>
          <a:xfrm>
            <a:off x="654620" y="322020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PROTECTIVE DEVICES &amp; SETTINGS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FCCEAB-4B36-2C05-A01A-E4483F7D4165}"/>
              </a:ext>
            </a:extLst>
          </p:cNvPr>
          <p:cNvCxnSpPr>
            <a:cxnSpLocks/>
          </p:cNvCxnSpPr>
          <p:nvPr/>
        </p:nvCxnSpPr>
        <p:spPr>
          <a:xfrm>
            <a:off x="0" y="1117006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9009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586F480-D9A1-4F5C-977D-3F53E80C5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8467" y="408039"/>
            <a:ext cx="12200467" cy="644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2D81F1A-4F4B-4273-8FF1-1FA504F60B4C}"/>
              </a:ext>
            </a:extLst>
          </p:cNvPr>
          <p:cNvSpPr/>
          <p:nvPr/>
        </p:nvSpPr>
        <p:spPr>
          <a:xfrm>
            <a:off x="6957391" y="1388532"/>
            <a:ext cx="5226141" cy="5283938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EAAA-5722-4C72-982A-4117311C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948E8-4660-CF49-9DAA-A90C8C502DAA}"/>
              </a:ext>
            </a:extLst>
          </p:cNvPr>
          <p:cNvSpPr/>
          <p:nvPr/>
        </p:nvSpPr>
        <p:spPr>
          <a:xfrm>
            <a:off x="-8467" y="-5757"/>
            <a:ext cx="12192000" cy="117107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9EDB47-9599-D140-8575-42120BE93350}"/>
              </a:ext>
            </a:extLst>
          </p:cNvPr>
          <p:cNvSpPr txBox="1"/>
          <p:nvPr/>
        </p:nvSpPr>
        <p:spPr>
          <a:xfrm>
            <a:off x="654620" y="316263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HIGH FIRE RISK INSPECTIONS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939935-2A39-4A10-854F-64F90F0B98B9}"/>
              </a:ext>
            </a:extLst>
          </p:cNvPr>
          <p:cNvSpPr txBox="1"/>
          <p:nvPr/>
        </p:nvSpPr>
        <p:spPr>
          <a:xfrm>
            <a:off x="7023651" y="1694261"/>
            <a:ext cx="48432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Inspect electrical equipment for maintenance, repairs or replacement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In 2023, inspecting portions of transmission and distribution equipment that comprise about 99% of wildfire risk</a:t>
            </a:r>
            <a:endParaRPr kumimoji="0" lang="fr-FR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BA7B5E-8A87-47F8-8324-6E76CB4499B8}"/>
              </a:ext>
            </a:extLst>
          </p:cNvPr>
          <p:cNvGrpSpPr/>
          <p:nvPr/>
        </p:nvGrpSpPr>
        <p:grpSpPr>
          <a:xfrm>
            <a:off x="725739" y="3969232"/>
            <a:ext cx="3585005" cy="2136926"/>
            <a:chOff x="524605" y="4393759"/>
            <a:chExt cx="3585005" cy="21369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6AB2D46-C1FB-43F7-AA80-CCA6D8E6FB1F}"/>
                </a:ext>
              </a:extLst>
            </p:cNvPr>
            <p:cNvGrpSpPr/>
            <p:nvPr/>
          </p:nvGrpSpPr>
          <p:grpSpPr>
            <a:xfrm>
              <a:off x="524605" y="4808979"/>
              <a:ext cx="3585004" cy="1721706"/>
              <a:chOff x="1403517" y="-772436"/>
              <a:chExt cx="2270938" cy="202466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3B260D4-3B0D-42AC-9E51-0B7ACA87A043}"/>
                  </a:ext>
                </a:extLst>
              </p:cNvPr>
              <p:cNvSpPr/>
              <p:nvPr/>
            </p:nvSpPr>
            <p:spPr>
              <a:xfrm>
                <a:off x="1403517" y="-772436"/>
                <a:ext cx="2270938" cy="2024660"/>
              </a:xfrm>
              <a:prstGeom prst="rect">
                <a:avLst/>
              </a:prstGeom>
              <a:solidFill>
                <a:srgbClr val="E9E6E0"/>
              </a:solidFill>
            </p:spPr>
            <p:style>
              <a:lnRef idx="2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E3D8AE-E53B-4203-AF81-1A5FAF01E761}"/>
                  </a:ext>
                </a:extLst>
              </p:cNvPr>
              <p:cNvSpPr txBox="1"/>
              <p:nvPr/>
            </p:nvSpPr>
            <p:spPr>
              <a:xfrm>
                <a:off x="1464696" y="-718473"/>
                <a:ext cx="2148580" cy="1939664"/>
              </a:xfrm>
              <a:prstGeom prst="rect">
                <a:avLst/>
              </a:prstGeom>
              <a:solidFill>
                <a:srgbClr val="E9E6E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marL="0" marR="0" lvl="0" indent="0" algn="ctr" defTabSz="6223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Completed </a:t>
                </a: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608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162,721</a:t>
                </a: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 distribution inspections and detected </a:t>
                </a: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75,000</a:t>
                </a: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 conditions for repairs</a:t>
                </a:r>
              </a:p>
              <a:p>
                <a:pPr marL="0" marR="0" lvl="0" indent="0" algn="ctr" defTabSz="6223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 Completed </a:t>
                </a: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608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17,225</a:t>
                </a: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 transmission inspections and detected </a:t>
                </a: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3,000 </a:t>
                </a: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/>
                    <a:ea typeface="+mn-ea"/>
                    <a:cs typeface="Segoe UI Light" panose="020B0502040204020203" pitchFamily="34" charset="0"/>
                  </a:rPr>
                  <a:t>conditions repairs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958ED2-BCF6-4465-AD81-4DCE9923497A}"/>
                </a:ext>
              </a:extLst>
            </p:cNvPr>
            <p:cNvSpPr txBox="1"/>
            <p:nvPr/>
          </p:nvSpPr>
          <p:spPr>
            <a:xfrm>
              <a:off x="524606" y="4393759"/>
              <a:ext cx="3585004" cy="369332"/>
            </a:xfrm>
            <a:prstGeom prst="rect">
              <a:avLst/>
            </a:prstGeom>
            <a:solidFill>
              <a:srgbClr val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2022 HIGHLIGHTS</a:t>
              </a: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0720953-DC7F-2511-2435-5D0B281F3207}"/>
              </a:ext>
            </a:extLst>
          </p:cNvPr>
          <p:cNvCxnSpPr>
            <a:cxnSpLocks/>
          </p:cNvCxnSpPr>
          <p:nvPr/>
        </p:nvCxnSpPr>
        <p:spPr>
          <a:xfrm>
            <a:off x="0" y="1139308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6155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0079A1-B620-42DF-98B0-92936068A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447" y="1181799"/>
            <a:ext cx="6542086" cy="5676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E31245-4B4C-4873-88A5-931F67840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67" y="1181799"/>
            <a:ext cx="5649914" cy="5676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A25F70-DC9D-47EB-AA69-C23492BC7B0D}"/>
              </a:ext>
            </a:extLst>
          </p:cNvPr>
          <p:cNvSpPr/>
          <p:nvPr/>
        </p:nvSpPr>
        <p:spPr>
          <a:xfrm>
            <a:off x="-7803" y="1364384"/>
            <a:ext cx="10409961" cy="5171596"/>
          </a:xfrm>
          <a:prstGeom prst="rect">
            <a:avLst/>
          </a:prstGeom>
          <a:solidFill>
            <a:srgbClr val="000000">
              <a:alpha val="6427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EAAA-5722-4C72-982A-4117311C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0DDC833-65AA-427B-A521-32FB391034D6}"/>
              </a:ext>
            </a:extLst>
          </p:cNvPr>
          <p:cNvSpPr txBox="1">
            <a:spLocks/>
          </p:cNvSpPr>
          <p:nvPr/>
        </p:nvSpPr>
        <p:spPr>
          <a:xfrm>
            <a:off x="232928" y="1629296"/>
            <a:ext cx="11304452" cy="484849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In addition to high fire risk ground and aerial inspections, SCE utilizes the following risk-informed inspection methods to identify anomalies not visible to the naked eye: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ED141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4,400+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overhead distribution circuit miles in HFRA with infrared (IR) in 2022; targeting approximately 5,300 circuit miles in 2023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1,000+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 transmission circuit miles with IR and corona scanning in 2022; continuing to target approximately 1,000 circuit miles in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Segoe UI Black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75+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 spans and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60+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 splices with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LineVue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 and X-ray respectively in 2022; targeting approximately 50 spans (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LineVue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/>
                <a:cs typeface="Arial" panose="020B0604020202020204" pitchFamily="34" charset="0"/>
              </a:rPr>
              <a:t>) and 50 splices (X-ray) in 2023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7CCA3-C043-A14E-9CC9-DE7DC46937EC}"/>
              </a:ext>
            </a:extLst>
          </p:cNvPr>
          <p:cNvSpPr/>
          <p:nvPr/>
        </p:nvSpPr>
        <p:spPr>
          <a:xfrm>
            <a:off x="0" y="0"/>
            <a:ext cx="12192000" cy="109470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955764-A8C2-1949-B640-CF3023DC080D}"/>
              </a:ext>
            </a:extLst>
          </p:cNvPr>
          <p:cNvSpPr txBox="1"/>
          <p:nvPr/>
        </p:nvSpPr>
        <p:spPr>
          <a:xfrm>
            <a:off x="654620" y="322020"/>
            <a:ext cx="10882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ADDITIONAL INSPECTION METHODS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FCCEAB-4B36-2C05-A01A-E4483F7D4165}"/>
              </a:ext>
            </a:extLst>
          </p:cNvPr>
          <p:cNvCxnSpPr>
            <a:cxnSpLocks/>
          </p:cNvCxnSpPr>
          <p:nvPr/>
        </p:nvCxnSpPr>
        <p:spPr>
          <a:xfrm>
            <a:off x="0" y="1117006"/>
            <a:ext cx="12192000" cy="0"/>
          </a:xfrm>
          <a:prstGeom prst="line">
            <a:avLst/>
          </a:prstGeom>
          <a:ln w="76200">
            <a:solidFill>
              <a:srgbClr val="186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287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PG&amp;E</a:t>
            </a:r>
          </a:p>
        </p:txBody>
      </p:sp>
    </p:spTree>
    <p:extLst>
      <p:ext uri="{BB962C8B-B14F-4D97-AF65-F5344CB8AC3E}">
        <p14:creationId xmlns:p14="http://schemas.microsoft.com/office/powerpoint/2010/main" val="2556508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77955" y="6574637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5" normalizeH="0" baseline="0" noProof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7426" y="6652666"/>
            <a:ext cx="71735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t>Panel</a:t>
            </a:r>
            <a:r>
              <a:rPr spc="-80"/>
              <a:t> </a:t>
            </a:r>
            <a:r>
              <a:t>2:</a:t>
            </a:r>
            <a:r>
              <a:rPr spc="-80"/>
              <a:t> </a:t>
            </a:r>
            <a:r>
              <a:t>Grid</a:t>
            </a:r>
            <a:r>
              <a:rPr spc="-75"/>
              <a:t> </a:t>
            </a:r>
            <a:r>
              <a:t>Design,</a:t>
            </a:r>
            <a:r>
              <a:rPr spc="-65"/>
              <a:t> </a:t>
            </a:r>
            <a:r>
              <a:t>Operations,</a:t>
            </a:r>
            <a:r>
              <a:rPr spc="-65"/>
              <a:t> </a:t>
            </a:r>
            <a:r>
              <a:t>and</a:t>
            </a:r>
            <a:r>
              <a:rPr spc="-70"/>
              <a:t> </a:t>
            </a:r>
            <a:r>
              <a:rPr spc="-10"/>
              <a:t>Maintenance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126236"/>
            <a:ext cx="12192000" cy="1103630"/>
            <a:chOff x="0" y="1126236"/>
            <a:chExt cx="12192000" cy="1103630"/>
          </a:xfrm>
        </p:grpSpPr>
        <p:sp>
          <p:nvSpPr>
            <p:cNvPr id="6" name="object 6"/>
            <p:cNvSpPr/>
            <p:nvPr/>
          </p:nvSpPr>
          <p:spPr>
            <a:xfrm>
              <a:off x="0" y="1126236"/>
              <a:ext cx="12192000" cy="668020"/>
            </a:xfrm>
            <a:custGeom>
              <a:avLst/>
              <a:gdLst/>
              <a:ahLst/>
              <a:cxnLst/>
              <a:rect l="l" t="t" r="r" b="b"/>
              <a:pathLst>
                <a:path w="12192000" h="668019">
                  <a:moveTo>
                    <a:pt x="12192000" y="0"/>
                  </a:moveTo>
                  <a:lnTo>
                    <a:pt x="0" y="0"/>
                  </a:lnTo>
                  <a:lnTo>
                    <a:pt x="0" y="667512"/>
                  </a:lnTo>
                  <a:lnTo>
                    <a:pt x="12192000" y="66751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46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793748"/>
              <a:ext cx="4707890" cy="436245"/>
            </a:xfrm>
            <a:custGeom>
              <a:avLst/>
              <a:gdLst/>
              <a:ahLst/>
              <a:cxnLst/>
              <a:rect l="l" t="t" r="r" b="b"/>
              <a:pathLst>
                <a:path w="4707890" h="436244">
                  <a:moveTo>
                    <a:pt x="4707635" y="0"/>
                  </a:moveTo>
                  <a:lnTo>
                    <a:pt x="0" y="0"/>
                  </a:lnTo>
                  <a:lnTo>
                    <a:pt x="0" y="435863"/>
                  </a:lnTo>
                  <a:lnTo>
                    <a:pt x="4707635" y="435863"/>
                  </a:lnTo>
                  <a:lnTo>
                    <a:pt x="4707635" y="0"/>
                  </a:lnTo>
                  <a:close/>
                </a:path>
              </a:pathLst>
            </a:custGeom>
            <a:solidFill>
              <a:srgbClr val="6FA38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707635" y="1793748"/>
              <a:ext cx="4899660" cy="436245"/>
            </a:xfrm>
            <a:custGeom>
              <a:avLst/>
              <a:gdLst/>
              <a:ahLst/>
              <a:cxnLst/>
              <a:rect l="l" t="t" r="r" b="b"/>
              <a:pathLst>
                <a:path w="4899659" h="436244">
                  <a:moveTo>
                    <a:pt x="4899660" y="0"/>
                  </a:moveTo>
                  <a:lnTo>
                    <a:pt x="0" y="0"/>
                  </a:lnTo>
                  <a:lnTo>
                    <a:pt x="0" y="435863"/>
                  </a:lnTo>
                  <a:lnTo>
                    <a:pt x="4899660" y="435863"/>
                  </a:lnTo>
                  <a:lnTo>
                    <a:pt x="4899660" y="0"/>
                  </a:lnTo>
                  <a:close/>
                </a:path>
              </a:pathLst>
            </a:custGeom>
            <a:solidFill>
              <a:srgbClr val="FBD27D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312291" y="1158621"/>
            <a:ext cx="8813800" cy="988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0855" marR="5080" lvl="0" indent="-100012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8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Grid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Design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System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Hardening</a:t>
            </a:r>
            <a:r>
              <a:rPr kumimoji="0" sz="18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initiatives</a:t>
            </a:r>
            <a:r>
              <a:rPr kumimoji="0" sz="18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8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mitigating</a:t>
            </a:r>
            <a:r>
              <a:rPr kumimoji="0" sz="18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8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Tier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HFTD and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HFRA</a:t>
            </a:r>
            <a:r>
              <a:rPr kumimoji="0" sz="18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8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within</a:t>
            </a:r>
            <a:r>
              <a:rPr kumimoji="0" sz="1800" b="0" i="0" u="none" strike="noStrike" kern="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8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service </a:t>
            </a:r>
            <a:r>
              <a:rPr kumimoji="0" sz="18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territory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48530" algn="l"/>
              </a:tabLst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1800" b="1" i="0" u="none" strike="noStrike" kern="0" cap="none" spc="-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Planned</a:t>
            </a:r>
            <a:r>
              <a:rPr kumimoji="0" sz="18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765173"/>
            <a:ext cx="12196445" cy="4766945"/>
            <a:chOff x="0" y="1765173"/>
            <a:chExt cx="12196445" cy="4766945"/>
          </a:xfrm>
        </p:grpSpPr>
        <p:sp>
          <p:nvSpPr>
            <p:cNvPr id="11" name="object 11"/>
            <p:cNvSpPr/>
            <p:nvPr/>
          </p:nvSpPr>
          <p:spPr>
            <a:xfrm>
              <a:off x="4708397" y="1794510"/>
              <a:ext cx="4445" cy="4718685"/>
            </a:xfrm>
            <a:custGeom>
              <a:avLst/>
              <a:gdLst/>
              <a:ahLst/>
              <a:cxnLst/>
              <a:rect l="l" t="t" r="r" b="b"/>
              <a:pathLst>
                <a:path w="4445" h="4718684">
                  <a:moveTo>
                    <a:pt x="3937" y="0"/>
                  </a:moveTo>
                  <a:lnTo>
                    <a:pt x="0" y="4718151"/>
                  </a:lnTo>
                </a:path>
              </a:pathLst>
            </a:custGeom>
            <a:ln w="38100">
              <a:solidFill>
                <a:srgbClr val="00465C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6493763"/>
              <a:ext cx="12192000" cy="38100"/>
            </a:xfrm>
            <a:custGeom>
              <a:avLst/>
              <a:gdLst/>
              <a:ahLst/>
              <a:cxnLst/>
              <a:rect l="l" t="t" r="r" b="b"/>
              <a:pathLst>
                <a:path w="12192000" h="38100">
                  <a:moveTo>
                    <a:pt x="0" y="0"/>
                  </a:moveTo>
                  <a:lnTo>
                    <a:pt x="0" y="38100"/>
                  </a:lnTo>
                  <a:lnTo>
                    <a:pt x="12191999" y="38100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75292" y="1793748"/>
              <a:ext cx="2592324" cy="469249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560941" y="1779460"/>
              <a:ext cx="2621280" cy="4728845"/>
            </a:xfrm>
            <a:custGeom>
              <a:avLst/>
              <a:gdLst/>
              <a:ahLst/>
              <a:cxnLst/>
              <a:rect l="l" t="t" r="r" b="b"/>
              <a:pathLst>
                <a:path w="2621279" h="4728845">
                  <a:moveTo>
                    <a:pt x="0" y="4728591"/>
                  </a:moveTo>
                  <a:lnTo>
                    <a:pt x="2620899" y="4728591"/>
                  </a:lnTo>
                  <a:lnTo>
                    <a:pt x="2620899" y="0"/>
                  </a:lnTo>
                  <a:lnTo>
                    <a:pt x="0" y="0"/>
                  </a:lnTo>
                  <a:lnTo>
                    <a:pt x="0" y="4728591"/>
                  </a:lnTo>
                  <a:close/>
                </a:path>
              </a:pathLst>
            </a:custGeom>
            <a:ln w="28574">
              <a:solidFill>
                <a:srgbClr val="0046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3779" y="2308097"/>
            <a:ext cx="4312285" cy="318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2022,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completed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180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undergrounding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compared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175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miles.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undergrounding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2022,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60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those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 completed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Butte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Rebuild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Program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41275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2019,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installed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960 miles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hardened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overhead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conductor,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335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overhead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hardening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81915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2022, EPSS settings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4,830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devices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engineered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installed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44,000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conductor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protection,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leading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68%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reduction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CPUC-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reportable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ignitions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 while EPSS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enabled.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devices on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another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47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transmission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also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engineered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45720" lvl="0" indent="-172720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2021 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 PG&amp;E closed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350,000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tags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</a:t>
            </a:r>
            <a:r>
              <a:rPr kumimoji="0" sz="1200" b="0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distribution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system,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195,000</a:t>
            </a:r>
            <a:r>
              <a:rPr kumimoji="0" sz="1200" b="0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tags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HFTD/HFRA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95215" y="2259838"/>
            <a:ext cx="4597400" cy="252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larger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2,285 miles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overall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system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hardening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2023-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2026.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116839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undergrounding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2,100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2023-2026.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These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targets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undergrounding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Butte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County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Rebuild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 be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2025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24511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estimated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overhead</a:t>
            </a:r>
            <a:r>
              <a:rPr kumimoji="0" sz="1200" b="0" i="0" u="none" strike="noStrike" kern="0" cap="none" spc="-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covered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conductor</a:t>
            </a:r>
            <a:r>
              <a:rPr kumimoji="0" sz="12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mileage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from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2023-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2026 is 285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miles,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 is in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line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strategy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undergrounding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Down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Conductor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Detection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(DCD)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settings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installed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than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500 devices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enhance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protection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clear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130,000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ignition-risk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HFTD/HFRA tags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2023-2025 WMP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cycle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SDG&amp;E</a:t>
            </a:r>
          </a:p>
        </p:txBody>
      </p:sp>
    </p:spTree>
    <p:extLst>
      <p:ext uri="{BB962C8B-B14F-4D97-AF65-F5344CB8AC3E}">
        <p14:creationId xmlns:p14="http://schemas.microsoft.com/office/powerpoint/2010/main" val="39177104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3B6E184-B10C-5B4A-2ABA-09BFBC1CD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144" y="1680604"/>
            <a:ext cx="6865776" cy="1083032"/>
          </a:xfrm>
        </p:spPr>
        <p:txBody>
          <a:bodyPr>
            <a:noAutofit/>
          </a:bodyPr>
          <a:lstStyle/>
          <a:p>
            <a:r>
              <a:rPr lang="en-US" sz="4400"/>
              <a:t>2023 – 2025 </a:t>
            </a:r>
            <a:br>
              <a:rPr lang="en-US" sz="4400"/>
            </a:br>
            <a:r>
              <a:rPr lang="en-US" sz="4400">
                <a:cs typeface="Calibri" panose="020F0502020204030204" pitchFamily="34" charset="0"/>
              </a:rPr>
              <a:t>Wildfire Mitigation Plan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28F2AF-A966-1140-FA25-3DFD2AF4249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21864" y="2848888"/>
            <a:ext cx="4236720" cy="7010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Our programs |  Our impact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193AD-B6B4-7D9F-6C5F-41950374C315}"/>
              </a:ext>
            </a:extLst>
          </p:cNvPr>
          <p:cNvGrpSpPr/>
          <p:nvPr/>
        </p:nvGrpSpPr>
        <p:grpSpPr>
          <a:xfrm>
            <a:off x="771035" y="3749045"/>
            <a:ext cx="3840677" cy="1791640"/>
            <a:chOff x="4119480" y="3947008"/>
            <a:chExt cx="3098139" cy="1445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B499BA-E52E-A370-2D5C-7AFEC7B0A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19480" y="3947008"/>
              <a:ext cx="1445253" cy="1445253"/>
            </a:xfrm>
            <a:prstGeom prst="ellipse">
              <a:avLst/>
            </a:prstGeom>
            <a:ln w="69850"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813472-6A03-924C-9D6C-42ADDF870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72366" y="3947008"/>
              <a:ext cx="1445253" cy="1445253"/>
            </a:xfrm>
            <a:prstGeom prst="ellipse">
              <a:avLst/>
            </a:prstGeom>
            <a:ln w="698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2832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grass, outdoor object&#10;&#10;Description automatically generated">
            <a:extLst>
              <a:ext uri="{FF2B5EF4-FFF2-40B4-BE49-F238E27FC236}">
                <a16:creationId xmlns:a16="http://schemas.microsoft.com/office/drawing/2014/main" id="{5C9D9ED3-B199-77D8-371B-2DB5EC87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161"/>
            <a:ext cx="12192000" cy="5069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3E89C-DD5D-2AAB-534F-BF334B6C721D}"/>
              </a:ext>
            </a:extLst>
          </p:cNvPr>
          <p:cNvSpPr/>
          <p:nvPr/>
        </p:nvSpPr>
        <p:spPr>
          <a:xfrm>
            <a:off x="0" y="1044161"/>
            <a:ext cx="12192000" cy="5069438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80896-4DA3-38FB-AFC0-B739D851AF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21540" y="3973523"/>
            <a:ext cx="5914889" cy="88945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000" b="1">
                <a:solidFill>
                  <a:schemeClr val="bg1"/>
                </a:solidFill>
              </a:rPr>
              <a:t>Shaun Gahagan</a:t>
            </a:r>
            <a:r>
              <a:rPr lang="en-US" sz="2000">
                <a:solidFill>
                  <a:schemeClr val="bg1"/>
                </a:solidFill>
              </a:rPr>
              <a:t>, Wildfire Mitigation Program Manager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CC2CC-52F1-71A4-1EC4-4446EF6F1B5D}"/>
              </a:ext>
            </a:extLst>
          </p:cNvPr>
          <p:cNvSpPr txBox="1"/>
          <p:nvPr/>
        </p:nvSpPr>
        <p:spPr>
          <a:xfrm>
            <a:off x="2521540" y="2373085"/>
            <a:ext cx="9441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 Design, Operations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&amp; Maintenance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97AD0DE-9344-D877-90B8-AD597DC49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128" t="3987" r="21426" b="75323"/>
          <a:stretch/>
        </p:blipFill>
        <p:spPr>
          <a:xfrm>
            <a:off x="769666" y="2182764"/>
            <a:ext cx="1751874" cy="16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234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7B86568-2A0A-6179-E579-1A04F9295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9782" y="897745"/>
            <a:ext cx="3390021" cy="50482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>
                <a:solidFill>
                  <a:schemeClr val="tx1"/>
                </a:solidFill>
              </a:rPr>
              <a:t>Transmission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7DED2CE-7594-FCCA-C395-39E7D29FA1A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53915" y="884403"/>
            <a:ext cx="3671201" cy="50482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>
                <a:solidFill>
                  <a:schemeClr val="tx1"/>
                </a:solidFill>
              </a:rPr>
              <a:t>Strategic Undergrounding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E6DE2F8-2D82-27DE-3617-805817EC4D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43788" y="878307"/>
            <a:ext cx="3389948" cy="50482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>
                <a:solidFill>
                  <a:schemeClr val="tx1"/>
                </a:solidFill>
              </a:rPr>
              <a:t>Covered Conductor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43EF8D-D307-6A4E-AC2C-429EC8C06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451" y="1341697"/>
            <a:ext cx="3255171" cy="22289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2F2382-00CF-FF82-1C05-F2A7C285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18" y="3709071"/>
            <a:ext cx="3106413" cy="206317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D40F5FF-981A-9E12-4DC2-DA2F9C5F79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3453" t="3399" r="23558" b="75133"/>
          <a:stretch/>
        </p:blipFill>
        <p:spPr>
          <a:xfrm>
            <a:off x="377483" y="181896"/>
            <a:ext cx="675431" cy="78109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3B76590-4177-767C-79D6-640AB40B0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1074" y="3320682"/>
            <a:ext cx="2835376" cy="240659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7982ECD-7AFE-BF94-97D2-D2EC3C51C9C0}"/>
              </a:ext>
            </a:extLst>
          </p:cNvPr>
          <p:cNvGrpSpPr/>
          <p:nvPr/>
        </p:nvGrpSpPr>
        <p:grpSpPr>
          <a:xfrm>
            <a:off x="477802" y="1466176"/>
            <a:ext cx="2978265" cy="430887"/>
            <a:chOff x="741564" y="294851"/>
            <a:chExt cx="2978265" cy="4308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7BE0AC5-5471-ACDE-0409-C4FBBB593B41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93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19A5805-AF37-7B47-BF9A-D1927DDC6BB6}"/>
                </a:ext>
              </a:extLst>
            </p:cNvPr>
            <p:cNvSpPr txBox="1"/>
            <p:nvPr/>
          </p:nvSpPr>
          <p:spPr>
            <a:xfrm>
              <a:off x="1668311" y="294851"/>
              <a:ext cx="2051518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hardened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on transmission lines 2020-2022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81A15C-36A7-67C1-7AE8-F33E09730C56}"/>
              </a:ext>
            </a:extLst>
          </p:cNvPr>
          <p:cNvGrpSpPr/>
          <p:nvPr/>
        </p:nvGrpSpPr>
        <p:grpSpPr>
          <a:xfrm>
            <a:off x="469592" y="1994728"/>
            <a:ext cx="2885339" cy="430887"/>
            <a:chOff x="741564" y="313436"/>
            <a:chExt cx="2885339" cy="4308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6A58DD-8670-1D90-8AFA-044B82C62BF3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45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3159556-E412-06FE-EB47-6AF077C1DF92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planned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for completion 2023 - 2025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184A57-D788-E1CC-F5B5-FAE249DB7BF6}"/>
              </a:ext>
            </a:extLst>
          </p:cNvPr>
          <p:cNvGrpSpPr/>
          <p:nvPr/>
        </p:nvGrpSpPr>
        <p:grpSpPr>
          <a:xfrm>
            <a:off x="477802" y="3014661"/>
            <a:ext cx="2885339" cy="430887"/>
            <a:chOff x="741564" y="313436"/>
            <a:chExt cx="2885339" cy="4308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118B0FC-5EEF-FF9D-4A52-6787398E1973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84%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EF5937-DE0A-C294-51EA-07E0EFE82519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effectiveness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of hardening against wildfires.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5F844F-DE2A-05AB-F778-F048227E814E}"/>
              </a:ext>
            </a:extLst>
          </p:cNvPr>
          <p:cNvGrpSpPr/>
          <p:nvPr/>
        </p:nvGrpSpPr>
        <p:grpSpPr>
          <a:xfrm>
            <a:off x="477802" y="2504695"/>
            <a:ext cx="2885339" cy="430887"/>
            <a:chOff x="741564" y="313436"/>
            <a:chExt cx="2885339" cy="4308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5DC167-9C36-EEF1-7065-F20E270D7466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2026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FABD9F6-0008-5B93-A47C-FC6E07B950E6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planned completion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of tier 2 and tier 3 areas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D8A6348-0190-E055-D299-8E1125C01A76}"/>
              </a:ext>
            </a:extLst>
          </p:cNvPr>
          <p:cNvGrpSpPr/>
          <p:nvPr/>
        </p:nvGrpSpPr>
        <p:grpSpPr>
          <a:xfrm>
            <a:off x="4569890" y="3732789"/>
            <a:ext cx="2808994" cy="369332"/>
            <a:chOff x="741564" y="344213"/>
            <a:chExt cx="2808994" cy="36933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97A1F73-BA8E-20C2-B5E7-0A92B43FA644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125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5CA477-092E-8066-A6E2-DE33A9DF9D20}"/>
                </a:ext>
              </a:extLst>
            </p:cNvPr>
            <p:cNvSpPr txBox="1"/>
            <p:nvPr/>
          </p:nvSpPr>
          <p:spPr>
            <a:xfrm>
              <a:off x="1591966" y="398074"/>
              <a:ext cx="195859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installed 2020-2022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328082A-79F4-83E7-A681-24AB27EF8439}"/>
              </a:ext>
            </a:extLst>
          </p:cNvPr>
          <p:cNvGrpSpPr/>
          <p:nvPr/>
        </p:nvGrpSpPr>
        <p:grpSpPr>
          <a:xfrm>
            <a:off x="4555537" y="4227943"/>
            <a:ext cx="2831096" cy="430887"/>
            <a:chOff x="795807" y="313436"/>
            <a:chExt cx="2831096" cy="4308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7B91275-32CF-5C6F-6AC7-B95D461C812F}"/>
                </a:ext>
              </a:extLst>
            </p:cNvPr>
            <p:cNvSpPr txBox="1"/>
            <p:nvPr/>
          </p:nvSpPr>
          <p:spPr>
            <a:xfrm>
              <a:off x="795807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359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860D3E-4445-7CF4-18C8-0CB47F1E4000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planned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for completion by 2025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8B38976-700F-9E90-F731-E53AE1458CE5}"/>
              </a:ext>
            </a:extLst>
          </p:cNvPr>
          <p:cNvGrpSpPr/>
          <p:nvPr/>
        </p:nvGrpSpPr>
        <p:grpSpPr>
          <a:xfrm>
            <a:off x="4552845" y="5341360"/>
            <a:ext cx="2831096" cy="430887"/>
            <a:chOff x="795807" y="313436"/>
            <a:chExt cx="2831096" cy="4308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4EC25A-E21F-BC00-2EC8-631E630964E7}"/>
                </a:ext>
              </a:extLst>
            </p:cNvPr>
            <p:cNvSpPr txBox="1"/>
            <p:nvPr/>
          </p:nvSpPr>
          <p:spPr>
            <a:xfrm>
              <a:off x="795807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98%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1B91889-A8DC-E886-DBB0-00ECEDADEC3E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reduction in risk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against wildfires.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39E1F0-331A-085A-1460-D7166A455B39}"/>
              </a:ext>
            </a:extLst>
          </p:cNvPr>
          <p:cNvGrpSpPr/>
          <p:nvPr/>
        </p:nvGrpSpPr>
        <p:grpSpPr>
          <a:xfrm>
            <a:off x="4552845" y="4784652"/>
            <a:ext cx="2831096" cy="430887"/>
            <a:chOff x="795807" y="313436"/>
            <a:chExt cx="2831096" cy="4308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EF7A9E9-0842-0392-25E0-DC723139867D}"/>
                </a:ext>
              </a:extLst>
            </p:cNvPr>
            <p:cNvSpPr txBox="1"/>
            <p:nvPr/>
          </p:nvSpPr>
          <p:spPr>
            <a:xfrm>
              <a:off x="795807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6,600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D56090F-982D-B7EB-BD8C-B16F13FA3970}"/>
                </a:ext>
              </a:extLst>
            </p:cNvPr>
            <p:cNvSpPr txBox="1"/>
            <p:nvPr/>
          </p:nvSpPr>
          <p:spPr>
            <a:xfrm>
              <a:off x="1668311" y="313436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customers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expected to remove impact of PSPS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3B75BC9-7D04-83DD-AA8E-63A0BDFB9A5F}"/>
              </a:ext>
            </a:extLst>
          </p:cNvPr>
          <p:cNvGrpSpPr/>
          <p:nvPr/>
        </p:nvGrpSpPr>
        <p:grpSpPr>
          <a:xfrm>
            <a:off x="8513120" y="1975324"/>
            <a:ext cx="2808994" cy="484748"/>
            <a:chOff x="741564" y="344213"/>
            <a:chExt cx="2808994" cy="48474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5A53B9-E9EA-CDF7-1CFA-67289DF49134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160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99BDDF-7BC5-2C4D-DA68-2AB3425C4ED5}"/>
                </a:ext>
              </a:extLst>
            </p:cNvPr>
            <p:cNvSpPr txBox="1"/>
            <p:nvPr/>
          </p:nvSpPr>
          <p:spPr>
            <a:xfrm>
              <a:off x="1591966" y="398074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planned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for completion 2023 - 2025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D48099A0-5915-8A20-C7BC-AC8277025ED6}"/>
              </a:ext>
            </a:extLst>
          </p:cNvPr>
          <p:cNvGrpSpPr/>
          <p:nvPr/>
        </p:nvGrpSpPr>
        <p:grpSpPr>
          <a:xfrm>
            <a:off x="8513120" y="1464232"/>
            <a:ext cx="2808994" cy="369332"/>
            <a:chOff x="741564" y="344213"/>
            <a:chExt cx="2808994" cy="369332"/>
          </a:xfrm>
        </p:grpSpPr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58F41978-F0C3-937F-F5E2-03097110146A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88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id="{3BD42249-156D-CF66-5F00-34053FF9D467}"/>
                </a:ext>
              </a:extLst>
            </p:cNvPr>
            <p:cNvSpPr txBox="1"/>
            <p:nvPr/>
          </p:nvSpPr>
          <p:spPr>
            <a:xfrm>
              <a:off x="1591966" y="398074"/>
              <a:ext cx="195859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miles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installed 2020-2022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D631259F-6694-DBA4-D32A-6847DD8DFF7C}"/>
              </a:ext>
            </a:extLst>
          </p:cNvPr>
          <p:cNvGrpSpPr/>
          <p:nvPr/>
        </p:nvGrpSpPr>
        <p:grpSpPr>
          <a:xfrm>
            <a:off x="8542748" y="2600827"/>
            <a:ext cx="2808994" cy="484748"/>
            <a:chOff x="741564" y="344213"/>
            <a:chExt cx="2808994" cy="484748"/>
          </a:xfrm>
        </p:grpSpPr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F01FFF18-874E-3F32-FC26-97D84C612857}"/>
                </a:ext>
              </a:extLst>
            </p:cNvPr>
            <p:cNvSpPr txBox="1"/>
            <p:nvPr/>
          </p:nvSpPr>
          <p:spPr>
            <a:xfrm>
              <a:off x="741564" y="344213"/>
              <a:ext cx="8504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65%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4" name="TextBox 1033">
              <a:extLst>
                <a:ext uri="{FF2B5EF4-FFF2-40B4-BE49-F238E27FC236}">
                  <a16:creationId xmlns:a16="http://schemas.microsoft.com/office/drawing/2014/main" id="{7A0DE063-C105-CE09-0D39-B6B5D387BFBD}"/>
                </a:ext>
              </a:extLst>
            </p:cNvPr>
            <p:cNvSpPr txBox="1"/>
            <p:nvPr/>
          </p:nvSpPr>
          <p:spPr>
            <a:xfrm>
              <a:off x="1591966" y="398074"/>
              <a:ext cx="195859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reduction in risk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against wildfires</a:t>
              </a:r>
              <a:endParaRPr kumimoji="0" lang="en-US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A540BD57-563F-9BA7-BF0D-526B2052D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88" y="339325"/>
            <a:ext cx="11296180" cy="504904"/>
          </a:xfrm>
        </p:spPr>
        <p:txBody>
          <a:bodyPr lIns="91440" tIns="45720" rIns="91440" bIns="45720" anchor="t"/>
          <a:lstStyle/>
          <a:p>
            <a:r>
              <a:rPr lang="en-US"/>
              <a:t>Grid Hardening</a:t>
            </a:r>
          </a:p>
        </p:txBody>
      </p:sp>
    </p:spTree>
    <p:extLst>
      <p:ext uri="{BB962C8B-B14F-4D97-AF65-F5344CB8AC3E}">
        <p14:creationId xmlns:p14="http://schemas.microsoft.com/office/powerpoint/2010/main" val="248819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19649CEA-C6EF-8CA0-1A07-21A21CDF0F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71" b="-713"/>
          <a:stretch/>
        </p:blipFill>
        <p:spPr>
          <a:xfrm>
            <a:off x="7364153" y="887835"/>
            <a:ext cx="4367036" cy="54756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E50BFB-0C6E-17DB-7589-DA9CBA27E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894" y="1039878"/>
            <a:ext cx="3152123" cy="2361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7865FF-D402-9FCB-D339-7F5781FD6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7606" y="3628267"/>
            <a:ext cx="3175412" cy="238155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4D0BFDC-2CA5-E13B-DA12-7F8E07425A0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6220" t="50000" r="59451" b="29688"/>
          <a:stretch/>
        </p:blipFill>
        <p:spPr>
          <a:xfrm>
            <a:off x="404943" y="195732"/>
            <a:ext cx="747591" cy="7415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3795DC4-52F7-C8D4-7409-870F8C1A6C8A}"/>
              </a:ext>
            </a:extLst>
          </p:cNvPr>
          <p:cNvSpPr txBox="1"/>
          <p:nvPr/>
        </p:nvSpPr>
        <p:spPr>
          <a:xfrm>
            <a:off x="558726" y="1464571"/>
            <a:ext cx="2912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193D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Risk-informed               drone inspections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4998EA3-299E-15D1-AE8A-31460DD52038}"/>
              </a:ext>
            </a:extLst>
          </p:cNvPr>
          <p:cNvGrpSpPr/>
          <p:nvPr/>
        </p:nvGrpSpPr>
        <p:grpSpPr>
          <a:xfrm>
            <a:off x="108811" y="2526401"/>
            <a:ext cx="3128639" cy="538801"/>
            <a:chOff x="319586" y="2945146"/>
            <a:chExt cx="3128639" cy="53880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B2B620-EFC0-3D9C-20A5-CD11CAA3C4A5}"/>
                </a:ext>
              </a:extLst>
            </p:cNvPr>
            <p:cNvSpPr txBox="1"/>
            <p:nvPr/>
          </p:nvSpPr>
          <p:spPr>
            <a:xfrm>
              <a:off x="319586" y="2945146"/>
              <a:ext cx="11091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2.3 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E8206B0-B554-6622-CC74-CC3813BDDFE6}"/>
                </a:ext>
              </a:extLst>
            </p:cNvPr>
            <p:cNvSpPr txBox="1"/>
            <p:nvPr/>
          </p:nvSpPr>
          <p:spPr>
            <a:xfrm>
              <a:off x="1489633" y="2960727"/>
              <a:ext cx="1958592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million images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captured</a:t>
              </a:r>
              <a:endPara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0BE071-3AB8-CCFD-381F-DFD486160CAE}"/>
              </a:ext>
            </a:extLst>
          </p:cNvPr>
          <p:cNvGrpSpPr/>
          <p:nvPr/>
        </p:nvGrpSpPr>
        <p:grpSpPr>
          <a:xfrm>
            <a:off x="108811" y="2999502"/>
            <a:ext cx="3362797" cy="461665"/>
            <a:chOff x="319586" y="2883168"/>
            <a:chExt cx="3362797" cy="4616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22C939-3E29-29E4-AE98-E4E7B82FAC13}"/>
                </a:ext>
              </a:extLst>
            </p:cNvPr>
            <p:cNvSpPr txBox="1"/>
            <p:nvPr/>
          </p:nvSpPr>
          <p:spPr>
            <a:xfrm>
              <a:off x="319586" y="2945146"/>
              <a:ext cx="11091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85k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9DD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06883A-B44F-F524-040E-98CBE4134DEA}"/>
                </a:ext>
              </a:extLst>
            </p:cNvPr>
            <p:cNvSpPr txBox="1"/>
            <p:nvPr/>
          </p:nvSpPr>
          <p:spPr>
            <a:xfrm>
              <a:off x="1489632" y="2883168"/>
              <a:ext cx="2192751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structures photographed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 tier 2 and tier 3 of the HFTD</a:t>
              </a:r>
              <a:endPara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1E0BF2-C4C4-ACA2-31B6-386C59B9AD26}"/>
              </a:ext>
            </a:extLst>
          </p:cNvPr>
          <p:cNvGrpSpPr/>
          <p:nvPr/>
        </p:nvGrpSpPr>
        <p:grpSpPr>
          <a:xfrm>
            <a:off x="108811" y="3546723"/>
            <a:ext cx="3362797" cy="461665"/>
            <a:chOff x="319586" y="2895310"/>
            <a:chExt cx="3362797" cy="4616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0CB24F-A55F-F33A-C8FD-7F83A9FBD61D}"/>
                </a:ext>
              </a:extLst>
            </p:cNvPr>
            <p:cNvSpPr txBox="1"/>
            <p:nvPr/>
          </p:nvSpPr>
          <p:spPr>
            <a:xfrm>
              <a:off x="319586" y="2945146"/>
              <a:ext cx="11091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96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C36F7D-DB60-AFEF-8DE7-9C0AEB42489B}"/>
                </a:ext>
              </a:extLst>
            </p:cNvPr>
            <p:cNvSpPr txBox="1"/>
            <p:nvPr/>
          </p:nvSpPr>
          <p:spPr>
            <a:xfrm>
              <a:off x="1489633" y="2895310"/>
              <a:ext cx="21927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machine learning models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created</a:t>
              </a:r>
              <a:endPara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8AAE3EF-1A80-BD57-79C8-A2067623C08F}"/>
              </a:ext>
            </a:extLst>
          </p:cNvPr>
          <p:cNvGrpSpPr/>
          <p:nvPr/>
        </p:nvGrpSpPr>
        <p:grpSpPr>
          <a:xfrm>
            <a:off x="157803" y="4131639"/>
            <a:ext cx="3079647" cy="369332"/>
            <a:chOff x="319586" y="2945146"/>
            <a:chExt cx="3079647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2FAA5A-E3C6-EF51-68CE-86614E7DEFAD}"/>
                </a:ext>
              </a:extLst>
            </p:cNvPr>
            <p:cNvSpPr txBox="1"/>
            <p:nvPr/>
          </p:nvSpPr>
          <p:spPr>
            <a:xfrm>
              <a:off x="319586" y="2945146"/>
              <a:ext cx="11091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99DD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41%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151D3A9-BD31-C64D-A38C-5A0016BD1DC1}"/>
                </a:ext>
              </a:extLst>
            </p:cNvPr>
            <p:cNvSpPr txBox="1"/>
            <p:nvPr/>
          </p:nvSpPr>
          <p:spPr>
            <a:xfrm>
              <a:off x="1440641" y="2999007"/>
              <a:ext cx="1958592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reduction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 field time</a:t>
              </a:r>
              <a:endPara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" name="Title 3">
            <a:extLst>
              <a:ext uri="{FF2B5EF4-FFF2-40B4-BE49-F238E27FC236}">
                <a16:creationId xmlns:a16="http://schemas.microsoft.com/office/drawing/2014/main" id="{7EB7535A-9CAF-52F7-5FEB-9EB18359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0" y="349485"/>
            <a:ext cx="11296180" cy="504904"/>
          </a:xfrm>
        </p:spPr>
        <p:txBody>
          <a:bodyPr lIns="91440" tIns="45720" rIns="91440" bIns="45720" anchor="t"/>
          <a:lstStyle/>
          <a:p>
            <a:r>
              <a:rPr lang="en-US"/>
              <a:t>Asset Replacement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5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255" y="226436"/>
            <a:ext cx="11545453" cy="2387600"/>
          </a:xfrm>
        </p:spPr>
        <p:txBody>
          <a:bodyPr/>
          <a:lstStyle/>
          <a:p>
            <a:r>
              <a:rPr lang="en-US"/>
              <a:t>GRID OPERATIONS, DESIGN, and MAINTENANCE PANEL DISCUSSION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57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7B1CF2D-5617-B26F-3DEF-0308C7E22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201953"/>
              </p:ext>
            </p:extLst>
          </p:nvPr>
        </p:nvGraphicFramePr>
        <p:xfrm>
          <a:off x="760244" y="2806577"/>
          <a:ext cx="10951464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75732">
                  <a:extLst>
                    <a:ext uri="{9D8B030D-6E8A-4147-A177-3AD203B41FA5}">
                      <a16:colId xmlns:a16="http://schemas.microsoft.com/office/drawing/2014/main" val="2037300781"/>
                    </a:ext>
                  </a:extLst>
                </a:gridCol>
                <a:gridCol w="5475732">
                  <a:extLst>
                    <a:ext uri="{9D8B030D-6E8A-4147-A177-3AD203B41FA5}">
                      <a16:colId xmlns:a16="http://schemas.microsoft.com/office/drawing/2014/main" val="93015315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PANEL MEMBER or UTILITY REPRESENTATIVE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ORGANIZATION / TITLE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2482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Ray Fugere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SCE / Director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02309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Holly Wehrman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CPUC CalAdvocates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3124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Wendy Al-Mukdad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CPUC SPD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42525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Thomas Long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TURN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519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1709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1o minute break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Back at 1:45pm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237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OPEN QUESTIONS </a:t>
            </a:r>
            <a:br>
              <a:rPr lang="en-US"/>
            </a:br>
            <a:r>
              <a:rPr lang="en-US"/>
              <a:t>AND ANSWERS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Reminder to raise hand, use Q&amp;A function in Zoom.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369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8137F4-A00D-07E8-F9C9-7CFC437756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1B11A-AC59-7218-8D9A-C8D3A8B9ED7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CE97271-927D-D34B-F151-46003B39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EMERGENCY PREPAREDNESS, COMMUNITY OUTREACH, </a:t>
            </a:r>
            <a:br>
              <a:rPr lang="en-US" b="1"/>
            </a:br>
            <a:r>
              <a:rPr lang="en-US" b="1"/>
              <a:t>AND PSPS PANEL</a:t>
            </a:r>
          </a:p>
        </p:txBody>
      </p:sp>
    </p:spTree>
    <p:extLst>
      <p:ext uri="{BB962C8B-B14F-4D97-AF65-F5344CB8AC3E}">
        <p14:creationId xmlns:p14="http://schemas.microsoft.com/office/powerpoint/2010/main" val="31653624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SDG&amp;E</a:t>
            </a:r>
          </a:p>
        </p:txBody>
      </p:sp>
    </p:spTree>
    <p:extLst>
      <p:ext uri="{BB962C8B-B14F-4D97-AF65-F5344CB8AC3E}">
        <p14:creationId xmlns:p14="http://schemas.microsoft.com/office/powerpoint/2010/main" val="2927779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grass, outdoor object&#10;&#10;Description automatically generated">
            <a:extLst>
              <a:ext uri="{FF2B5EF4-FFF2-40B4-BE49-F238E27FC236}">
                <a16:creationId xmlns:a16="http://schemas.microsoft.com/office/drawing/2014/main" id="{5C9D9ED3-B199-77D8-371B-2DB5EC87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161"/>
            <a:ext cx="12192000" cy="5069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3E89C-DD5D-2AAB-534F-BF334B6C721D}"/>
              </a:ext>
            </a:extLst>
          </p:cNvPr>
          <p:cNvSpPr/>
          <p:nvPr/>
        </p:nvSpPr>
        <p:spPr>
          <a:xfrm>
            <a:off x="0" y="1044161"/>
            <a:ext cx="12192000" cy="5069438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80896-4DA3-38FB-AFC0-B739D851AF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21540" y="3973523"/>
            <a:ext cx="5914889" cy="88945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000" b="1">
                <a:solidFill>
                  <a:schemeClr val="bg1"/>
                </a:solidFill>
              </a:rPr>
              <a:t>Mona Freels</a:t>
            </a:r>
            <a:r>
              <a:rPr lang="en-US" sz="2000">
                <a:solidFill>
                  <a:schemeClr val="bg1"/>
                </a:solidFill>
              </a:rPr>
              <a:t>, Emergency Services Manager</a:t>
            </a:r>
            <a:endParaRPr lang="en-US" sz="200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CC2CC-52F1-71A4-1EC4-4446EF6F1B5D}"/>
              </a:ext>
            </a:extLst>
          </p:cNvPr>
          <p:cNvSpPr txBox="1"/>
          <p:nvPr/>
        </p:nvSpPr>
        <p:spPr>
          <a:xfrm>
            <a:off x="2521540" y="2373085"/>
            <a:ext cx="9441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Emergency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Preparedness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3D0541C-4F1C-335F-1E6F-3ED7337904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545" t="25290" r="59753" b="54175"/>
          <a:stretch/>
        </p:blipFill>
        <p:spPr>
          <a:xfrm>
            <a:off x="736968" y="2064387"/>
            <a:ext cx="1670272" cy="163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195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0E50-5CFF-5A13-E608-7EFC1917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2800">
                <a:cs typeface="Arial"/>
              </a:rPr>
              <a:t>ICS Integration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CA099-B476-CCED-0C1A-CBC8330665B8}"/>
              </a:ext>
            </a:extLst>
          </p:cNvPr>
          <p:cNvSpPr txBox="1">
            <a:spLocks/>
          </p:cNvSpPr>
          <p:nvPr/>
        </p:nvSpPr>
        <p:spPr>
          <a:xfrm>
            <a:off x="488013" y="1632316"/>
            <a:ext cx="5164642" cy="4312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►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ICS Training: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EOC Responders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Field Responders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Utility Field Commander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Field Safety Officer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ICS Field Mentoring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 Responder Training: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Personnel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Law Enforcement Personnel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A754E4F-2A78-3C69-0E59-9D887A00B7BF}"/>
              </a:ext>
            </a:extLst>
          </p:cNvPr>
          <p:cNvGraphicFramePr>
            <a:graphicFrameLocks/>
          </p:cNvGraphicFramePr>
          <p:nvPr/>
        </p:nvGraphicFramePr>
        <p:xfrm>
          <a:off x="5656828" y="3037049"/>
          <a:ext cx="5867061" cy="3100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CFC3D78-BF24-7575-3B00-783BC833B6E7}"/>
              </a:ext>
            </a:extLst>
          </p:cNvPr>
          <p:cNvGrpSpPr/>
          <p:nvPr/>
        </p:nvGrpSpPr>
        <p:grpSpPr>
          <a:xfrm>
            <a:off x="4051571" y="1116279"/>
            <a:ext cx="10041468" cy="1584161"/>
            <a:chOff x="823368" y="4499706"/>
            <a:chExt cx="12910874" cy="158416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9C773E-A483-4731-9D51-3DE6F77DB64C}"/>
                </a:ext>
              </a:extLst>
            </p:cNvPr>
            <p:cNvSpPr txBox="1"/>
            <p:nvPr/>
          </p:nvSpPr>
          <p:spPr>
            <a:xfrm>
              <a:off x="7636185" y="4606539"/>
              <a:ext cx="6098057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Required internal trainings:</a:t>
              </a:r>
            </a:p>
            <a:p>
              <a:pPr marL="74295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EOC orientation</a:t>
              </a:r>
            </a:p>
            <a:p>
              <a:pPr marL="74295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Summer readiness</a:t>
              </a:r>
            </a:p>
            <a:p>
              <a:pPr marL="74295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Section-specific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AFECEC4-BD63-01AA-43AF-997FF9CC278F}"/>
                </a:ext>
              </a:extLst>
            </p:cNvPr>
            <p:cNvGrpSpPr/>
            <p:nvPr/>
          </p:nvGrpSpPr>
          <p:grpSpPr>
            <a:xfrm>
              <a:off x="823368" y="4499706"/>
              <a:ext cx="8905522" cy="1584161"/>
              <a:chOff x="823368" y="4499706"/>
              <a:chExt cx="8905522" cy="158416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15291A5-470A-47F7-6D0D-38D8CFEE6280}"/>
                  </a:ext>
                </a:extLst>
              </p:cNvPr>
              <p:cNvSpPr txBox="1"/>
              <p:nvPr/>
            </p:nvSpPr>
            <p:spPr>
              <a:xfrm>
                <a:off x="823368" y="4935311"/>
                <a:ext cx="1775667" cy="523220"/>
              </a:xfrm>
              <a:prstGeom prst="rect">
                <a:avLst/>
              </a:prstGeom>
              <a:solidFill>
                <a:srgbClr val="FFE60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634 EOC Responders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505F97B-F651-7A36-7B8D-DFA327174454}"/>
                  </a:ext>
                </a:extLst>
              </p:cNvPr>
              <p:cNvSpPr txBox="1"/>
              <p:nvPr/>
            </p:nvSpPr>
            <p:spPr>
              <a:xfrm>
                <a:off x="3402233" y="4606539"/>
                <a:ext cx="6326657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Required FEMA/CAL OES trainings</a:t>
                </a: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: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SEMS Intro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IS 100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IS 200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IS 700</a:t>
                </a:r>
              </a:p>
            </p:txBody>
          </p:sp>
          <p:sp>
            <p:nvSpPr>
              <p:cNvPr id="14" name="Left Brace 13">
                <a:extLst>
                  <a:ext uri="{FF2B5EF4-FFF2-40B4-BE49-F238E27FC236}">
                    <a16:creationId xmlns:a16="http://schemas.microsoft.com/office/drawing/2014/main" id="{12F43E6A-CAAA-ADB6-30F0-C74C1D7055AC}"/>
                  </a:ext>
                </a:extLst>
              </p:cNvPr>
              <p:cNvSpPr/>
              <p:nvPr/>
            </p:nvSpPr>
            <p:spPr>
              <a:xfrm>
                <a:off x="2928551" y="4499706"/>
                <a:ext cx="358346" cy="1584161"/>
              </a:xfrm>
              <a:prstGeom prst="leftBrace">
                <a:avLst>
                  <a:gd name="adj1" fmla="val 43765"/>
                  <a:gd name="adj2" fmla="val 50000"/>
                </a:avLst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1270042"/>
      </p:ext>
    </p:extLst>
  </p:cSld>
  <p:clrMapOvr>
    <a:masterClrMapping/>
  </p:clrMapOvr>
  <p:transition spd="slow">
    <p:push dir="u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AE3C-4702-4D7D-8D01-90AF2BEC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Public Safety Partner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AFDD0-E058-43DC-951A-46AFC8CBF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71" y="1037507"/>
            <a:ext cx="5350580" cy="4367870"/>
          </a:xfrm>
        </p:spPr>
        <p:txBody>
          <a:bodyPr/>
          <a:lstStyle/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800"/>
              <a:t>Will be all-hazards, including wildfire by </a:t>
            </a:r>
            <a:r>
              <a:rPr lang="en-US" sz="1800" b="1">
                <a:solidFill>
                  <a:schemeClr val="tx1"/>
                </a:solidFill>
              </a:rPr>
              <a:t>Sep. 1, 2023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800"/>
              <a:t>Information by device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800"/>
              <a:t>Partners can follow communities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800"/>
              <a:t>Customized push notifications</a:t>
            </a:r>
          </a:p>
          <a:p>
            <a:pPr lvl="1"/>
            <a:endParaRPr lang="en-US" sz="1800"/>
          </a:p>
        </p:txBody>
      </p:sp>
      <p:pic>
        <p:nvPicPr>
          <p:cNvPr id="2050" name="Picture 8" descr="Map&#10;&#10;Description automatically generated">
            <a:extLst>
              <a:ext uri="{FF2B5EF4-FFF2-40B4-BE49-F238E27FC236}">
                <a16:creationId xmlns:a16="http://schemas.microsoft.com/office/drawing/2014/main" id="{BD4F636A-0139-163C-08AA-BFA9A83D7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34" y="2744762"/>
            <a:ext cx="1602797" cy="34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2C1A55D-D1D7-C58B-0B8C-1032A7348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440" y="2744762"/>
            <a:ext cx="1602798" cy="346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1" descr="Map&#10;&#10;Description automatically generated">
            <a:extLst>
              <a:ext uri="{FF2B5EF4-FFF2-40B4-BE49-F238E27FC236}">
                <a16:creationId xmlns:a16="http://schemas.microsoft.com/office/drawing/2014/main" id="{E08F0614-36F7-10D0-63CA-3F57E4E98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105" y="2746524"/>
            <a:ext cx="1601983" cy="3467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306DCA-0293-DFC9-EB61-E33003B88DCD}"/>
              </a:ext>
            </a:extLst>
          </p:cNvPr>
          <p:cNvSpPr txBox="1">
            <a:spLocks/>
          </p:cNvSpPr>
          <p:nvPr/>
        </p:nvSpPr>
        <p:spPr>
          <a:xfrm>
            <a:off x="6056872" y="1030136"/>
            <a:ext cx="4178547" cy="12016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−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►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689"/>
              </a:buClr>
              <a:buSzTx/>
              <a:buFont typeface="Arial" panose="020B0604020202020204" pitchFamily="34" charset="0"/>
              <a:buChar char="−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51" name="Picture 9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F48A34B7-1102-6248-D45B-492FA08F5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387" y="2744762"/>
            <a:ext cx="1602797" cy="346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BDE76-E4A4-A840-3235-AE372002F353}"/>
              </a:ext>
            </a:extLst>
          </p:cNvPr>
          <p:cNvSpPr txBox="1"/>
          <p:nvPr/>
        </p:nvSpPr>
        <p:spPr>
          <a:xfrm>
            <a:off x="5932643" y="1092472"/>
            <a:ext cx="5630464" cy="128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Mapping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Social Media Kits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Links to external resources like 211 San Diego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24/7 contacts into the EOC</a:t>
            </a:r>
          </a:p>
        </p:txBody>
      </p:sp>
    </p:spTree>
    <p:extLst>
      <p:ext uri="{BB962C8B-B14F-4D97-AF65-F5344CB8AC3E}">
        <p14:creationId xmlns:p14="http://schemas.microsoft.com/office/powerpoint/2010/main" val="3193165454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92C963-6B0F-5643-BA58-262C99A11B23}"/>
              </a:ext>
            </a:extLst>
          </p:cNvPr>
          <p:cNvSpPr txBox="1">
            <a:spLocks/>
          </p:cNvSpPr>
          <p:nvPr/>
        </p:nvSpPr>
        <p:spPr>
          <a:xfrm>
            <a:off x="411479" y="336936"/>
            <a:ext cx="9624798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Human Factor Engineering – EOC Dashboards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41F262-5FA9-424C-972A-753F217A5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973" y="1214108"/>
            <a:ext cx="8010776" cy="2213165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D6DB5BA-1785-4D3F-8ED8-AC14261A6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72" y="3684515"/>
            <a:ext cx="8010776" cy="227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0217FABA-7CA6-49CE-AAA2-8AF15FABE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25" y="1990388"/>
            <a:ext cx="3518495" cy="1019320"/>
          </a:xfrm>
          <a:prstGeom prst="rect">
            <a:avLst/>
          </a:prstGeom>
        </p:spPr>
      </p:pic>
      <p:pic>
        <p:nvPicPr>
          <p:cNvPr id="16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1054301D-BB0F-4F61-8BA0-9DDAF43DA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25" y="4114812"/>
            <a:ext cx="3518495" cy="1505701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DB9D41DA-B663-4F0E-96C1-92F6267D7862}"/>
              </a:ext>
            </a:extLst>
          </p:cNvPr>
          <p:cNvSpPr/>
          <p:nvPr/>
        </p:nvSpPr>
        <p:spPr>
          <a:xfrm>
            <a:off x="3735420" y="2284952"/>
            <a:ext cx="583660" cy="447473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151092-7230-4341-BB8E-6DF113D13BC5}"/>
              </a:ext>
            </a:extLst>
          </p:cNvPr>
          <p:cNvSpPr/>
          <p:nvPr/>
        </p:nvSpPr>
        <p:spPr>
          <a:xfrm>
            <a:off x="3735420" y="4770406"/>
            <a:ext cx="583660" cy="447473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F48D2-32FB-424A-90DD-C4C7E6C58E6D}"/>
              </a:ext>
            </a:extLst>
          </p:cNvPr>
          <p:cNvSpPr txBox="1"/>
          <p:nvPr/>
        </p:nvSpPr>
        <p:spPr>
          <a:xfrm>
            <a:off x="653859" y="1466353"/>
            <a:ext cx="230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Pre-Redesign</a:t>
            </a:r>
          </a:p>
        </p:txBody>
      </p:sp>
    </p:spTree>
    <p:extLst>
      <p:ext uri="{BB962C8B-B14F-4D97-AF65-F5344CB8AC3E}">
        <p14:creationId xmlns:p14="http://schemas.microsoft.com/office/powerpoint/2010/main" val="1734573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grass, outdoor object&#10;&#10;Description automatically generated">
            <a:extLst>
              <a:ext uri="{FF2B5EF4-FFF2-40B4-BE49-F238E27FC236}">
                <a16:creationId xmlns:a16="http://schemas.microsoft.com/office/drawing/2014/main" id="{5C9D9ED3-B199-77D8-371B-2DB5EC87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161"/>
            <a:ext cx="12192000" cy="5069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3E89C-DD5D-2AAB-534F-BF334B6C721D}"/>
              </a:ext>
            </a:extLst>
          </p:cNvPr>
          <p:cNvSpPr/>
          <p:nvPr/>
        </p:nvSpPr>
        <p:spPr>
          <a:xfrm>
            <a:off x="0" y="1044161"/>
            <a:ext cx="12192000" cy="5069438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80896-4DA3-38FB-AFC0-B739D851AF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21540" y="3973523"/>
            <a:ext cx="7677537" cy="88945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000" b="1">
                <a:solidFill>
                  <a:schemeClr val="bg1"/>
                </a:solidFill>
              </a:rPr>
              <a:t>Robb Henderson, </a:t>
            </a:r>
            <a:r>
              <a:rPr lang="en-US" sz="2000">
                <a:solidFill>
                  <a:schemeClr val="bg1"/>
                </a:solidFill>
              </a:rPr>
              <a:t>Senior Marketing Communications Advisor</a:t>
            </a:r>
            <a:br>
              <a:rPr lang="en-US" sz="2000" b="1">
                <a:solidFill>
                  <a:schemeClr val="bg1"/>
                </a:solidFill>
              </a:rPr>
            </a:br>
            <a:r>
              <a:rPr lang="en-US" sz="2000" b="1">
                <a:solidFill>
                  <a:schemeClr val="bg1"/>
                </a:solidFill>
              </a:rPr>
              <a:t>Danielle De Clercq</a:t>
            </a:r>
            <a:r>
              <a:rPr lang="en-US" sz="2000">
                <a:solidFill>
                  <a:schemeClr val="bg1"/>
                </a:solidFill>
              </a:rPr>
              <a:t>, AFN Customer Strategy Manager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CC2CC-52F1-71A4-1EC4-4446EF6F1B5D}"/>
              </a:ext>
            </a:extLst>
          </p:cNvPr>
          <p:cNvSpPr txBox="1"/>
          <p:nvPr/>
        </p:nvSpPr>
        <p:spPr>
          <a:xfrm>
            <a:off x="2521540" y="2373085"/>
            <a:ext cx="9441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Community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Outreach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1E5AF59-302F-B801-F26B-799F26F9EA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3904" t="4257" r="1394" b="75208"/>
          <a:stretch/>
        </p:blipFill>
        <p:spPr>
          <a:xfrm>
            <a:off x="848563" y="2273259"/>
            <a:ext cx="1558677" cy="15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534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0592DC7-C441-B563-8F94-813FEB2F4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58" y="611495"/>
            <a:ext cx="11296180" cy="504904"/>
          </a:xfrm>
        </p:spPr>
        <p:txBody>
          <a:bodyPr/>
          <a:lstStyle/>
          <a:p>
            <a:r>
              <a:rPr lang="en-US">
                <a:solidFill>
                  <a:srgbClr val="099DDC"/>
                </a:solidFill>
              </a:rPr>
              <a:t>Public Education &amp; Outreach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DAA01C1-B4BE-EF0B-8B0F-E45DD3A60677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6570212" y="1031005"/>
          <a:ext cx="5424383" cy="4795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904">
                  <a:extLst>
                    <a:ext uri="{9D8B030D-6E8A-4147-A177-3AD203B41FA5}">
                      <a16:colId xmlns:a16="http://schemas.microsoft.com/office/drawing/2014/main" val="1702193495"/>
                    </a:ext>
                  </a:extLst>
                </a:gridCol>
                <a:gridCol w="854111">
                  <a:extLst>
                    <a:ext uri="{9D8B030D-6E8A-4147-A177-3AD203B41FA5}">
                      <a16:colId xmlns:a16="http://schemas.microsoft.com/office/drawing/2014/main" val="1864525108"/>
                    </a:ext>
                  </a:extLst>
                </a:gridCol>
                <a:gridCol w="723481">
                  <a:extLst>
                    <a:ext uri="{9D8B030D-6E8A-4147-A177-3AD203B41FA5}">
                      <a16:colId xmlns:a16="http://schemas.microsoft.com/office/drawing/2014/main" val="572758213"/>
                    </a:ext>
                  </a:extLst>
                </a:gridCol>
                <a:gridCol w="803868">
                  <a:extLst>
                    <a:ext uri="{9D8B030D-6E8A-4147-A177-3AD203B41FA5}">
                      <a16:colId xmlns:a16="http://schemas.microsoft.com/office/drawing/2014/main" val="910626190"/>
                    </a:ext>
                  </a:extLst>
                </a:gridCol>
                <a:gridCol w="861019">
                  <a:extLst>
                    <a:ext uri="{9D8B030D-6E8A-4147-A177-3AD203B41FA5}">
                      <a16:colId xmlns:a16="http://schemas.microsoft.com/office/drawing/2014/main" val="162362506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MARKETING TACTICS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74729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Print 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74243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Outdoor 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43032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Television/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138390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Social Media 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61062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Digital 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45458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Customized AFN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    X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5241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Website &amp; Video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56928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b="1"/>
                        <a:t>Updated PSPS 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292128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In-studio Media Interviews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98476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Strategic Story Pitching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88699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Social Media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024663"/>
                  </a:ext>
                </a:extLst>
              </a:tr>
              <a:tr h="344559">
                <a:tc>
                  <a:txBody>
                    <a:bodyPr/>
                    <a:lstStyle/>
                    <a:p>
                      <a:r>
                        <a:rPr lang="en-US" sz="1200" b="1"/>
                        <a:t>Print Collateral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50896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92BA921-993B-320E-4608-AD6FFED0FEE6}"/>
              </a:ext>
            </a:extLst>
          </p:cNvPr>
          <p:cNvSpPr txBox="1"/>
          <p:nvPr/>
        </p:nvSpPr>
        <p:spPr>
          <a:xfrm>
            <a:off x="360172" y="1072014"/>
            <a:ext cx="5898592" cy="56630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Diverse Communications &amp; Outreach Channels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Dedicated PSPS education​​ campaign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Service territory-wide, year-round campaign (Mar-Dec)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2315" marR="0" lvl="1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Customized Tribal and AFN communications</a:t>
            </a:r>
          </a:p>
          <a:p>
            <a:pPr marL="742315" marR="0" lvl="1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Increase understanding of PSPS criteria</a:t>
            </a:r>
          </a:p>
          <a:p>
            <a:pPr marL="742315" marR="0" lvl="1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Leverage 20+ diverse communication platforms​​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Communicate in 21 prevalent languages in service territory and American Sign Language​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Dedicated Spanish Communications Manager​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Customer Notifications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Enhanced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Accessibility, Available in 21 prevalent languages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American Sign Language (audio &amp; text)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Address level notifications available through PSPS mobile app including non-account holders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Research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Post-season Research (Q1/Q2)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Pre-season and Post-season Research planned for Q3/Q4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99515" marR="0" lvl="2" indent="-285115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08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DFB9CE79-A436-8B49-30C8-D925A3D9A9B8}"/>
              </a:ext>
            </a:extLst>
          </p:cNvPr>
          <p:cNvSpPr txBox="1"/>
          <p:nvPr/>
        </p:nvSpPr>
        <p:spPr>
          <a:xfrm>
            <a:off x="4278895" y="1928216"/>
            <a:ext cx="0" cy="24384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C62FB"/>
              </a:buClr>
              <a:buSzPct val="100000"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696969"/>
              </a:solidFill>
              <a:effectLst/>
              <a:uLnTx/>
              <a:uFillTx/>
              <a:latin typeface="Mark Pro" panose="020B0504020201010104" pitchFamily="34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7CDA16-5F39-3B5B-5B51-4BB9C1BF2046}"/>
              </a:ext>
            </a:extLst>
          </p:cNvPr>
          <p:cNvSpPr/>
          <p:nvPr/>
        </p:nvSpPr>
        <p:spPr>
          <a:xfrm>
            <a:off x="264154" y="1839873"/>
            <a:ext cx="3422245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Mapped “AFN” customers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across database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~423,000 total customer accounts with AFN (~33%)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~44,000 customer accounts with AFN in HFTD (~10%)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Continued AFN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customer research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54FBCA-D522-5E2C-A9F4-62F3AB7BBCE5}"/>
              </a:ext>
            </a:extLst>
          </p:cNvPr>
          <p:cNvGrpSpPr/>
          <p:nvPr/>
        </p:nvGrpSpPr>
        <p:grpSpPr>
          <a:xfrm>
            <a:off x="7378296" y="4364250"/>
            <a:ext cx="4343301" cy="1231106"/>
            <a:chOff x="8451133" y="4807115"/>
            <a:chExt cx="4343301" cy="123110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09A9F2A-BFF6-E032-A44F-155E7E920E19}"/>
                </a:ext>
              </a:extLst>
            </p:cNvPr>
            <p:cNvSpPr/>
            <p:nvPr/>
          </p:nvSpPr>
          <p:spPr>
            <a:xfrm>
              <a:off x="8539845" y="4807115"/>
              <a:ext cx="4254589" cy="1231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Broadened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ability to “self-identify”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as having an AFN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Enhanced messaging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and communication materials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Newly added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self-ID webform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on SDG&amp;E website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To date,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~7,850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customers identified through self-ID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7290DA4-43E5-7BA4-20DC-050116D3B6BA}"/>
                </a:ext>
              </a:extLst>
            </p:cNvPr>
            <p:cNvCxnSpPr>
              <a:cxnSpLocks/>
            </p:cNvCxnSpPr>
            <p:nvPr/>
          </p:nvCxnSpPr>
          <p:spPr>
            <a:xfrm>
              <a:off x="8451133" y="4857118"/>
              <a:ext cx="0" cy="843546"/>
            </a:xfrm>
            <a:prstGeom prst="line">
              <a:avLst/>
            </a:prstGeom>
            <a:noFill/>
            <a:ln w="19050" cap="flat" cmpd="sng" algn="ctr">
              <a:solidFill>
                <a:srgbClr val="E28C03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694CD13-2577-372E-189C-F2C6F7158D35}"/>
              </a:ext>
            </a:extLst>
          </p:cNvPr>
          <p:cNvGrpSpPr/>
          <p:nvPr/>
        </p:nvGrpSpPr>
        <p:grpSpPr>
          <a:xfrm>
            <a:off x="707843" y="3627634"/>
            <a:ext cx="2877564" cy="367927"/>
            <a:chOff x="8175629" y="3463586"/>
            <a:chExt cx="4173907" cy="2370934"/>
          </a:xfrm>
        </p:grpSpPr>
        <p:sp>
          <p:nvSpPr>
            <p:cNvPr id="28" name="TextBox 8">
              <a:extLst>
                <a:ext uri="{FF2B5EF4-FFF2-40B4-BE49-F238E27FC236}">
                  <a16:creationId xmlns:a16="http://schemas.microsoft.com/office/drawing/2014/main" id="{9D9D80E6-5CC8-8145-629A-43B16DFDC7DE}"/>
                </a:ext>
              </a:extLst>
            </p:cNvPr>
            <p:cNvSpPr txBox="1"/>
            <p:nvPr/>
          </p:nvSpPr>
          <p:spPr>
            <a:xfrm>
              <a:off x="8175629" y="3463586"/>
              <a:ext cx="4173907" cy="1851100"/>
            </a:xfrm>
            <a:prstGeom prst="rect">
              <a:avLst/>
            </a:prstGeom>
            <a:noFill/>
          </p:spPr>
          <p:txBody>
            <a:bodyPr wrap="square" numCol="2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9pPr>
            </a:lstStyle>
            <a:p>
              <a:pPr marL="115872" marR="0" lvl="0" indent="-115872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TextBox 9">
              <a:extLst>
                <a:ext uri="{FF2B5EF4-FFF2-40B4-BE49-F238E27FC236}">
                  <a16:creationId xmlns:a16="http://schemas.microsoft.com/office/drawing/2014/main" id="{81814D2E-B82E-84DC-B5F2-46EF1D886B6B}"/>
                </a:ext>
              </a:extLst>
            </p:cNvPr>
            <p:cNvSpPr txBox="1"/>
            <p:nvPr/>
          </p:nvSpPr>
          <p:spPr>
            <a:xfrm>
              <a:off x="9401286" y="4049529"/>
              <a:ext cx="2457706" cy="1784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9pPr>
            </a:lstStyle>
            <a:p>
              <a:pPr marL="115872" marR="0" lvl="0" indent="-115872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1BF4896-669F-D398-C720-060ACA977910}"/>
              </a:ext>
            </a:extLst>
          </p:cNvPr>
          <p:cNvGrpSpPr/>
          <p:nvPr/>
        </p:nvGrpSpPr>
        <p:grpSpPr>
          <a:xfrm>
            <a:off x="3585407" y="1651288"/>
            <a:ext cx="4686717" cy="3923737"/>
            <a:chOff x="3739425" y="1239844"/>
            <a:chExt cx="4686717" cy="39237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3BD2F8D-0482-9A09-0BE7-848165007D69}"/>
                </a:ext>
              </a:extLst>
            </p:cNvPr>
            <p:cNvGrpSpPr/>
            <p:nvPr/>
          </p:nvGrpSpPr>
          <p:grpSpPr>
            <a:xfrm>
              <a:off x="4550133" y="1262280"/>
              <a:ext cx="3218916" cy="2908731"/>
              <a:chOff x="4550133" y="1262280"/>
              <a:chExt cx="3218916" cy="2908731"/>
            </a:xfrm>
          </p:grpSpPr>
          <p:pic>
            <p:nvPicPr>
              <p:cNvPr id="26" name="Picture 25" descr="A picture containing person&#10;&#10;Description automatically generated">
                <a:extLst>
                  <a:ext uri="{FF2B5EF4-FFF2-40B4-BE49-F238E27FC236}">
                    <a16:creationId xmlns:a16="http://schemas.microsoft.com/office/drawing/2014/main" id="{1E0DE6B0-339B-33F0-FAE5-0BEAC7A1E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0133" y="1304207"/>
                <a:ext cx="3053084" cy="2866804"/>
              </a:xfrm>
              <a:prstGeom prst="ellipse">
                <a:avLst/>
              </a:prstGeom>
            </p:spPr>
          </p:pic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727F716-87BA-DFD2-471A-7282E8CB4E66}"/>
                  </a:ext>
                </a:extLst>
              </p:cNvPr>
              <p:cNvSpPr/>
              <p:nvPr/>
            </p:nvSpPr>
            <p:spPr>
              <a:xfrm>
                <a:off x="4690721" y="1262280"/>
                <a:ext cx="3078328" cy="2866804"/>
              </a:xfrm>
              <a:prstGeom prst="ellipse">
                <a:avLst/>
              </a:prstGeom>
              <a:noFill/>
              <a:ln w="28575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121920" rIns="121920" bIns="121920" rtlCol="0" anchor="ctr" anchorCtr="0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Calibri" panose="020F0502020204030204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67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Segoe UI Black" panose="020B0A02040204020203" pitchFamily="34" charset="0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6A9A6A8-A6F0-738F-2B3A-A1A8C0B24F4D}"/>
                </a:ext>
              </a:extLst>
            </p:cNvPr>
            <p:cNvSpPr/>
            <p:nvPr/>
          </p:nvSpPr>
          <p:spPr>
            <a:xfrm>
              <a:off x="3739425" y="1239844"/>
              <a:ext cx="1638114" cy="1608761"/>
            </a:xfrm>
            <a:prstGeom prst="ellipse">
              <a:avLst/>
            </a:prstGeom>
            <a:solidFill>
              <a:srgbClr val="14327D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0" tIns="0" rIns="0" bIns="0" anchor="ctr" anchorCtr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Enhance Identification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&amp; Understanding of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AFN Community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7E74EA9-6560-692C-15A4-B226DEBF7227}"/>
                </a:ext>
              </a:extLst>
            </p:cNvPr>
            <p:cNvSpPr/>
            <p:nvPr/>
          </p:nvSpPr>
          <p:spPr>
            <a:xfrm>
              <a:off x="6788028" y="1239844"/>
              <a:ext cx="1638114" cy="1608761"/>
            </a:xfrm>
            <a:prstGeom prst="ellipse">
              <a:avLst/>
            </a:prstGeom>
            <a:solidFill>
              <a:srgbClr val="14327D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0" tIns="0" rIns="0" bIns="0" anchor="ctr" anchorCtr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Collaborate with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Community Experts to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Identify &amp; Reach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9E5C152-4A0A-3D7C-4329-9CA3689C4F9E}"/>
                </a:ext>
              </a:extLst>
            </p:cNvPr>
            <p:cNvSpPr/>
            <p:nvPr/>
          </p:nvSpPr>
          <p:spPr>
            <a:xfrm>
              <a:off x="5250189" y="3554820"/>
              <a:ext cx="1638114" cy="1608761"/>
            </a:xfrm>
            <a:prstGeom prst="ellipse">
              <a:avLst/>
            </a:prstGeom>
            <a:solidFill>
              <a:srgbClr val="14327D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lIns="0" tIns="0" rIns="0" bIns="0" anchor="ctr" anchorCtr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Calibri" panose="020F0502020204030204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Enable customers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 “self-identify”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4D6EAD-EC1D-E56F-5428-AAF036206A46}"/>
              </a:ext>
            </a:extLst>
          </p:cNvPr>
          <p:cNvCxnSpPr>
            <a:cxnSpLocks/>
          </p:cNvCxnSpPr>
          <p:nvPr/>
        </p:nvCxnSpPr>
        <p:spPr>
          <a:xfrm>
            <a:off x="198004" y="1853613"/>
            <a:ext cx="0" cy="1170142"/>
          </a:xfrm>
          <a:prstGeom prst="line">
            <a:avLst/>
          </a:prstGeom>
          <a:noFill/>
          <a:ln w="19050" cap="flat" cmpd="sng" algn="ctr">
            <a:solidFill>
              <a:srgbClr val="E28C03"/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7">
            <a:extLst>
              <a:ext uri="{FF2B5EF4-FFF2-40B4-BE49-F238E27FC236}">
                <a16:creationId xmlns:a16="http://schemas.microsoft.com/office/drawing/2014/main" id="{32F63F4E-C717-3F0F-366F-AD0D742049F2}"/>
              </a:ext>
            </a:extLst>
          </p:cNvPr>
          <p:cNvSpPr txBox="1"/>
          <p:nvPr/>
        </p:nvSpPr>
        <p:spPr>
          <a:xfrm>
            <a:off x="5158720" y="6386418"/>
            <a:ext cx="64420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marL="227965" marR="0" lvl="0" indent="-22796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Based on residential customer accounts (1.3m). Note Many AFN customers fall into multiple categories (e.g. CARE + MBL)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7965" marR="0" lvl="0" indent="-22796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identifiers to be added in Q2 2023 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510F27-B2E4-2190-BDC0-BCB74579F78C}"/>
              </a:ext>
            </a:extLst>
          </p:cNvPr>
          <p:cNvGrpSpPr/>
          <p:nvPr/>
        </p:nvGrpSpPr>
        <p:grpSpPr>
          <a:xfrm>
            <a:off x="8379756" y="1925569"/>
            <a:ext cx="3854433" cy="1629033"/>
            <a:chOff x="8767010" y="2899358"/>
            <a:chExt cx="3815385" cy="162903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A090049-01DE-234E-5C9E-E52AB85F0F0A}"/>
                </a:ext>
              </a:extLst>
            </p:cNvPr>
            <p:cNvSpPr/>
            <p:nvPr/>
          </p:nvSpPr>
          <p:spPr>
            <a:xfrm>
              <a:off x="8767010" y="2943342"/>
              <a:ext cx="3815385" cy="158504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Text" lastClr="000000"/>
                  </a:solidFill>
                  <a:latin typeface="Calibri" panose="020F0502020204030204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AFN Statewide and Collaborative Councils, Regional Working Groups and Core Planning team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AFN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Support Partners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(e.g., 211)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Partnerships with State, County and Local Orgs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Enhanced 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Tribal Support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Increased AFN CBOs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&amp; focus on PSPS support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C50E834-39B4-E4B6-5470-6D03D4E6B1D2}"/>
                </a:ext>
              </a:extLst>
            </p:cNvPr>
            <p:cNvCxnSpPr>
              <a:cxnSpLocks/>
            </p:cNvCxnSpPr>
            <p:nvPr/>
          </p:nvCxnSpPr>
          <p:spPr>
            <a:xfrm>
              <a:off x="8767010" y="2899358"/>
              <a:ext cx="0" cy="1339456"/>
            </a:xfrm>
            <a:prstGeom prst="line">
              <a:avLst/>
            </a:prstGeom>
            <a:noFill/>
            <a:ln w="19050" cap="flat" cmpd="sng" algn="ctr">
              <a:solidFill>
                <a:srgbClr val="E28C03"/>
              </a:solidFill>
              <a:prstDash val="solid"/>
              <a:miter lim="800000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Table 34">
            <a:extLst>
              <a:ext uri="{FF2B5EF4-FFF2-40B4-BE49-F238E27FC236}">
                <a16:creationId xmlns:a16="http://schemas.microsoft.com/office/drawing/2014/main" id="{78E3B447-1248-0786-A39D-9852535055B5}"/>
              </a:ext>
            </a:extLst>
          </p:cNvPr>
          <p:cNvGraphicFramePr>
            <a:graphicFrameLocks noGrp="1"/>
          </p:cNvGraphicFramePr>
          <p:nvPr/>
        </p:nvGraphicFramePr>
        <p:xfrm>
          <a:off x="226113" y="3597952"/>
          <a:ext cx="4099100" cy="2665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879">
                  <a:extLst>
                    <a:ext uri="{9D8B030D-6E8A-4147-A177-3AD203B41FA5}">
                      <a16:colId xmlns:a16="http://schemas.microsoft.com/office/drawing/2014/main" val="3468280510"/>
                    </a:ext>
                  </a:extLst>
                </a:gridCol>
                <a:gridCol w="2252221">
                  <a:extLst>
                    <a:ext uri="{9D8B030D-6E8A-4147-A177-3AD203B41FA5}">
                      <a16:colId xmlns:a16="http://schemas.microsoft.com/office/drawing/2014/main" val="1081054953"/>
                    </a:ext>
                  </a:extLst>
                </a:gridCol>
              </a:tblGrid>
              <a:tr h="332875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+mj-lt"/>
                          <a:cs typeface="Calibri" panose="020F0502020204030204" pitchFamily="34" charset="0"/>
                        </a:rPr>
                        <a:t>AFN Database Fields</a:t>
                      </a:r>
                    </a:p>
                  </a:txBody>
                  <a:tcPr>
                    <a:solidFill>
                      <a:srgbClr val="1432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215510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Hearing Impairment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79802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FERA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Vision Impairment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47597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Medical 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Disability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59935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Life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Seniors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92503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Temperature Sensitive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Non-English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02337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Large Font Bill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Durable Medical Equipmen</a:t>
                      </a:r>
                      <a:r>
                        <a:rPr lang="en-US" sz="1200" i="0">
                          <a:solidFill>
                            <a:schemeClr val="tx1"/>
                          </a:solidFill>
                          <a:latin typeface="+mj-lt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en-US" sz="1200" i="0" baseline="30000">
                          <a:solidFill>
                            <a:schemeClr val="tx1"/>
                          </a:solidFill>
                          <a:latin typeface="+mj-lt"/>
                          <a:cs typeface="Calibri" panose="020F0502020204030204" pitchFamily="34" charset="0"/>
                        </a:rPr>
                        <a:t>(2) </a:t>
                      </a:r>
                      <a:endParaRPr lang="en-US" sz="1200" i="0">
                        <a:solidFill>
                          <a:schemeClr val="tx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44273"/>
                  </a:ext>
                </a:extLst>
              </a:tr>
              <a:tr h="332875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Braille Bill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  <a:cs typeface="Calibri" panose="020F0502020204030204" pitchFamily="34" charset="0"/>
                        </a:rPr>
                        <a:t>Assistive </a:t>
                      </a:r>
                      <a:r>
                        <a:rPr lang="en-US" sz="1200" i="0">
                          <a:solidFill>
                            <a:schemeClr val="tx1"/>
                          </a:solidFill>
                          <a:latin typeface="+mj-lt"/>
                          <a:cs typeface="Calibri" panose="020F0502020204030204" pitchFamily="34" charset="0"/>
                        </a:rPr>
                        <a:t>Technology</a:t>
                      </a:r>
                      <a:r>
                        <a:rPr lang="en-US" sz="1200" i="0" baseline="30000">
                          <a:solidFill>
                            <a:schemeClr val="tx1"/>
                          </a:solidFill>
                          <a:latin typeface="+mj-lt"/>
                          <a:cs typeface="Calibri" panose="020F0502020204030204" pitchFamily="34" charset="0"/>
                        </a:rPr>
                        <a:t>(2) </a:t>
                      </a:r>
                      <a:endParaRPr lang="en-US" sz="1200" i="0">
                        <a:solidFill>
                          <a:schemeClr val="tx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294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61FE2AE-E6CE-CEC8-EAD2-8B7BEDC40EA7}"/>
              </a:ext>
            </a:extLst>
          </p:cNvPr>
          <p:cNvSpPr txBox="1"/>
          <p:nvPr/>
        </p:nvSpPr>
        <p:spPr>
          <a:xfrm>
            <a:off x="4855108" y="873910"/>
            <a:ext cx="7379081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buSzPct val="115000"/>
              <a:defRPr sz="2000" b="1" i="1">
                <a:solidFill>
                  <a:srgbClr val="003399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SDG&amp;E has identified ~423k unique AFN customers, which is ~33%</a:t>
            </a:r>
            <a:r>
              <a:rPr kumimoji="0" lang="en-US" sz="1900" b="0" i="1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(1) </a:t>
            </a:r>
            <a:r>
              <a:rPr kumimoji="0" lang="en-US" sz="1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of our residential customer base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785FC65-0656-BD86-91B6-E7B1831AD99F}"/>
              </a:ext>
            </a:extLst>
          </p:cNvPr>
          <p:cNvSpPr txBox="1">
            <a:spLocks/>
          </p:cNvSpPr>
          <p:nvPr/>
        </p:nvSpPr>
        <p:spPr>
          <a:xfrm>
            <a:off x="167903" y="741870"/>
            <a:ext cx="4368800" cy="9206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Mitigation of impacts 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E28C03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individuals with AFN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9C3FB8-94D8-6718-9BC3-FC534616A1C4}"/>
              </a:ext>
            </a:extLst>
          </p:cNvPr>
          <p:cNvCxnSpPr/>
          <p:nvPr/>
        </p:nvCxnSpPr>
        <p:spPr>
          <a:xfrm>
            <a:off x="4559938" y="835732"/>
            <a:ext cx="0" cy="695334"/>
          </a:xfrm>
          <a:prstGeom prst="line">
            <a:avLst/>
          </a:prstGeom>
          <a:ln w="12700">
            <a:solidFill>
              <a:srgbClr val="E28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69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21F1-9DD8-B8D6-BFE5-22BDA2B2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5" y="803376"/>
            <a:ext cx="11296180" cy="504904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rgbClr val="E28C03"/>
                </a:solidFill>
              </a:rPr>
              <a:t>Support for individuals </a:t>
            </a:r>
            <a:br>
              <a:rPr lang="en-US">
                <a:solidFill>
                  <a:srgbClr val="E28C03"/>
                </a:solidFill>
              </a:rPr>
            </a:br>
            <a:r>
              <a:rPr lang="en-US">
                <a:solidFill>
                  <a:srgbClr val="E28C03"/>
                </a:solidFill>
              </a:rPr>
              <a:t>with AFN </a:t>
            </a:r>
          </a:p>
        </p:txBody>
      </p:sp>
      <p:pic>
        <p:nvPicPr>
          <p:cNvPr id="5" name="Graphic 4" descr="Warning outline">
            <a:extLst>
              <a:ext uri="{FF2B5EF4-FFF2-40B4-BE49-F238E27FC236}">
                <a16:creationId xmlns:a16="http://schemas.microsoft.com/office/drawing/2014/main" id="{DB915619-BC83-E4B0-F30C-3E6199C70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975" y="1726660"/>
            <a:ext cx="914400" cy="9144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C4D38CD-E400-105E-C1D9-006BD955F098}"/>
              </a:ext>
            </a:extLst>
          </p:cNvPr>
          <p:cNvGraphicFramePr/>
          <p:nvPr/>
        </p:nvGraphicFramePr>
        <p:xfrm>
          <a:off x="881975" y="1987721"/>
          <a:ext cx="4935351" cy="406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9BE24D2C-03FA-F032-79BB-B41CE660E157}"/>
              </a:ext>
            </a:extLst>
          </p:cNvPr>
          <p:cNvGraphicFramePr/>
          <p:nvPr/>
        </p:nvGraphicFramePr>
        <p:xfrm>
          <a:off x="6069876" y="1987721"/>
          <a:ext cx="4935351" cy="406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7C5C8C4-3302-0FAB-CA7A-BADAFE1157AD}"/>
              </a:ext>
            </a:extLst>
          </p:cNvPr>
          <p:cNvSpPr txBox="1"/>
          <p:nvPr/>
        </p:nvSpPr>
        <p:spPr>
          <a:xfrm>
            <a:off x="4665235" y="969726"/>
            <a:ext cx="7379081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buSzPct val="115000"/>
              <a:defRPr sz="2000" b="1" i="1">
                <a:solidFill>
                  <a:srgbClr val="003399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Calibri Light"/>
              </a:rPr>
              <a:t>New and continued enhancements to further reach and support individuals with Access and Functional Needs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7E2B80-2AF4-555D-3F73-038D74A82111}"/>
              </a:ext>
            </a:extLst>
          </p:cNvPr>
          <p:cNvCxnSpPr/>
          <p:nvPr/>
        </p:nvCxnSpPr>
        <p:spPr>
          <a:xfrm>
            <a:off x="4487595" y="951500"/>
            <a:ext cx="0" cy="695334"/>
          </a:xfrm>
          <a:prstGeom prst="line">
            <a:avLst/>
          </a:prstGeom>
          <a:ln w="12700">
            <a:solidFill>
              <a:srgbClr val="E28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5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ky, outdoor, grass, outdoor object&#10;&#10;Description automatically generated">
            <a:extLst>
              <a:ext uri="{FF2B5EF4-FFF2-40B4-BE49-F238E27FC236}">
                <a16:creationId xmlns:a16="http://schemas.microsoft.com/office/drawing/2014/main" id="{5C9D9ED3-B199-77D8-371B-2DB5EC878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161"/>
            <a:ext cx="12192000" cy="5069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83E89C-DD5D-2AAB-534F-BF334B6C721D}"/>
              </a:ext>
            </a:extLst>
          </p:cNvPr>
          <p:cNvSpPr/>
          <p:nvPr/>
        </p:nvSpPr>
        <p:spPr>
          <a:xfrm>
            <a:off x="0" y="1044161"/>
            <a:ext cx="12192000" cy="5069438"/>
          </a:xfrm>
          <a:prstGeom prst="rect">
            <a:avLst/>
          </a:prstGeom>
          <a:solidFill>
            <a:schemeClr val="accent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780896-4DA3-38FB-AFC0-B739D851AF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21540" y="3973523"/>
            <a:ext cx="5914889" cy="88945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2000" b="1">
                <a:solidFill>
                  <a:schemeClr val="bg1"/>
                </a:solidFill>
              </a:rPr>
              <a:t>Jonathan Woldemariam</a:t>
            </a:r>
            <a:r>
              <a:rPr lang="en-US" sz="2000">
                <a:solidFill>
                  <a:schemeClr val="bg1"/>
                </a:solidFill>
              </a:rPr>
              <a:t>, Director – Wildfire Mitigation &amp; Vegetation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CC2CC-52F1-71A4-1EC4-4446EF6F1B5D}"/>
              </a:ext>
            </a:extLst>
          </p:cNvPr>
          <p:cNvSpPr txBox="1"/>
          <p:nvPr/>
        </p:nvSpPr>
        <p:spPr>
          <a:xfrm>
            <a:off x="2521540" y="2373085"/>
            <a:ext cx="944186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Safety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Power Shutoff (PSPS)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5CA6D1A-168E-C82F-333C-B9A3E3C494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1488" t="74836" r="3810" b="4629"/>
          <a:stretch/>
        </p:blipFill>
        <p:spPr>
          <a:xfrm>
            <a:off x="848563" y="2295979"/>
            <a:ext cx="1512174" cy="147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417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25086B-BBEF-F6A4-CF72-283C32384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err="1"/>
              <a:t>WiNGS</a:t>
            </a:r>
            <a:r>
              <a:rPr lang="en-US"/>
              <a:t> Ops </a:t>
            </a:r>
            <a:br>
              <a:rPr lang="en-US"/>
            </a:b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795865-A705-38B2-D6D7-1D9F7C2D2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Assisting PSPS decision-making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C4B310-5D75-01E8-731A-8999CD6CF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56" y="1240340"/>
            <a:ext cx="10504488" cy="4735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66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0BEB293-A085-8A8D-4DED-55FB8E6EB3D7}"/>
              </a:ext>
            </a:extLst>
          </p:cNvPr>
          <p:cNvSpPr/>
          <p:nvPr/>
        </p:nvSpPr>
        <p:spPr>
          <a:xfrm>
            <a:off x="1033594" y="4059238"/>
            <a:ext cx="5829062" cy="13529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531133A-0E0D-D2EA-904F-73EE49D8AB16}"/>
              </a:ext>
            </a:extLst>
          </p:cNvPr>
          <p:cNvSpPr/>
          <p:nvPr/>
        </p:nvSpPr>
        <p:spPr>
          <a:xfrm>
            <a:off x="697364" y="4059238"/>
            <a:ext cx="2225040" cy="1353312"/>
          </a:xfrm>
          <a:prstGeom prst="rect">
            <a:avLst/>
          </a:prstGeom>
          <a:solidFill>
            <a:srgbClr val="09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D317DF-7315-D71E-F5A4-D4C6A933C10A}"/>
              </a:ext>
            </a:extLst>
          </p:cNvPr>
          <p:cNvSpPr/>
          <p:nvPr/>
        </p:nvSpPr>
        <p:spPr>
          <a:xfrm>
            <a:off x="1033594" y="2641918"/>
            <a:ext cx="5829062" cy="13529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DCDF1C-1822-B2F7-D208-DD6E7F113B15}"/>
              </a:ext>
            </a:extLst>
          </p:cNvPr>
          <p:cNvSpPr/>
          <p:nvPr/>
        </p:nvSpPr>
        <p:spPr>
          <a:xfrm>
            <a:off x="697364" y="2641918"/>
            <a:ext cx="2225040" cy="1353312"/>
          </a:xfrm>
          <a:prstGeom prst="rect">
            <a:avLst/>
          </a:prstGeom>
          <a:solidFill>
            <a:srgbClr val="0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E331C5-8156-BB02-E2B0-9C3187636803}"/>
              </a:ext>
            </a:extLst>
          </p:cNvPr>
          <p:cNvSpPr/>
          <p:nvPr/>
        </p:nvSpPr>
        <p:spPr>
          <a:xfrm>
            <a:off x="1033594" y="1224598"/>
            <a:ext cx="5829062" cy="13529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0B3F9D-9393-481D-896F-3D003EF98D0C}"/>
              </a:ext>
            </a:extLst>
          </p:cNvPr>
          <p:cNvSpPr/>
          <p:nvPr/>
        </p:nvSpPr>
        <p:spPr>
          <a:xfrm>
            <a:off x="697364" y="1224598"/>
            <a:ext cx="2225040" cy="1353312"/>
          </a:xfrm>
          <a:prstGeom prst="rect">
            <a:avLst/>
          </a:prstGeom>
          <a:solidFill>
            <a:srgbClr val="001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2C1C43-894F-6480-B7EC-28052AF2FEC0}"/>
              </a:ext>
            </a:extLst>
          </p:cNvPr>
          <p:cNvSpPr txBox="1"/>
          <p:nvPr/>
        </p:nvSpPr>
        <p:spPr>
          <a:xfrm>
            <a:off x="640080" y="5697452"/>
            <a:ext cx="929132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*Frequently de-energized circuit is defined by OEIS as a circuit experiencing three or more PSPS de-energizations in a calendar year Using a timeframe of 2018-2022, 15 circuits totaling 8,320 customers have been identified as "frequently de-energized"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334E92-49E2-AA37-F669-C61A757B0CD3}"/>
              </a:ext>
            </a:extLst>
          </p:cNvPr>
          <p:cNvSpPr txBox="1">
            <a:spLocks/>
          </p:cNvSpPr>
          <p:nvPr/>
        </p:nvSpPr>
        <p:spPr>
          <a:xfrm>
            <a:off x="7895462" y="173819"/>
            <a:ext cx="3861960" cy="566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our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impact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E28C03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35A739-1C35-D8AC-79DD-9841858D8A7C}"/>
              </a:ext>
            </a:extLst>
          </p:cNvPr>
          <p:cNvSpPr txBox="1">
            <a:spLocks/>
          </p:cNvSpPr>
          <p:nvPr/>
        </p:nvSpPr>
        <p:spPr>
          <a:xfrm>
            <a:off x="697364" y="314477"/>
            <a:ext cx="6563645" cy="7784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Programs reduce PSPS impacts on top 15 frequently de-energized circuits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3C8D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8F1DB-D85E-2A35-76B0-EDA772DC0970}"/>
              </a:ext>
            </a:extLst>
          </p:cNvPr>
          <p:cNvSpPr txBox="1"/>
          <p:nvPr/>
        </p:nvSpPr>
        <p:spPr>
          <a:xfrm>
            <a:off x="771974" y="1852933"/>
            <a:ext cx="207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Strategic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Undergrounding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A6E53-5C04-EDED-BB14-4573075165FF}"/>
              </a:ext>
            </a:extLst>
          </p:cNvPr>
          <p:cNvSpPr txBox="1"/>
          <p:nvPr/>
        </p:nvSpPr>
        <p:spPr>
          <a:xfrm>
            <a:off x="771974" y="3287208"/>
            <a:ext cx="207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PSPS Sectionalizing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51CC8F-AF90-0632-5756-92BA14C6E80F}"/>
              </a:ext>
            </a:extLst>
          </p:cNvPr>
          <p:cNvSpPr txBox="1"/>
          <p:nvPr/>
        </p:nvSpPr>
        <p:spPr>
          <a:xfrm>
            <a:off x="3016994" y="2971800"/>
            <a:ext cx="3861960" cy="636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0584" marR="0" lvl="0" indent="-10058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SCADA devices installed</a:t>
            </a:r>
          </a:p>
          <a:p>
            <a:pPr marL="100584" marR="0" lvl="0" indent="-10058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2,400-8,000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customers mitigated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6C8DBC-1FF3-2F75-9020-BA7D50ADBF99}"/>
              </a:ext>
            </a:extLst>
          </p:cNvPr>
          <p:cNvSpPr txBox="1"/>
          <p:nvPr/>
        </p:nvSpPr>
        <p:spPr>
          <a:xfrm>
            <a:off x="697364" y="4697657"/>
            <a:ext cx="222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Backup Resiliency Programs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8C0F4A-6085-F6A6-808F-B14C8B927BD3}"/>
              </a:ext>
            </a:extLst>
          </p:cNvPr>
          <p:cNvSpPr txBox="1"/>
          <p:nvPr/>
        </p:nvSpPr>
        <p:spPr>
          <a:xfrm>
            <a:off x="3016994" y="4496850"/>
            <a:ext cx="3861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0584" marR="0" lvl="0" indent="-100584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1,540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customers participated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2BAC32-8CE6-4DD6-90E2-C53FD385FA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119" t="47476" r="24010" b="30475"/>
          <a:stretch/>
        </p:blipFill>
        <p:spPr>
          <a:xfrm>
            <a:off x="1499601" y="1203455"/>
            <a:ext cx="777765" cy="71124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F730D0-9E76-702D-6810-BFF86DEFE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19" t="74681" r="79880" b="2420"/>
          <a:stretch/>
        </p:blipFill>
        <p:spPr>
          <a:xfrm>
            <a:off x="1430248" y="4053121"/>
            <a:ext cx="756092" cy="73866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3FB268A-AA80-A1A2-4E64-6E32D05CF8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104" t="26930" r="20999" b="52524"/>
          <a:stretch/>
        </p:blipFill>
        <p:spPr>
          <a:xfrm>
            <a:off x="1499601" y="2673872"/>
            <a:ext cx="732884" cy="6628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ECEC66-F1E0-CC53-A7F2-E59F29C03F3C}"/>
              </a:ext>
            </a:extLst>
          </p:cNvPr>
          <p:cNvSpPr txBox="1"/>
          <p:nvPr/>
        </p:nvSpPr>
        <p:spPr>
          <a:xfrm>
            <a:off x="7321367" y="1277991"/>
            <a:ext cx="3667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CASE STUDY: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28C0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successful mitigations of frequently de-energized circuits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28C0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6BBA7CD-5E7F-2478-BB49-52B8474A101C}"/>
              </a:ext>
            </a:extLst>
          </p:cNvPr>
          <p:cNvCxnSpPr/>
          <p:nvPr/>
        </p:nvCxnSpPr>
        <p:spPr>
          <a:xfrm>
            <a:off x="7206343" y="1224598"/>
            <a:ext cx="0" cy="4119390"/>
          </a:xfrm>
          <a:prstGeom prst="line">
            <a:avLst/>
          </a:prstGeom>
          <a:ln w="12700">
            <a:solidFill>
              <a:srgbClr val="E28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19FB793-3F54-5235-A5FD-453C6A197450}"/>
              </a:ext>
            </a:extLst>
          </p:cNvPr>
          <p:cNvSpPr txBox="1"/>
          <p:nvPr/>
        </p:nvSpPr>
        <p:spPr>
          <a:xfrm>
            <a:off x="7343138" y="3374345"/>
            <a:ext cx="2406866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Hell Hole Canyon saw wind gusts of 61 mph during the November 2021 PSPS.  The customers on this portion of the circuit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were able to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avoid a PSPS de-energization due to strategic undergrounding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efforts that were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completed in June 2021. </a:t>
            </a:r>
          </a:p>
        </p:txBody>
      </p:sp>
      <p:pic>
        <p:nvPicPr>
          <p:cNvPr id="27" name="Picture 26" descr="A person standing next to a bulldozer&#10;&#10;Description automatically generated with medium confidence">
            <a:extLst>
              <a:ext uri="{FF2B5EF4-FFF2-40B4-BE49-F238E27FC236}">
                <a16:creationId xmlns:a16="http://schemas.microsoft.com/office/drawing/2014/main" id="{D18438ED-AC69-7DFF-D96B-3D722805F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" t="27618" r="-455" b="39738"/>
          <a:stretch/>
        </p:blipFill>
        <p:spPr>
          <a:xfrm>
            <a:off x="7418364" y="1634742"/>
            <a:ext cx="3894651" cy="16937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938A48-71DB-B346-FD26-142F4E7891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43788" y="2599277"/>
            <a:ext cx="2152043" cy="2152043"/>
          </a:xfrm>
          <a:prstGeom prst="ellipse">
            <a:avLst/>
          </a:prstGeom>
          <a:ln w="69850">
            <a:solidFill>
              <a:srgbClr val="E28C03"/>
            </a:solidFill>
          </a:ln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F92EDFA7-2CD6-F429-E52A-49F368793199}"/>
              </a:ext>
            </a:extLst>
          </p:cNvPr>
          <p:cNvSpPr txBox="1"/>
          <p:nvPr/>
        </p:nvSpPr>
        <p:spPr>
          <a:xfrm>
            <a:off x="2952707" y="1310978"/>
            <a:ext cx="4074300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" marR="0" lvl="0" indent="-1028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68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miles completed in 2022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2870" marR="0" lvl="0" indent="-1028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571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miles to be completed by 2032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02870" marR="0" lvl="0" indent="-1028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650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customers mitigated in 2022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02870" marR="0" lvl="0" indent="-10287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5,000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customers to be mitigated by 2032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74450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PG&amp;E</a:t>
            </a:r>
          </a:p>
        </p:txBody>
      </p:sp>
    </p:spTree>
    <p:extLst>
      <p:ext uri="{BB962C8B-B14F-4D97-AF65-F5344CB8AC3E}">
        <p14:creationId xmlns:p14="http://schemas.microsoft.com/office/powerpoint/2010/main" val="33677557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77955" y="6574637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5" normalizeH="0" baseline="0" noProof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7426" y="6652666"/>
            <a:ext cx="71735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Some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900" b="0" i="1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presentation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contemplated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as</a:t>
            </a:r>
            <a:r>
              <a:rPr kumimoji="0" sz="900" b="0" i="1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additional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precautionary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measures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intended</a:t>
            </a:r>
            <a:r>
              <a:rPr kumimoji="0" sz="900" b="0" i="1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900" b="0" i="1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900" b="0" i="1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900" b="0" i="1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900" b="0" i="1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 of</a:t>
            </a:r>
            <a:r>
              <a:rPr kumimoji="0" sz="900" b="0" i="1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900" b="0" i="1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wildfires.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t>Panel</a:t>
            </a:r>
            <a:r>
              <a:rPr spc="-110"/>
              <a:t> </a:t>
            </a:r>
            <a:r>
              <a:t>3:</a:t>
            </a:r>
            <a:r>
              <a:rPr spc="-114"/>
              <a:t> </a:t>
            </a:r>
            <a:r>
              <a:t>Emergency</a:t>
            </a:r>
            <a:r>
              <a:rPr spc="-95"/>
              <a:t> </a:t>
            </a:r>
            <a:r>
              <a:t>Preparedness,</a:t>
            </a:r>
            <a:r>
              <a:rPr spc="-90"/>
              <a:t> </a:t>
            </a:r>
            <a:r>
              <a:t>Community</a:t>
            </a:r>
            <a:r>
              <a:rPr spc="-85"/>
              <a:t> </a:t>
            </a:r>
            <a:r>
              <a:rPr spc="-10"/>
              <a:t>Outreach </a:t>
            </a:r>
            <a:r>
              <a:t>and</a:t>
            </a:r>
            <a:r>
              <a:rPr spc="-45"/>
              <a:t> </a:t>
            </a:r>
            <a:r>
              <a:rPr spc="-20"/>
              <a:t>PSPS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932688"/>
            <a:ext cx="12192000" cy="1254760"/>
          </a:xfrm>
          <a:custGeom>
            <a:avLst/>
            <a:gdLst/>
            <a:ahLst/>
            <a:cxnLst/>
            <a:rect l="l" t="t" r="r" b="b"/>
            <a:pathLst>
              <a:path w="12192000" h="1254760">
                <a:moveTo>
                  <a:pt x="12192000" y="0"/>
                </a:moveTo>
                <a:lnTo>
                  <a:pt x="0" y="0"/>
                </a:lnTo>
                <a:lnTo>
                  <a:pt x="0" y="1254252"/>
                </a:lnTo>
                <a:lnTo>
                  <a:pt x="12192000" y="1254252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465C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217" y="1108709"/>
            <a:ext cx="1185989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lvl="0" indent="6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400" b="0" i="0" u="none" strike="noStrike" kern="0" cap="none" spc="-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Emergency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Preparedness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Response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(EP&amp;R)</a:t>
            </a:r>
            <a:r>
              <a:rPr kumimoji="0" sz="1400" b="0" i="0" u="none" strike="noStrike" kern="0" cap="none" spc="-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Plan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bolsters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response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emergencies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improving</a:t>
            </a:r>
            <a:r>
              <a:rPr kumimoji="0" sz="1400" b="0" i="0" u="none" strike="noStrike" kern="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governance,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strengthening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coordination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among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functional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areas,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improving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collaboration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external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partners.</a:t>
            </a:r>
            <a:r>
              <a:rPr kumimoji="0" sz="1400" b="0" i="0" u="none" strike="noStrike" kern="0" cap="none" spc="25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PG&amp;E’s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community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outreach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public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awareness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initiatives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ensuring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all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stakeholders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understand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safety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programs,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their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benefits,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potential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impacts,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support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that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available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them.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initiatives</a:t>
            </a:r>
            <a:r>
              <a:rPr kumimoji="0" sz="1400" b="0" i="0" u="none" strike="noStrike" kern="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demonstrate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accurately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modeling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need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400" b="0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events,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reducing</a:t>
            </a:r>
            <a:r>
              <a:rPr kumimoji="0" sz="1400" b="0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impact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customers,</a:t>
            </a:r>
            <a:r>
              <a:rPr kumimoji="0" sz="140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hardening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systems</a:t>
            </a:r>
            <a:r>
              <a:rPr kumimoji="0" sz="140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prevent PSPS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events.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2179320"/>
            <a:ext cx="9607550" cy="437515"/>
            <a:chOff x="0" y="2179320"/>
            <a:chExt cx="9607550" cy="437515"/>
          </a:xfrm>
        </p:grpSpPr>
        <p:sp>
          <p:nvSpPr>
            <p:cNvPr id="8" name="object 8"/>
            <p:cNvSpPr/>
            <p:nvPr/>
          </p:nvSpPr>
          <p:spPr>
            <a:xfrm>
              <a:off x="0" y="2179320"/>
              <a:ext cx="4707890" cy="437515"/>
            </a:xfrm>
            <a:custGeom>
              <a:avLst/>
              <a:gdLst/>
              <a:ahLst/>
              <a:cxnLst/>
              <a:rect l="l" t="t" r="r" b="b"/>
              <a:pathLst>
                <a:path w="4707890" h="437514">
                  <a:moveTo>
                    <a:pt x="4707635" y="0"/>
                  </a:moveTo>
                  <a:lnTo>
                    <a:pt x="0" y="0"/>
                  </a:lnTo>
                  <a:lnTo>
                    <a:pt x="0" y="437388"/>
                  </a:lnTo>
                  <a:lnTo>
                    <a:pt x="4707635" y="437388"/>
                  </a:lnTo>
                  <a:lnTo>
                    <a:pt x="4707635" y="0"/>
                  </a:lnTo>
                  <a:close/>
                </a:path>
              </a:pathLst>
            </a:custGeom>
            <a:solidFill>
              <a:srgbClr val="6FA38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707635" y="2179320"/>
              <a:ext cx="4899660" cy="437515"/>
            </a:xfrm>
            <a:custGeom>
              <a:avLst/>
              <a:gdLst/>
              <a:ahLst/>
              <a:cxnLst/>
              <a:rect l="l" t="t" r="r" b="b"/>
              <a:pathLst>
                <a:path w="4899659" h="437514">
                  <a:moveTo>
                    <a:pt x="4899660" y="0"/>
                  </a:moveTo>
                  <a:lnTo>
                    <a:pt x="0" y="0"/>
                  </a:lnTo>
                  <a:lnTo>
                    <a:pt x="0" y="437388"/>
                  </a:lnTo>
                  <a:lnTo>
                    <a:pt x="4899660" y="437388"/>
                  </a:lnTo>
                  <a:lnTo>
                    <a:pt x="4899660" y="0"/>
                  </a:lnTo>
                  <a:close/>
                </a:path>
              </a:pathLst>
            </a:custGeom>
            <a:solidFill>
              <a:srgbClr val="FBD27D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312291" y="2233676"/>
            <a:ext cx="6957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748530" algn="l"/>
              </a:tabLst>
              <a:defRPr/>
            </a:pP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Current</a:t>
            </a:r>
            <a:r>
              <a:rPr kumimoji="0" sz="1800" b="1" i="0" u="none" strike="noStrike" kern="0" cap="none" spc="-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</a:t>
            </a:r>
            <a:r>
              <a: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	Planned</a:t>
            </a:r>
            <a:r>
              <a:rPr kumimoji="0" sz="18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Developments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1775460"/>
            <a:ext cx="12195175" cy="4756785"/>
            <a:chOff x="0" y="1775460"/>
            <a:chExt cx="12195175" cy="4756785"/>
          </a:xfrm>
        </p:grpSpPr>
        <p:sp>
          <p:nvSpPr>
            <p:cNvPr id="12" name="object 12"/>
            <p:cNvSpPr/>
            <p:nvPr/>
          </p:nvSpPr>
          <p:spPr>
            <a:xfrm>
              <a:off x="4708397" y="1794510"/>
              <a:ext cx="4445" cy="4718685"/>
            </a:xfrm>
            <a:custGeom>
              <a:avLst/>
              <a:gdLst/>
              <a:ahLst/>
              <a:cxnLst/>
              <a:rect l="l" t="t" r="r" b="b"/>
              <a:pathLst>
                <a:path w="4445" h="4718684">
                  <a:moveTo>
                    <a:pt x="3937" y="0"/>
                  </a:moveTo>
                  <a:lnTo>
                    <a:pt x="0" y="4718151"/>
                  </a:lnTo>
                </a:path>
              </a:pathLst>
            </a:custGeom>
            <a:ln w="38100">
              <a:solidFill>
                <a:srgbClr val="00465C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6493763"/>
              <a:ext cx="12192000" cy="38100"/>
            </a:xfrm>
            <a:custGeom>
              <a:avLst/>
              <a:gdLst/>
              <a:ahLst/>
              <a:cxnLst/>
              <a:rect l="l" t="t" r="r" b="b"/>
              <a:pathLst>
                <a:path w="12192000" h="38100">
                  <a:moveTo>
                    <a:pt x="0" y="0"/>
                  </a:moveTo>
                  <a:lnTo>
                    <a:pt x="0" y="38100"/>
                  </a:lnTo>
                  <a:lnTo>
                    <a:pt x="12191999" y="38100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82911" y="2186940"/>
              <a:ext cx="2583179" cy="431596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568560" y="2172652"/>
              <a:ext cx="2611755" cy="4344670"/>
            </a:xfrm>
            <a:custGeom>
              <a:avLst/>
              <a:gdLst/>
              <a:ahLst/>
              <a:cxnLst/>
              <a:rect l="l" t="t" r="r" b="b"/>
              <a:pathLst>
                <a:path w="2611754" h="4344670">
                  <a:moveTo>
                    <a:pt x="0" y="4344543"/>
                  </a:moveTo>
                  <a:lnTo>
                    <a:pt x="2611754" y="4344543"/>
                  </a:lnTo>
                  <a:lnTo>
                    <a:pt x="2611754" y="0"/>
                  </a:lnTo>
                  <a:lnTo>
                    <a:pt x="0" y="0"/>
                  </a:lnTo>
                  <a:lnTo>
                    <a:pt x="0" y="4344543"/>
                  </a:lnTo>
                  <a:close/>
                </a:path>
              </a:pathLst>
            </a:custGeom>
            <a:ln w="28575">
              <a:solidFill>
                <a:srgbClr val="00465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9900" y="2733547"/>
            <a:ext cx="4225290" cy="318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12192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implemented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various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communications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media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channels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public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emergency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events,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notifications,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address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alerts,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portal, updated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website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information,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media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press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releases,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agent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call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center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57785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collaborates</a:t>
            </a:r>
            <a:r>
              <a:rPr kumimoji="0" sz="1200" b="0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community-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based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organizations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(CBOs)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critical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facilities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enact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localized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education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strategy, leveraging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automated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notifications,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follow-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Interactive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Voice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Recording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(IVR)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messages,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e-mails,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social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media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posts,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community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meetings.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116839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2022,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because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favorable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weather,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reported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0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events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where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de-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energization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was</a:t>
            </a:r>
            <a:r>
              <a:rPr kumimoji="0" sz="1200" b="0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initiated,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represents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first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time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since</a:t>
            </a:r>
            <a:r>
              <a:rPr kumimoji="0" sz="1200" b="0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before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2018 that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this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occurred.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2021, 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FPI model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IPW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models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were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enhanced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better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improved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analytical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modeling,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which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guides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decision-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7646" y="2733547"/>
            <a:ext cx="4506595" cy="3439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354330" lvl="0" indent="-17272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annually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reviews,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if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appropriate,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revises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Company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Emergency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Response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(CERP)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two wildfire-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related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annexes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(the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Annex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Annex)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improve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emergency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response.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508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Over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next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10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years,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aims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hold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community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engagement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meetings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within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five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 regions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service that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will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include,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but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not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limited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mix of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webinars,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open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houses,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town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halls,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and/or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answer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centers.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20447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has 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place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 impacts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approximately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55,000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events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2023-2025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period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completing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Wildfire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mitigation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projects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undergrounding.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73660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PG&amp;E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is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working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provide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portable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batteries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customers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risk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more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frequent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EPSS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outages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events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focus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AFN,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MBL,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self-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identified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vulnerable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populations.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84785" marR="95885" lvl="0" indent="-1727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5420" algn="l"/>
              </a:tabLst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Further</a:t>
            </a:r>
            <a:r>
              <a:rPr kumimoji="0" sz="1200" b="0" i="0" u="none" strike="noStrike" kern="0" cap="none" spc="-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improvements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planned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PSPS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decision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 the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IPW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FPI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models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continued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updates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base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datasets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feeding</a:t>
            </a:r>
            <a:r>
              <a:rPr kumimoji="0" sz="1200" b="0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models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9879F2-C161-4820-6AAB-5760398C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58066-0B1C-47E3-F033-5AA1AC9F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F7DDB0-FFC0-BEB5-E64E-4DDFA310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</a:t>
            </a:r>
          </a:p>
        </p:txBody>
      </p:sp>
    </p:spTree>
    <p:extLst>
      <p:ext uri="{BB962C8B-B14F-4D97-AF65-F5344CB8AC3E}">
        <p14:creationId xmlns:p14="http://schemas.microsoft.com/office/powerpoint/2010/main" val="7112526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26D011-D5CB-4929-9927-0EE547F9F5C5}"/>
              </a:ext>
            </a:extLst>
          </p:cNvPr>
          <p:cNvSpPr txBox="1"/>
          <p:nvPr/>
        </p:nvSpPr>
        <p:spPr>
          <a:xfrm>
            <a:off x="1799524" y="1490008"/>
            <a:ext cx="8354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Emergency Preparedness, Community Outreach &amp; PSPS (4/27)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99A3FD-C641-4E1F-82E5-EE04E9E83F9E}"/>
              </a:ext>
            </a:extLst>
          </p:cNvPr>
          <p:cNvSpPr txBox="1">
            <a:spLocks/>
          </p:cNvSpPr>
          <p:nvPr/>
        </p:nvSpPr>
        <p:spPr>
          <a:xfrm>
            <a:off x="11304231" y="6374108"/>
            <a:ext cx="688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bg1"/>
                </a:solidFill>
                <a:latin typeface="Open Sans"/>
                <a:ea typeface="Segoe UI" panose="020B0502040204020203" pitchFamily="34" charset="0"/>
                <a:cs typeface="Open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BA17-8AE8-4651-9FD9-8589E5D423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cs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cs typeface="Open Sans"/>
            </a:endParaRPr>
          </a:p>
        </p:txBody>
      </p:sp>
      <p:pic>
        <p:nvPicPr>
          <p:cNvPr id="5" name="Picture 4" descr="A black and white sign&#10;&#10;Description automatically generated with medium confidence">
            <a:extLst>
              <a:ext uri="{FF2B5EF4-FFF2-40B4-BE49-F238E27FC236}">
                <a16:creationId xmlns:a16="http://schemas.microsoft.com/office/drawing/2014/main" id="{6CB78328-8D93-4A00-A11F-A6215EE3B7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35" y="3656764"/>
            <a:ext cx="2542655" cy="7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30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A5902-0BB4-4F9B-B722-C6B540DB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6252E-E380-451A-B210-5C4E81C68C20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9EA31-7B31-452F-A140-80062FFACD8E}"/>
              </a:ext>
            </a:extLst>
          </p:cNvPr>
          <p:cNvSpPr txBox="1"/>
          <p:nvPr/>
        </p:nvSpPr>
        <p:spPr>
          <a:xfrm>
            <a:off x="4576798" y="1296239"/>
            <a:ext cx="3332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Community Outreach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5" name="Picture 2" descr="A picture containing sky, tree, outdoor, palm&#10;&#10;Description automatically generated">
            <a:extLst>
              <a:ext uri="{FF2B5EF4-FFF2-40B4-BE49-F238E27FC236}">
                <a16:creationId xmlns:a16="http://schemas.microsoft.com/office/drawing/2014/main" id="{E56E15CD-69A0-4D84-8AEB-DD0CAED6E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6" t="2519" r="402" b="2969"/>
          <a:stretch/>
        </p:blipFill>
        <p:spPr bwMode="auto">
          <a:xfrm flipH="1">
            <a:off x="8353060" y="1056681"/>
            <a:ext cx="3823729" cy="57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63F8B9-078D-4978-AA2B-2D96359AF484}"/>
              </a:ext>
            </a:extLst>
          </p:cNvPr>
          <p:cNvSpPr/>
          <p:nvPr/>
        </p:nvSpPr>
        <p:spPr>
          <a:xfrm>
            <a:off x="0" y="0"/>
            <a:ext cx="12192000" cy="1094704"/>
          </a:xfrm>
          <a:prstGeom prst="rect">
            <a:avLst/>
          </a:prstGeom>
          <a:solidFill>
            <a:srgbClr val="000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B76035-0D79-4991-9DDD-BEB116E7C09B}"/>
              </a:ext>
            </a:extLst>
          </p:cNvPr>
          <p:cNvSpPr txBox="1"/>
          <p:nvPr/>
        </p:nvSpPr>
        <p:spPr>
          <a:xfrm>
            <a:off x="0" y="19965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2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Segoe UI Black" panose="020B0A02040204020203" pitchFamily="34" charset="0"/>
                <a:cs typeface="+mn-cs"/>
              </a:rPr>
              <a:t>SCE: Emergency Preparedness, Community Outreach &amp; PSPS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CDF495-5E6D-4E2D-8A02-9BA5AD388E2A}"/>
              </a:ext>
            </a:extLst>
          </p:cNvPr>
          <p:cNvSpPr txBox="1"/>
          <p:nvPr/>
        </p:nvSpPr>
        <p:spPr>
          <a:xfrm>
            <a:off x="3979571" y="1950846"/>
            <a:ext cx="4232857" cy="442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Issuing Resource Guides for all tribal and local governments (May distribution)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Community wildfire meetings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Critical infrastructure workshops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Emergency preparedness plan sharing with public safety partners, encompassing PSPS, AHP, EEAP, WMP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Self-identification pilot to better identify AFN customers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Expanding CBO network to better serve AFN communities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9FB1BE-020D-40FB-A58C-14B4FA71AAB3}"/>
              </a:ext>
            </a:extLst>
          </p:cNvPr>
          <p:cNvSpPr/>
          <p:nvPr/>
        </p:nvSpPr>
        <p:spPr>
          <a:xfrm>
            <a:off x="8337852" y="1022965"/>
            <a:ext cx="3838938" cy="5767916"/>
          </a:xfrm>
          <a:prstGeom prst="rect">
            <a:avLst/>
          </a:prstGeom>
          <a:solidFill>
            <a:srgbClr val="000000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4BAE3B-3E14-420A-A163-D330100D4BB9}"/>
              </a:ext>
            </a:extLst>
          </p:cNvPr>
          <p:cNvSpPr txBox="1"/>
          <p:nvPr/>
        </p:nvSpPr>
        <p:spPr>
          <a:xfrm>
            <a:off x="8037156" y="1243091"/>
            <a:ext cx="253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PSPS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5BD48-B5D6-41B8-B3EE-EBE71EC2BF8D}"/>
              </a:ext>
            </a:extLst>
          </p:cNvPr>
          <p:cNvSpPr txBox="1"/>
          <p:nvPr/>
        </p:nvSpPr>
        <p:spPr>
          <a:xfrm>
            <a:off x="8339111" y="1833553"/>
            <a:ext cx="3163867" cy="4735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Installation of covered conductor and additional switching devices to reduce PSPS scope and duration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Continuing to enhance weather forecasting through machine learning 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Expanded eligibility for critical care back-up batteries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Improve PSPS operations and notifications through automation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0BAA66-EBE6-461A-B87A-C6923FDDD047}"/>
              </a:ext>
            </a:extLst>
          </p:cNvPr>
          <p:cNvSpPr txBox="1"/>
          <p:nvPr/>
        </p:nvSpPr>
        <p:spPr>
          <a:xfrm>
            <a:off x="543339" y="1060987"/>
            <a:ext cx="2743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ED14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Emergency Preparedness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126E2-C511-4FA9-9D43-0CFEA3B4EBE1}"/>
              </a:ext>
            </a:extLst>
          </p:cNvPr>
          <p:cNvSpPr txBox="1"/>
          <p:nvPr/>
        </p:nvSpPr>
        <p:spPr>
          <a:xfrm>
            <a:off x="-99061" y="2039116"/>
            <a:ext cx="4028653" cy="4205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Training: On track for all IMT members to be fully qualified by 7/1, including position-specific training across key functions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PSPS Full-Scale exercises with observers, functional and tabletop exercises in May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Improving customer-provided contact data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Segoe UI" panose="020B0502040204020203" pitchFamily="34" charset="0"/>
              </a:rPr>
              <a:t>Maintaining and expanding aerial firefighting resource availability</a:t>
            </a:r>
          </a:p>
          <a:p>
            <a:pPr marL="5715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17A73E-062E-45B6-9596-A30F9E9B8731}"/>
              </a:ext>
            </a:extLst>
          </p:cNvPr>
          <p:cNvCxnSpPr>
            <a:cxnSpLocks/>
          </p:cNvCxnSpPr>
          <p:nvPr/>
        </p:nvCxnSpPr>
        <p:spPr>
          <a:xfrm>
            <a:off x="4167202" y="1108349"/>
            <a:ext cx="0" cy="5734201"/>
          </a:xfrm>
          <a:prstGeom prst="line">
            <a:avLst/>
          </a:prstGeom>
          <a:ln w="38100">
            <a:solidFill>
              <a:srgbClr val="FED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D73789-EDE3-4039-B642-71CA4CEB4B11}"/>
              </a:ext>
            </a:extLst>
          </p:cNvPr>
          <p:cNvCxnSpPr>
            <a:cxnSpLocks/>
          </p:cNvCxnSpPr>
          <p:nvPr/>
        </p:nvCxnSpPr>
        <p:spPr>
          <a:xfrm>
            <a:off x="8353062" y="6828902"/>
            <a:ext cx="3838938" cy="21372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7650B8-5BBB-49C5-A5E9-6924EF728129}"/>
              </a:ext>
            </a:extLst>
          </p:cNvPr>
          <p:cNvCxnSpPr>
            <a:cxnSpLocks/>
          </p:cNvCxnSpPr>
          <p:nvPr/>
        </p:nvCxnSpPr>
        <p:spPr>
          <a:xfrm>
            <a:off x="8353062" y="1108348"/>
            <a:ext cx="0" cy="5734201"/>
          </a:xfrm>
          <a:prstGeom prst="line">
            <a:avLst/>
          </a:prstGeom>
          <a:ln w="38100">
            <a:solidFill>
              <a:srgbClr val="FED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2617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1599" y="226436"/>
            <a:ext cx="12293600" cy="2387600"/>
          </a:xfrm>
        </p:spPr>
        <p:txBody>
          <a:bodyPr/>
          <a:lstStyle/>
          <a:p>
            <a:r>
              <a:rPr lang="en-US" b="1"/>
              <a:t>EMERGENCY PREPAREDNESS, COMMUNITY OUTREACH, </a:t>
            </a:r>
            <a:br>
              <a:rPr lang="en-US" b="1"/>
            </a:br>
            <a:r>
              <a:rPr lang="en-US" b="1"/>
              <a:t>AND PSPS PANEL </a:t>
            </a:r>
            <a:r>
              <a:rPr lang="en-US"/>
              <a:t>DISCUSSION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78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7B1CF2D-5617-B26F-3DEF-0308C7E22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309374"/>
              </p:ext>
            </p:extLst>
          </p:nvPr>
        </p:nvGraphicFramePr>
        <p:xfrm>
          <a:off x="760244" y="2806577"/>
          <a:ext cx="10951464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75732">
                  <a:extLst>
                    <a:ext uri="{9D8B030D-6E8A-4147-A177-3AD203B41FA5}">
                      <a16:colId xmlns:a16="http://schemas.microsoft.com/office/drawing/2014/main" val="2037300781"/>
                    </a:ext>
                  </a:extLst>
                </a:gridCol>
                <a:gridCol w="5475732">
                  <a:extLst>
                    <a:ext uri="{9D8B030D-6E8A-4147-A177-3AD203B41FA5}">
                      <a16:colId xmlns:a16="http://schemas.microsoft.com/office/drawing/2014/main" val="93015315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PANEL MEMBER or UTILITY REPRESENTATIVE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ORGANIZATION / TITLE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24827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Mona Freels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SDG&amp;E / Emergency Services Manager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02309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Justin Hagler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CPUC CalAdvocates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3124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Will Abrams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Self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425252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Megan Somogyi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Local Governments Representative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519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9413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1o minute break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Back at 3:45pm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069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2756C7-B73A-5D02-756D-8C55AE6B8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OPEN QUESTIONS </a:t>
            </a:r>
            <a:br>
              <a:rPr lang="en-US"/>
            </a:br>
            <a:r>
              <a:rPr lang="en-US"/>
              <a:t>AND ANSWERS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B51D051-326C-602D-F7A7-55E5E48BA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Reminder to raise hand, use Q&amp;A function in Zoom.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FC1E6-44A9-CF78-6CE0-BBA6B7E8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F18D2-3A4E-748A-5EDF-8F62DD15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650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0C5A7-83F8-6F1C-E441-01D412438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Open questions and answers – all panels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BA8C-A3B8-B38F-D16F-DB4EB44C8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1264A-6CAF-6467-4BDC-56F001F5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181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31F9B-1845-E2AF-21C6-6754558837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2D0F7-55BC-59FD-40F4-E2D3F2D130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2E103B-1100-D5EF-C678-4AFD99F6C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PUBLIC PARTICIPATION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CDFC7A-60A3-0C1F-ED88-5C6D81041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/>
              <a:t>Docket 2023-2025-WMPs is your primary source of information regarding WMP evaluations: </a:t>
            </a:r>
            <a:r>
              <a:rPr lang="en-US">
                <a:solidFill>
                  <a:schemeClr val="accent5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https://efiling.energysafety.ca.gov/EFiling/DocketInformation.aspx?docketnumber=2023-2025-WMPs</a:t>
            </a:r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/>
              <a:t>Data Request (DR) responses are available at each electrical corporation’s website and summaries of DRs received by the utilities are available at: </a:t>
            </a:r>
            <a:r>
              <a:rPr lang="en-US">
                <a:solidFill>
                  <a:schemeClr val="accent5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https://efiling.energysafety.ca.gov/EFiling/DocketInformation.aspx?docketnumber=2023-2025-WMP-DRs</a:t>
            </a:r>
            <a:r>
              <a:rPr lang="en-US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45423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028F7F-3808-4D2A-9D62-330B3AE16F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0B0D8-3A7E-498D-B14C-931757BB4F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OFFICE OF ENERGY INFRASTRUCTURE SAFETY</a:t>
            </a:r>
          </a:p>
        </p:txBody>
      </p:sp>
    </p:spTree>
    <p:extLst>
      <p:ext uri="{BB962C8B-B14F-4D97-AF65-F5344CB8AC3E}">
        <p14:creationId xmlns:p14="http://schemas.microsoft.com/office/powerpoint/2010/main" val="30902781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YES"/>
</p:tagLst>
</file>

<file path=ppt/theme/theme1.xml><?xml version="1.0" encoding="utf-8"?>
<a:theme xmlns:a="http://schemas.openxmlformats.org/drawingml/2006/main" name="OEIS Custom Theme">
  <a:themeElements>
    <a:clrScheme name="OEIS Colors 2">
      <a:dk1>
        <a:srgbClr val="0459A5"/>
      </a:dk1>
      <a:lt1>
        <a:srgbClr val="FFFFFF"/>
      </a:lt1>
      <a:dk2>
        <a:srgbClr val="000000"/>
      </a:dk2>
      <a:lt2>
        <a:srgbClr val="DCEEF5"/>
      </a:lt2>
      <a:accent1>
        <a:srgbClr val="80CBAA"/>
      </a:accent1>
      <a:accent2>
        <a:srgbClr val="E15E30"/>
      </a:accent2>
      <a:accent3>
        <a:srgbClr val="89C8DF"/>
      </a:accent3>
      <a:accent4>
        <a:srgbClr val="F3EC48"/>
      </a:accent4>
      <a:accent5>
        <a:srgbClr val="00A7E5"/>
      </a:accent5>
      <a:accent6>
        <a:srgbClr val="73449E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EIS Simplified Theme - Office">
  <a:themeElements>
    <a:clrScheme name="OEIS Colors 2">
      <a:dk1>
        <a:srgbClr val="0459A5"/>
      </a:dk1>
      <a:lt1>
        <a:srgbClr val="FFFFFF"/>
      </a:lt1>
      <a:dk2>
        <a:srgbClr val="000000"/>
      </a:dk2>
      <a:lt2>
        <a:srgbClr val="DCEEF5"/>
      </a:lt2>
      <a:accent1>
        <a:srgbClr val="80CBAA"/>
      </a:accent1>
      <a:accent2>
        <a:srgbClr val="E15E30"/>
      </a:accent2>
      <a:accent3>
        <a:srgbClr val="89C8DF"/>
      </a:accent3>
      <a:accent4>
        <a:srgbClr val="F3EC48"/>
      </a:accent4>
      <a:accent5>
        <a:srgbClr val="00A7E5"/>
      </a:accent5>
      <a:accent6>
        <a:srgbClr val="73449E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CE 16x9 Green Template">
  <a:themeElements>
    <a:clrScheme name="Brand Colors">
      <a:dk1>
        <a:srgbClr val="006269"/>
      </a:dk1>
      <a:lt1>
        <a:sysClr val="window" lastClr="FFFFFF"/>
      </a:lt1>
      <a:dk2>
        <a:srgbClr val="FED141"/>
      </a:dk2>
      <a:lt2>
        <a:srgbClr val="B1B3B3"/>
      </a:lt2>
      <a:accent1>
        <a:srgbClr val="00A9E0"/>
      </a:accent1>
      <a:accent2>
        <a:srgbClr val="3CDBC0"/>
      </a:accent2>
      <a:accent3>
        <a:srgbClr val="658D1B"/>
      </a:accent3>
      <a:accent4>
        <a:srgbClr val="722257"/>
      </a:accent4>
      <a:accent5>
        <a:srgbClr val="F0B323"/>
      </a:accent5>
      <a:accent6>
        <a:srgbClr val="D2D755"/>
      </a:accent6>
      <a:hlink>
        <a:srgbClr val="0563C1"/>
      </a:hlink>
      <a:folHlink>
        <a:srgbClr val="FF0000"/>
      </a:folHlink>
    </a:clrScheme>
    <a:fontScheme name="Custom 2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Guidelines.potx" id="{30045ACF-AAE3-460A-9933-965EF3C49868}" vid="{329C0C72-CDA0-4F4F-BD5A-8598C0C0A678}"/>
    </a:ext>
  </a:extLst>
</a:theme>
</file>

<file path=ppt/theme/theme4.xml><?xml version="1.0" encoding="utf-8"?>
<a:theme xmlns:a="http://schemas.openxmlformats.org/drawingml/2006/main" name="1_Office Theme">
  <a:themeElements>
    <a:clrScheme name="SCE 1">
      <a:dk1>
        <a:srgbClr val="006168"/>
      </a:dk1>
      <a:lt1>
        <a:srgbClr val="FEFFFE"/>
      </a:lt1>
      <a:dk2>
        <a:srgbClr val="FED141"/>
      </a:dk2>
      <a:lt2>
        <a:srgbClr val="B1B3B1"/>
      </a:lt2>
      <a:accent1>
        <a:srgbClr val="00A9E0"/>
      </a:accent1>
      <a:accent2>
        <a:srgbClr val="3BDAC0"/>
      </a:accent2>
      <a:accent3>
        <a:srgbClr val="658C1B"/>
      </a:accent3>
      <a:accent4>
        <a:srgbClr val="701F58"/>
      </a:accent4>
      <a:accent5>
        <a:srgbClr val="F0B322"/>
      </a:accent5>
      <a:accent6>
        <a:srgbClr val="D0D755"/>
      </a:accent6>
      <a:hlink>
        <a:srgbClr val="0862C0"/>
      </a:hlink>
      <a:folHlink>
        <a:srgbClr val="FE00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1_SCE 4x3 Template_Whi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_Privileged Footer.pptx" id="{C6B89458-478B-4374-B1DA-B798E3EC306D}" vid="{935A11EA-AB40-456C-A96E-6CCCF674F4BC}"/>
    </a:ext>
  </a:extLst>
</a:theme>
</file>

<file path=ppt/theme/theme6.xml><?xml version="1.0" encoding="utf-8"?>
<a:theme xmlns:a="http://schemas.openxmlformats.org/drawingml/2006/main" name="2_Office Theme">
  <a:themeElements>
    <a:clrScheme name="SDGE">
      <a:dk1>
        <a:sysClr val="windowText" lastClr="000000"/>
      </a:dk1>
      <a:lt1>
        <a:sysClr val="window" lastClr="FFFFFF"/>
      </a:lt1>
      <a:dk2>
        <a:srgbClr val="666366"/>
      </a:dk2>
      <a:lt2>
        <a:srgbClr val="E7E6E6"/>
      </a:lt2>
      <a:accent1>
        <a:srgbClr val="001689"/>
      </a:accent1>
      <a:accent2>
        <a:srgbClr val="58B847"/>
      </a:accent2>
      <a:accent3>
        <a:srgbClr val="FED600"/>
      </a:accent3>
      <a:accent4>
        <a:srgbClr val="0193D5"/>
      </a:accent4>
      <a:accent5>
        <a:srgbClr val="009F92"/>
      </a:accent5>
      <a:accent6>
        <a:srgbClr val="4ACCD4"/>
      </a:accent6>
      <a:hlink>
        <a:srgbClr val="0563C1"/>
      </a:hlink>
      <a:folHlink>
        <a:srgbClr val="954F72"/>
      </a:folHlink>
    </a:clrScheme>
    <a:fontScheme name="S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Theme">
  <a:themeElements>
    <a:clrScheme name="SDGE">
      <a:dk1>
        <a:sysClr val="windowText" lastClr="000000"/>
      </a:dk1>
      <a:lt1>
        <a:sysClr val="window" lastClr="FFFFFF"/>
      </a:lt1>
      <a:dk2>
        <a:srgbClr val="666366"/>
      </a:dk2>
      <a:lt2>
        <a:srgbClr val="E7E6E6"/>
      </a:lt2>
      <a:accent1>
        <a:srgbClr val="001689"/>
      </a:accent1>
      <a:accent2>
        <a:srgbClr val="58B847"/>
      </a:accent2>
      <a:accent3>
        <a:srgbClr val="FED600"/>
      </a:accent3>
      <a:accent4>
        <a:srgbClr val="0193D5"/>
      </a:accent4>
      <a:accent5>
        <a:srgbClr val="009F92"/>
      </a:accent5>
      <a:accent6>
        <a:srgbClr val="4ACCD4"/>
      </a:accent6>
      <a:hlink>
        <a:srgbClr val="0563C1"/>
      </a:hlink>
      <a:folHlink>
        <a:srgbClr val="954F72"/>
      </a:folHlink>
    </a:clrScheme>
    <a:fontScheme name="S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Office Theme">
  <a:themeElements>
    <a:clrScheme name="SDGE">
      <a:dk1>
        <a:sysClr val="windowText" lastClr="000000"/>
      </a:dk1>
      <a:lt1>
        <a:sysClr val="window" lastClr="FFFFFF"/>
      </a:lt1>
      <a:dk2>
        <a:srgbClr val="666366"/>
      </a:dk2>
      <a:lt2>
        <a:srgbClr val="E7E6E6"/>
      </a:lt2>
      <a:accent1>
        <a:srgbClr val="001689"/>
      </a:accent1>
      <a:accent2>
        <a:srgbClr val="58B847"/>
      </a:accent2>
      <a:accent3>
        <a:srgbClr val="FED600"/>
      </a:accent3>
      <a:accent4>
        <a:srgbClr val="0193D5"/>
      </a:accent4>
      <a:accent5>
        <a:srgbClr val="009F92"/>
      </a:accent5>
      <a:accent6>
        <a:srgbClr val="4ACCD4"/>
      </a:accent6>
      <a:hlink>
        <a:srgbClr val="0563C1"/>
      </a:hlink>
      <a:folHlink>
        <a:srgbClr val="954F72"/>
      </a:folHlink>
    </a:clrScheme>
    <a:fontScheme name="S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SDGE">
      <a:dk1>
        <a:sysClr val="windowText" lastClr="000000"/>
      </a:dk1>
      <a:lt1>
        <a:sysClr val="window" lastClr="FFFFFF"/>
      </a:lt1>
      <a:dk2>
        <a:srgbClr val="666366"/>
      </a:dk2>
      <a:lt2>
        <a:srgbClr val="E7E6E6"/>
      </a:lt2>
      <a:accent1>
        <a:srgbClr val="001689"/>
      </a:accent1>
      <a:accent2>
        <a:srgbClr val="58B847"/>
      </a:accent2>
      <a:accent3>
        <a:srgbClr val="FED600"/>
      </a:accent3>
      <a:accent4>
        <a:srgbClr val="0193D5"/>
      </a:accent4>
      <a:accent5>
        <a:srgbClr val="009F92"/>
      </a:accent5>
      <a:accent6>
        <a:srgbClr val="4ACCD4"/>
      </a:accent6>
      <a:hlink>
        <a:srgbClr val="0563C1"/>
      </a:hlink>
      <a:folHlink>
        <a:srgbClr val="954F72"/>
      </a:folHlink>
    </a:clrScheme>
    <a:fontScheme name="S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SCE 16x9 Green Template">
  <a:themeElements>
    <a:clrScheme name="Brand Colors">
      <a:dk1>
        <a:srgbClr val="006269"/>
      </a:dk1>
      <a:lt1>
        <a:sysClr val="window" lastClr="FFFFFF"/>
      </a:lt1>
      <a:dk2>
        <a:srgbClr val="FED141"/>
      </a:dk2>
      <a:lt2>
        <a:srgbClr val="B1B3B3"/>
      </a:lt2>
      <a:accent1>
        <a:srgbClr val="00A9E0"/>
      </a:accent1>
      <a:accent2>
        <a:srgbClr val="3CDBC0"/>
      </a:accent2>
      <a:accent3>
        <a:srgbClr val="658D1B"/>
      </a:accent3>
      <a:accent4>
        <a:srgbClr val="722257"/>
      </a:accent4>
      <a:accent5>
        <a:srgbClr val="F0B323"/>
      </a:accent5>
      <a:accent6>
        <a:srgbClr val="D2D755"/>
      </a:accent6>
      <a:hlink>
        <a:srgbClr val="0563C1"/>
      </a:hlink>
      <a:folHlink>
        <a:srgbClr val="FF0000"/>
      </a:folHlink>
    </a:clrScheme>
    <a:fontScheme name="Custom 2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Guidelines.potx" id="{30045ACF-AAE3-460A-9933-965EF3C49868}" vid="{329C0C72-CDA0-4F4F-BD5A-8598C0C0A678}"/>
    </a:ext>
  </a:extLst>
</a:theme>
</file>

<file path=ppt/theme/theme14.xml><?xml version="1.0" encoding="utf-8"?>
<a:theme xmlns:a="http://schemas.openxmlformats.org/drawingml/2006/main" name="8_Office Theme">
  <a:themeElements>
    <a:clrScheme name="SDGE">
      <a:dk1>
        <a:sysClr val="windowText" lastClr="000000"/>
      </a:dk1>
      <a:lt1>
        <a:sysClr val="window" lastClr="FFFFFF"/>
      </a:lt1>
      <a:dk2>
        <a:srgbClr val="666366"/>
      </a:dk2>
      <a:lt2>
        <a:srgbClr val="E7E6E6"/>
      </a:lt2>
      <a:accent1>
        <a:srgbClr val="001689"/>
      </a:accent1>
      <a:accent2>
        <a:srgbClr val="58B847"/>
      </a:accent2>
      <a:accent3>
        <a:srgbClr val="FED600"/>
      </a:accent3>
      <a:accent4>
        <a:srgbClr val="0193D5"/>
      </a:accent4>
      <a:accent5>
        <a:srgbClr val="009F92"/>
      </a:accent5>
      <a:accent6>
        <a:srgbClr val="4ACCD4"/>
      </a:accent6>
      <a:hlink>
        <a:srgbClr val="0563C1"/>
      </a:hlink>
      <a:folHlink>
        <a:srgbClr val="954F72"/>
      </a:folHlink>
    </a:clrScheme>
    <a:fontScheme name="S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C3A28754B48F4190FD48B34BFF6AC4" ma:contentTypeVersion="15" ma:contentTypeDescription="Create a new document." ma:contentTypeScope="" ma:versionID="f01b591ddc97e570e4e1712f594f72fa">
  <xsd:schema xmlns:xsd="http://www.w3.org/2001/XMLSchema" xmlns:xs="http://www.w3.org/2001/XMLSchema" xmlns:p="http://schemas.microsoft.com/office/2006/metadata/properties" xmlns:ns2="58567f46-24b8-4b3e-aae9-42decf3c74d1" xmlns:ns3="fb909510-da0d-4da4-bfa7-106166715272" targetNamespace="http://schemas.microsoft.com/office/2006/metadata/properties" ma:root="true" ma:fieldsID="f57107c81c87ac2318cb61956ea1d577" ns2:_="" ns3:_="">
    <xsd:import namespace="58567f46-24b8-4b3e-aae9-42decf3c74d1"/>
    <xsd:import namespace="fb909510-da0d-4da4-bfa7-1061667152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67f46-24b8-4b3e-aae9-42decf3c74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51b62a4-9796-44f9-b2a5-9cb121c108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" ma:index="22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09510-da0d-4da4-bfa7-1061667152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bcaff6e-490e-40a7-8aaa-4b02f42871f8}" ma:internalName="TaxCatchAll" ma:showField="CatchAllData" ma:web="fb909510-da0d-4da4-bfa7-1061667152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909510-da0d-4da4-bfa7-106166715272" xsi:nil="true"/>
    <lcf76f155ced4ddcb4097134ff3c332f xmlns="58567f46-24b8-4b3e-aae9-42decf3c74d1">
      <Terms xmlns="http://schemas.microsoft.com/office/infopath/2007/PartnerControls"/>
    </lcf76f155ced4ddcb4097134ff3c332f>
    <Date xmlns="58567f46-24b8-4b3e-aae9-42decf3c74d1" xsi:nil="true"/>
  </documentManagement>
</p:properties>
</file>

<file path=customXml/itemProps1.xml><?xml version="1.0" encoding="utf-8"?>
<ds:datastoreItem xmlns:ds="http://schemas.openxmlformats.org/officeDocument/2006/customXml" ds:itemID="{4D8D980E-CD82-444C-9BB8-97D88FA063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38C361-683C-40CC-93AC-60D5DF02DE42}">
  <ds:schemaRefs>
    <ds:schemaRef ds:uri="58567f46-24b8-4b3e-aae9-42decf3c74d1"/>
    <ds:schemaRef ds:uri="fb909510-da0d-4da4-bfa7-1061667152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0956ED0-BFA0-4D60-BD69-5AAEEF683AD4}">
  <ds:schemaRefs>
    <ds:schemaRef ds:uri="http://purl.org/dc/elements/1.1/"/>
    <ds:schemaRef ds:uri="http://schemas.microsoft.com/office/2006/metadata/properties"/>
    <ds:schemaRef ds:uri="58567f46-24b8-4b3e-aae9-42decf3c74d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b909510-da0d-4da4-bfa7-10616671527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6513</Words>
  <Application>Microsoft Office PowerPoint</Application>
  <PresentationFormat>Widescreen</PresentationFormat>
  <Paragraphs>1144</Paragraphs>
  <Slides>83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83</vt:i4>
      </vt:variant>
    </vt:vector>
  </HeadingPairs>
  <TitlesOfParts>
    <vt:vector size="97" baseType="lpstr">
      <vt:lpstr>OEIS Custom Theme</vt:lpstr>
      <vt:lpstr>OEIS Simplified Theme - Office</vt:lpstr>
      <vt:lpstr>SCE 16x9 Green Template</vt:lpstr>
      <vt:lpstr>1_Office Theme</vt:lpstr>
      <vt:lpstr>21_SCE 4x3 Template_White</vt:lpstr>
      <vt:lpstr>2_Office Theme</vt:lpstr>
      <vt:lpstr>3_Office Theme</vt:lpstr>
      <vt:lpstr>4_Office Theme</vt:lpstr>
      <vt:lpstr>Office Theme</vt:lpstr>
      <vt:lpstr>5_Office Theme</vt:lpstr>
      <vt:lpstr>6_Office Theme</vt:lpstr>
      <vt:lpstr>7_Office Theme</vt:lpstr>
      <vt:lpstr>1_SCE 16x9 Green Template</vt:lpstr>
      <vt:lpstr>8_Office Theme</vt:lpstr>
      <vt:lpstr>2023-2025 Wildfire Mitigation Plan PUBLIC Workshop For Large Electrical Corporation Submissions  April 27 &amp; April 28, 2023 DAY ONE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Vegetation management Panel</vt:lpstr>
      <vt:lpstr>PG&amp;E</vt:lpstr>
      <vt:lpstr>Pacific Gas and Electric Company 2023 Wildfire Mitigation Plan Public Workshop Vegetation Management</vt:lpstr>
      <vt:lpstr>Discussion Topics and Presenters</vt:lpstr>
      <vt:lpstr>Overview</vt:lpstr>
      <vt:lpstr>Ongoing Vegetation Management Programs</vt:lpstr>
      <vt:lpstr>Specific, Targeted Programs to Replace EVM</vt:lpstr>
      <vt:lpstr>Focused Tree Inspections (FTI) Program in Areas of Concern (AOC)</vt:lpstr>
      <vt:lpstr>VM for Operational Mitigation (EPSS)</vt:lpstr>
      <vt:lpstr>Tree Removal Inventory (TRI) Program</vt:lpstr>
      <vt:lpstr>Vegetation Management Quality Verification (QV)*</vt:lpstr>
      <vt:lpstr>Questions?</vt:lpstr>
      <vt:lpstr>Objectives – Vegetation Management</vt:lpstr>
      <vt:lpstr>Targets – Vegetation Management</vt:lpstr>
      <vt:lpstr>Targets – Vegetation Management ( Continued)</vt:lpstr>
      <vt:lpstr>SCE</vt:lpstr>
      <vt:lpstr>PowerPoint Presentation</vt:lpstr>
      <vt:lpstr>PowerPoint Presentation</vt:lpstr>
      <vt:lpstr>SDG&amp;E</vt:lpstr>
      <vt:lpstr>2023 – 2025  Wildfire Mitigation Plan</vt:lpstr>
      <vt:lpstr>Michael Daleo, Vegetation Management WMP Program Manager</vt:lpstr>
      <vt:lpstr>PowerPoint Presentation</vt:lpstr>
      <vt:lpstr>PowerPoint Presentation</vt:lpstr>
      <vt:lpstr>PowerPoint Presentation</vt:lpstr>
      <vt:lpstr>VEGETATION MANAGEMENT PANEL DISCUSSION</vt:lpstr>
      <vt:lpstr>1o minute break</vt:lpstr>
      <vt:lpstr>OPEN QUESTIONS  AND ANSWERS</vt:lpstr>
      <vt:lpstr>LUNCH BREAK</vt:lpstr>
      <vt:lpstr>GRID OPERATIONS, DESIGN, AND MAINTENANCE PANEL</vt:lpstr>
      <vt:lpstr>SCE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PG&amp;E</vt:lpstr>
      <vt:lpstr>Panel 2: Grid Design, Operations, and Maintenance</vt:lpstr>
      <vt:lpstr>SDG&amp;E</vt:lpstr>
      <vt:lpstr>2023 – 2025  Wildfire Mitigation Plan</vt:lpstr>
      <vt:lpstr>Shaun Gahagan, Wildfire Mitigation Program Manager</vt:lpstr>
      <vt:lpstr>Grid Hardening</vt:lpstr>
      <vt:lpstr>Asset Replacement </vt:lpstr>
      <vt:lpstr>GRID OPERATIONS, DESIGN, and MAINTENANCE PANEL DISCUSSION</vt:lpstr>
      <vt:lpstr>1o minute break</vt:lpstr>
      <vt:lpstr>OPEN QUESTIONS  AND ANSWERS</vt:lpstr>
      <vt:lpstr>EMERGENCY PREPAREDNESS, COMMUNITY OUTREACH,  AND PSPS PANEL</vt:lpstr>
      <vt:lpstr>SDG&amp;E</vt:lpstr>
      <vt:lpstr>Mona Freels, Emergency Services Manager</vt:lpstr>
      <vt:lpstr>ICS Integration</vt:lpstr>
      <vt:lpstr>Public Safety Partner Portal</vt:lpstr>
      <vt:lpstr>PowerPoint Presentation</vt:lpstr>
      <vt:lpstr>Robb Henderson, Senior Marketing Communications Advisor Danielle De Clercq, AFN Customer Strategy Manager</vt:lpstr>
      <vt:lpstr>Public Education &amp; Outreach</vt:lpstr>
      <vt:lpstr>PowerPoint Presentation</vt:lpstr>
      <vt:lpstr>Support for individuals  with AFN </vt:lpstr>
      <vt:lpstr>Jonathan Woldemariam, Director – Wildfire Mitigation &amp; Vegetation Management</vt:lpstr>
      <vt:lpstr>WiNGS Ops  </vt:lpstr>
      <vt:lpstr>PowerPoint Presentation</vt:lpstr>
      <vt:lpstr>PG&amp;E</vt:lpstr>
      <vt:lpstr>Panel 3: Emergency Preparedness, Community Outreach and PSPS</vt:lpstr>
      <vt:lpstr>SCE</vt:lpstr>
      <vt:lpstr>PowerPoint Presentation</vt:lpstr>
      <vt:lpstr>PowerPoint Presentation</vt:lpstr>
      <vt:lpstr>EMERGENCY PREPAREDNESS, COMMUNITY OUTREACH,  AND PSPS PANEL DISCUSSION</vt:lpstr>
      <vt:lpstr>1o minute break</vt:lpstr>
      <vt:lpstr>OPEN QUESTIONS  AND ANSWERS</vt:lpstr>
      <vt:lpstr>Open questions and answers – all panels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OConnell</dc:creator>
  <cp:lastModifiedBy>Lang, Colin@EnergySafety</cp:lastModifiedBy>
  <cp:revision>2</cp:revision>
  <dcterms:created xsi:type="dcterms:W3CDTF">2021-04-09T17:39:20Z</dcterms:created>
  <dcterms:modified xsi:type="dcterms:W3CDTF">2023-11-17T21:19:47Z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2fa3fd3-029b-403d-91b4-1dc930cb0e60_Enabled">
    <vt:lpwstr>True</vt:lpwstr>
  </property>
  <property fmtid="{D5CDD505-2E9C-101B-9397-08002B2CF9AE}" pid="3" name="MSIP_Label_82fa3fd3-029b-403d-91b4-1dc930cb0e60_SiteId">
    <vt:lpwstr>4ae48b41-0137-4599-8661-fc641fe77bea</vt:lpwstr>
  </property>
  <property fmtid="{D5CDD505-2E9C-101B-9397-08002B2CF9AE}" pid="4" name="MSIP_Label_82fa3fd3-029b-403d-91b4-1dc930cb0e60_ActionId">
    <vt:lpwstr>4668584a-b875-4fb1-bc92-b2e93558cb7a</vt:lpwstr>
  </property>
  <property fmtid="{D5CDD505-2E9C-101B-9397-08002B2CF9AE}" pid="5" name="MSIP_Label_82fa3fd3-029b-403d-91b4-1dc930cb0e60_Method">
    <vt:lpwstr>Standard</vt:lpwstr>
  </property>
  <property fmtid="{D5CDD505-2E9C-101B-9397-08002B2CF9AE}" pid="6" name="MSIP_Label_82fa3fd3-029b-403d-91b4-1dc930cb0e60_SetDate">
    <vt:lpwstr>2021-05-21T01:57:02Z</vt:lpwstr>
  </property>
  <property fmtid="{D5CDD505-2E9C-101B-9397-08002B2CF9AE}" pid="7" name="MSIP_Label_82fa3fd3-029b-403d-91b4-1dc930cb0e60_Name">
    <vt:lpwstr>82fa3fd3-029b-403d-91b4-1dc930cb0e60</vt:lpwstr>
  </property>
  <property fmtid="{D5CDD505-2E9C-101B-9397-08002B2CF9AE}" pid="8" name="MSIP_Label_82fa3fd3-029b-403d-91b4-1dc930cb0e60_ContentBits">
    <vt:lpwstr>0</vt:lpwstr>
  </property>
  <property fmtid="{D5CDD505-2E9C-101B-9397-08002B2CF9AE}" pid="9" name="ContentTypeId">
    <vt:lpwstr>0x01010063C3A28754B48F4190FD48B34BFF6AC4</vt:lpwstr>
  </property>
  <property fmtid="{D5CDD505-2E9C-101B-9397-08002B2CF9AE}" pid="10" name="MediaServiceImageTags">
    <vt:lpwstr/>
  </property>
</Properties>
</file>