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6"/>
  </p:notesMasterIdLst>
  <p:sldIdLst>
    <p:sldId id="259" r:id="rId3"/>
    <p:sldId id="313" r:id="rId4"/>
    <p:sldId id="266" r:id="rId5"/>
    <p:sldId id="285" r:id="rId6"/>
    <p:sldId id="291" r:id="rId7"/>
    <p:sldId id="305" r:id="rId8"/>
    <p:sldId id="310" r:id="rId9"/>
    <p:sldId id="311" r:id="rId10"/>
    <p:sldId id="302" r:id="rId11"/>
    <p:sldId id="306" r:id="rId12"/>
    <p:sldId id="312" r:id="rId13"/>
    <p:sldId id="300" r:id="rId14"/>
    <p:sldId id="301" r:id="rId1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8850" autoAdjust="0"/>
  </p:normalViewPr>
  <p:slideViewPr>
    <p:cSldViewPr snapToGrid="0">
      <p:cViewPr varScale="1">
        <p:scale>
          <a:sx n="115" d="100"/>
          <a:sy n="115" d="100"/>
        </p:scale>
        <p:origin x="228"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72"/>
    </p:cViewPr>
  </p:sorterViewPr>
  <p:notesViewPr>
    <p:cSldViewPr snapToGrid="0">
      <p:cViewPr varScale="1">
        <p:scale>
          <a:sx n="59" d="100"/>
          <a:sy n="59" d="100"/>
        </p:scale>
        <p:origin x="252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inney, Jeanne@EnergySafety" userId="2c4a4476-4f32-426d-938f-acd10b39c59c" providerId="ADAL" clId="{061C5224-ABEC-4F32-BB4A-2D0B37303A7D}"/>
    <pc:docChg chg="modSld">
      <pc:chgData name="McKinney, Jeanne@EnergySafety" userId="2c4a4476-4f32-426d-938f-acd10b39c59c" providerId="ADAL" clId="{061C5224-ABEC-4F32-BB4A-2D0B37303A7D}" dt="2023-11-14T17:18:06.941" v="4" actId="20577"/>
      <pc:docMkLst>
        <pc:docMk/>
      </pc:docMkLst>
      <pc:sldChg chg="modNotesTx">
        <pc:chgData name="McKinney, Jeanne@EnergySafety" userId="2c4a4476-4f32-426d-938f-acd10b39c59c" providerId="ADAL" clId="{061C5224-ABEC-4F32-BB4A-2D0B37303A7D}" dt="2023-11-14T17:18:06.941" v="4" actId="20577"/>
        <pc:sldMkLst>
          <pc:docMk/>
          <pc:sldMk cId="706234120" sldId="291"/>
        </pc:sldMkLst>
      </pc:sldChg>
      <pc:sldChg chg="modNotesTx">
        <pc:chgData name="McKinney, Jeanne@EnergySafety" userId="2c4a4476-4f32-426d-938f-acd10b39c59c" providerId="ADAL" clId="{061C5224-ABEC-4F32-BB4A-2D0B37303A7D}" dt="2023-11-14T17:18:00.457" v="3" actId="20577"/>
        <pc:sldMkLst>
          <pc:docMk/>
          <pc:sldMk cId="115694401" sldId="305"/>
        </pc:sldMkLst>
      </pc:sldChg>
      <pc:sldChg chg="modNotesTx">
        <pc:chgData name="McKinney, Jeanne@EnergySafety" userId="2c4a4476-4f32-426d-938f-acd10b39c59c" providerId="ADAL" clId="{061C5224-ABEC-4F32-BB4A-2D0B37303A7D}" dt="2023-11-14T17:17:53.407" v="2" actId="20577"/>
        <pc:sldMkLst>
          <pc:docMk/>
          <pc:sldMk cId="2310644204" sldId="310"/>
        </pc:sldMkLst>
      </pc:sldChg>
      <pc:sldChg chg="modNotesTx">
        <pc:chgData name="McKinney, Jeanne@EnergySafety" userId="2c4a4476-4f32-426d-938f-acd10b39c59c" providerId="ADAL" clId="{061C5224-ABEC-4F32-BB4A-2D0B37303A7D}" dt="2023-11-14T17:17:44.792" v="1" actId="20577"/>
        <pc:sldMkLst>
          <pc:docMk/>
          <pc:sldMk cId="2751647518" sldId="311"/>
        </pc:sldMkLst>
      </pc:sldChg>
      <pc:sldChg chg="modNotesTx">
        <pc:chgData name="McKinney, Jeanne@EnergySafety" userId="2c4a4476-4f32-426d-938f-acd10b39c59c" providerId="ADAL" clId="{061C5224-ABEC-4F32-BB4A-2D0B37303A7D}" dt="2023-11-14T17:17:33.564" v="0" actId="20577"/>
        <pc:sldMkLst>
          <pc:docMk/>
          <pc:sldMk cId="3943655895"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52923FF9-F634-42B4-9E5B-87636F667F3C}" type="datetimeFigureOut">
              <a:rPr lang="en-US" smtClean="0"/>
              <a:t>11/14/2023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5197854D-C31D-41EF-87A3-71FF02D3A9F4}" type="slidenum">
              <a:rPr lang="en-US" smtClean="0"/>
              <a:t>‹#›</a:t>
            </a:fld>
            <a:endParaRPr lang="en-US"/>
          </a:p>
        </p:txBody>
      </p:sp>
    </p:spTree>
    <p:extLst>
      <p:ext uri="{BB962C8B-B14F-4D97-AF65-F5344CB8AC3E}">
        <p14:creationId xmlns:p14="http://schemas.microsoft.com/office/powerpoint/2010/main" val="159997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 aware of your surroundings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Know your evacuation routes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Stand up and move (if it’s a long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Feel something, say something (if you’re experiencing an emergency speak up or use chat and we will find a way to help)</a:t>
            </a:r>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2</a:t>
            </a:fld>
            <a:endParaRPr lang="en-US"/>
          </a:p>
        </p:txBody>
      </p:sp>
    </p:spTree>
    <p:extLst>
      <p:ext uri="{BB962C8B-B14F-4D97-AF65-F5344CB8AC3E}">
        <p14:creationId xmlns:p14="http://schemas.microsoft.com/office/powerpoint/2010/main" val="338820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13</a:t>
            </a:fld>
            <a:endParaRPr lang="en-US"/>
          </a:p>
        </p:txBody>
      </p:sp>
    </p:spTree>
    <p:extLst>
      <p:ext uri="{BB962C8B-B14F-4D97-AF65-F5344CB8AC3E}">
        <p14:creationId xmlns:p14="http://schemas.microsoft.com/office/powerpoint/2010/main" val="287887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4</a:t>
            </a:fld>
            <a:endParaRPr lang="en-US"/>
          </a:p>
        </p:txBody>
      </p:sp>
    </p:spTree>
    <p:extLst>
      <p:ext uri="{BB962C8B-B14F-4D97-AF65-F5344CB8AC3E}">
        <p14:creationId xmlns:p14="http://schemas.microsoft.com/office/powerpoint/2010/main" val="35139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5</a:t>
            </a:fld>
            <a:endParaRPr lang="en-US"/>
          </a:p>
        </p:txBody>
      </p:sp>
    </p:spTree>
    <p:extLst>
      <p:ext uri="{BB962C8B-B14F-4D97-AF65-F5344CB8AC3E}">
        <p14:creationId xmlns:p14="http://schemas.microsoft.com/office/powerpoint/2010/main" val="62051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6</a:t>
            </a:fld>
            <a:endParaRPr lang="en-US"/>
          </a:p>
        </p:txBody>
      </p:sp>
    </p:spTree>
    <p:extLst>
      <p:ext uri="{BB962C8B-B14F-4D97-AF65-F5344CB8AC3E}">
        <p14:creationId xmlns:p14="http://schemas.microsoft.com/office/powerpoint/2010/main" val="259674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7</a:t>
            </a:fld>
            <a:endParaRPr lang="en-US"/>
          </a:p>
        </p:txBody>
      </p:sp>
    </p:spTree>
    <p:extLst>
      <p:ext uri="{BB962C8B-B14F-4D97-AF65-F5344CB8AC3E}">
        <p14:creationId xmlns:p14="http://schemas.microsoft.com/office/powerpoint/2010/main" val="62011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8</a:t>
            </a:fld>
            <a:endParaRPr lang="en-US"/>
          </a:p>
        </p:txBody>
      </p:sp>
    </p:spTree>
    <p:extLst>
      <p:ext uri="{BB962C8B-B14F-4D97-AF65-F5344CB8AC3E}">
        <p14:creationId xmlns:p14="http://schemas.microsoft.com/office/powerpoint/2010/main" val="147090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9</a:t>
            </a:fld>
            <a:endParaRPr lang="en-US"/>
          </a:p>
        </p:txBody>
      </p:sp>
    </p:spTree>
    <p:extLst>
      <p:ext uri="{BB962C8B-B14F-4D97-AF65-F5344CB8AC3E}">
        <p14:creationId xmlns:p14="http://schemas.microsoft.com/office/powerpoint/2010/main" val="21154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10</a:t>
            </a:fld>
            <a:endParaRPr lang="en-US"/>
          </a:p>
        </p:txBody>
      </p:sp>
    </p:spTree>
    <p:extLst>
      <p:ext uri="{BB962C8B-B14F-4D97-AF65-F5344CB8AC3E}">
        <p14:creationId xmlns:p14="http://schemas.microsoft.com/office/powerpoint/2010/main" val="15752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7854D-C31D-41EF-87A3-71FF02D3A9F4}" type="slidenum">
              <a:rPr lang="en-US" smtClean="0"/>
              <a:t>11</a:t>
            </a:fld>
            <a:endParaRPr lang="en-US"/>
          </a:p>
        </p:txBody>
      </p:sp>
    </p:spTree>
    <p:extLst>
      <p:ext uri="{BB962C8B-B14F-4D97-AF65-F5344CB8AC3E}">
        <p14:creationId xmlns:p14="http://schemas.microsoft.com/office/powerpoint/2010/main" val="317987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AA23E-C249-D745-B99F-B0C79FA97380}"/>
              </a:ext>
            </a:extLst>
          </p:cNvPr>
          <p:cNvSpPr/>
          <p:nvPr userDrawn="1"/>
        </p:nvSpPr>
        <p:spPr>
          <a:xfrm>
            <a:off x="0" y="0"/>
            <a:ext cx="12192000" cy="62077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795F6-7597-054A-A50E-824229374322}"/>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TYPE TITLE IN ALL CAPS</a:t>
            </a:r>
          </a:p>
        </p:txBody>
      </p:sp>
      <p:sp>
        <p:nvSpPr>
          <p:cNvPr id="3" name="Subtitle 2">
            <a:extLst>
              <a:ext uri="{FF2B5EF4-FFF2-40B4-BE49-F238E27FC236}">
                <a16:creationId xmlns:a16="http://schemas.microsoft.com/office/drawing/2014/main" id="{A23BA4C3-7EC9-1346-BB0B-5DEC7B883FD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AF46C-3D04-3744-A956-25B24589231D}"/>
              </a:ext>
            </a:extLst>
          </p:cNvPr>
          <p:cNvSpPr>
            <a:spLocks noGrp="1"/>
          </p:cNvSpPr>
          <p:nvPr>
            <p:ph type="dt" sz="half" idx="10"/>
          </p:nvPr>
        </p:nvSpPr>
        <p:spPr>
          <a:xfrm>
            <a:off x="9804073" y="6356350"/>
            <a:ext cx="931223" cy="365125"/>
          </a:xfrm>
        </p:spPr>
        <p:txBody>
          <a:bodyPr/>
          <a:lstStyle/>
          <a:p>
            <a:fld id="{18D09DA7-319F-FD43-B09E-BFFE8DFF0995}" type="datetime1">
              <a:rPr lang="en-US" smtClean="0"/>
              <a:t>11/14/2023</a:t>
            </a:fld>
            <a:endParaRPr lang="en-US"/>
          </a:p>
        </p:txBody>
      </p:sp>
      <p:sp>
        <p:nvSpPr>
          <p:cNvPr id="5" name="Footer Placeholder 4">
            <a:extLst>
              <a:ext uri="{FF2B5EF4-FFF2-40B4-BE49-F238E27FC236}">
                <a16:creationId xmlns:a16="http://schemas.microsoft.com/office/drawing/2014/main" id="{8393666E-26AC-7F47-8E1D-C67061DF10EA}"/>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D08E80BA-4B94-134E-88E1-6CBE2C6D133C}"/>
              </a:ext>
            </a:extLst>
          </p:cNvPr>
          <p:cNvSpPr>
            <a:spLocks noGrp="1"/>
          </p:cNvSpPr>
          <p:nvPr>
            <p:ph type="sldNum" sz="quarter" idx="12"/>
          </p:nvPr>
        </p:nvSpPr>
        <p:spPr>
          <a:xfrm>
            <a:off x="10770919" y="6356350"/>
            <a:ext cx="582881" cy="365125"/>
          </a:xfrm>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1982856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6656-3AEF-AB4C-ADB6-518DD79D4B63}"/>
              </a:ext>
            </a:extLst>
          </p:cNvPr>
          <p:cNvSpPr>
            <a:spLocks noGrp="1"/>
          </p:cNvSpPr>
          <p:nvPr>
            <p:ph type="title" hasCustomPrompt="1"/>
          </p:nvPr>
        </p:nvSpPr>
        <p:spPr/>
        <p:txBody>
          <a:bodyPr/>
          <a:lstStyle/>
          <a:p>
            <a:r>
              <a:rPr lang="en-US"/>
              <a:t>TYPE TITLE IN ALL CAPS</a:t>
            </a:r>
          </a:p>
        </p:txBody>
      </p:sp>
      <p:sp>
        <p:nvSpPr>
          <p:cNvPr id="3" name="Content Placeholder 2">
            <a:extLst>
              <a:ext uri="{FF2B5EF4-FFF2-40B4-BE49-F238E27FC236}">
                <a16:creationId xmlns:a16="http://schemas.microsoft.com/office/drawing/2014/main" id="{08369E10-BD8C-4446-9FF0-3B25ED192D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E4782-F63C-3142-86D0-7FC7CC1D7A30}"/>
              </a:ext>
            </a:extLst>
          </p:cNvPr>
          <p:cNvSpPr>
            <a:spLocks noGrp="1"/>
          </p:cNvSpPr>
          <p:nvPr>
            <p:ph type="dt" sz="half" idx="10"/>
          </p:nvPr>
        </p:nvSpPr>
        <p:spPr/>
        <p:txBody>
          <a:bodyPr/>
          <a:lstStyle/>
          <a:p>
            <a:fld id="{CB10A671-034D-D241-B2FC-E8675879E2CD}" type="datetime1">
              <a:rPr lang="en-US" smtClean="0"/>
              <a:t>11/14/2023</a:t>
            </a:fld>
            <a:endParaRPr lang="en-US"/>
          </a:p>
        </p:txBody>
      </p:sp>
      <p:sp>
        <p:nvSpPr>
          <p:cNvPr id="5" name="Footer Placeholder 4">
            <a:extLst>
              <a:ext uri="{FF2B5EF4-FFF2-40B4-BE49-F238E27FC236}">
                <a16:creationId xmlns:a16="http://schemas.microsoft.com/office/drawing/2014/main" id="{E0054575-A9D7-9744-A403-D7D67F7181A9}"/>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A7B2A407-91F2-A442-92DA-A13BAD8933C1}"/>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31384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B42A-CD4D-7C43-A13A-F23DBB62614E}"/>
              </a:ext>
            </a:extLst>
          </p:cNvPr>
          <p:cNvSpPr>
            <a:spLocks noGrp="1"/>
          </p:cNvSpPr>
          <p:nvPr>
            <p:ph type="title" hasCustomPrompt="1"/>
          </p:nvPr>
        </p:nvSpPr>
        <p:spPr>
          <a:xfrm>
            <a:off x="831850" y="1709738"/>
            <a:ext cx="10515600" cy="2852737"/>
          </a:xfrm>
        </p:spPr>
        <p:txBody>
          <a:bodyPr anchor="b"/>
          <a:lstStyle>
            <a:lvl1pPr>
              <a:defRPr sz="6000"/>
            </a:lvl1pPr>
          </a:lstStyle>
          <a:p>
            <a:r>
              <a:rPr lang="en-US"/>
              <a:t>TYPE TITLE IN ALL CAPS</a:t>
            </a:r>
          </a:p>
        </p:txBody>
      </p:sp>
      <p:sp>
        <p:nvSpPr>
          <p:cNvPr id="3" name="Text Placeholder 2">
            <a:extLst>
              <a:ext uri="{FF2B5EF4-FFF2-40B4-BE49-F238E27FC236}">
                <a16:creationId xmlns:a16="http://schemas.microsoft.com/office/drawing/2014/main" id="{EE23DB94-27A7-3D46-A60F-573558D35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D2C754-DE9C-BD4C-9A6F-B40AAE0988D3}"/>
              </a:ext>
            </a:extLst>
          </p:cNvPr>
          <p:cNvSpPr>
            <a:spLocks noGrp="1"/>
          </p:cNvSpPr>
          <p:nvPr>
            <p:ph type="dt" sz="half" idx="10"/>
          </p:nvPr>
        </p:nvSpPr>
        <p:spPr/>
        <p:txBody>
          <a:bodyPr/>
          <a:lstStyle/>
          <a:p>
            <a:fld id="{728FC119-3D3F-0F4B-8256-E6A87A126CED}" type="datetime1">
              <a:rPr lang="en-US" smtClean="0"/>
              <a:t>11/14/2023</a:t>
            </a:fld>
            <a:endParaRPr lang="en-US"/>
          </a:p>
        </p:txBody>
      </p:sp>
      <p:sp>
        <p:nvSpPr>
          <p:cNvPr id="5" name="Footer Placeholder 4">
            <a:extLst>
              <a:ext uri="{FF2B5EF4-FFF2-40B4-BE49-F238E27FC236}">
                <a16:creationId xmlns:a16="http://schemas.microsoft.com/office/drawing/2014/main" id="{2E9B90BB-58E7-8C41-B1EC-3B83CAA0178A}"/>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BF6C9EFA-A852-0746-8420-5FC309CCBC03}"/>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245788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7629-A257-7F42-BE61-E6754A89DA54}"/>
              </a:ext>
            </a:extLst>
          </p:cNvPr>
          <p:cNvSpPr>
            <a:spLocks noGrp="1"/>
          </p:cNvSpPr>
          <p:nvPr>
            <p:ph type="title" hasCustomPrompt="1"/>
          </p:nvPr>
        </p:nvSpPr>
        <p:spPr/>
        <p:txBody>
          <a:bodyPr/>
          <a:lstStyle/>
          <a:p>
            <a:r>
              <a:rPr lang="en-US"/>
              <a:t>TYPE TITLE IN ALL CAPS</a:t>
            </a:r>
          </a:p>
        </p:txBody>
      </p:sp>
      <p:sp>
        <p:nvSpPr>
          <p:cNvPr id="3" name="Content Placeholder 2">
            <a:extLst>
              <a:ext uri="{FF2B5EF4-FFF2-40B4-BE49-F238E27FC236}">
                <a16:creationId xmlns:a16="http://schemas.microsoft.com/office/drawing/2014/main" id="{E6A4674B-CF85-8E49-8463-506B23537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287FCB-4CA0-BF4D-A686-209F6DBCF9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49CE3-E585-994D-8029-CF08876B273B}"/>
              </a:ext>
            </a:extLst>
          </p:cNvPr>
          <p:cNvSpPr>
            <a:spLocks noGrp="1"/>
          </p:cNvSpPr>
          <p:nvPr>
            <p:ph type="dt" sz="half" idx="10"/>
          </p:nvPr>
        </p:nvSpPr>
        <p:spPr/>
        <p:txBody>
          <a:bodyPr/>
          <a:lstStyle/>
          <a:p>
            <a:fld id="{90644E92-F512-8742-BDF6-6B47059B78BF}" type="datetime1">
              <a:rPr lang="en-US" smtClean="0"/>
              <a:t>11/14/2023</a:t>
            </a:fld>
            <a:endParaRPr lang="en-US"/>
          </a:p>
        </p:txBody>
      </p:sp>
      <p:sp>
        <p:nvSpPr>
          <p:cNvPr id="6" name="Footer Placeholder 5">
            <a:extLst>
              <a:ext uri="{FF2B5EF4-FFF2-40B4-BE49-F238E27FC236}">
                <a16:creationId xmlns:a16="http://schemas.microsoft.com/office/drawing/2014/main" id="{BC76D34A-9778-E14E-91D9-7770A49DBA37}"/>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7" name="Slide Number Placeholder 6">
            <a:extLst>
              <a:ext uri="{FF2B5EF4-FFF2-40B4-BE49-F238E27FC236}">
                <a16:creationId xmlns:a16="http://schemas.microsoft.com/office/drawing/2014/main" id="{29A08B60-463F-FE4E-BE5B-BA4C1613AD15}"/>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3783828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FCCF-F277-7440-8BEF-B8171022B774}"/>
              </a:ext>
            </a:extLst>
          </p:cNvPr>
          <p:cNvSpPr>
            <a:spLocks noGrp="1"/>
          </p:cNvSpPr>
          <p:nvPr>
            <p:ph type="title" hasCustomPrompt="1"/>
          </p:nvPr>
        </p:nvSpPr>
        <p:spPr>
          <a:xfrm>
            <a:off x="839788" y="365125"/>
            <a:ext cx="10515600" cy="1325563"/>
          </a:xfrm>
        </p:spPr>
        <p:txBody>
          <a:bodyPr/>
          <a:lstStyle/>
          <a:p>
            <a:r>
              <a:rPr lang="en-US"/>
              <a:t>TYPE TITLE IN ALL CAPS</a:t>
            </a:r>
          </a:p>
        </p:txBody>
      </p:sp>
      <p:sp>
        <p:nvSpPr>
          <p:cNvPr id="3" name="Text Placeholder 2">
            <a:extLst>
              <a:ext uri="{FF2B5EF4-FFF2-40B4-BE49-F238E27FC236}">
                <a16:creationId xmlns:a16="http://schemas.microsoft.com/office/drawing/2014/main" id="{0E596162-C9A6-D149-BB78-0B130588A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364DF-F5D3-994F-B38E-A072EBC67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536D6-31B1-A74A-BF23-046DD7990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51A0C-4C1E-4A4B-AA18-95FA495818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2BA31B-5708-2441-BD6F-210247DE9952}"/>
              </a:ext>
            </a:extLst>
          </p:cNvPr>
          <p:cNvSpPr>
            <a:spLocks noGrp="1"/>
          </p:cNvSpPr>
          <p:nvPr>
            <p:ph type="dt" sz="half" idx="10"/>
          </p:nvPr>
        </p:nvSpPr>
        <p:spPr/>
        <p:txBody>
          <a:bodyPr/>
          <a:lstStyle/>
          <a:p>
            <a:fld id="{A6204BC5-233A-0943-B0C7-F9B281E38CA9}" type="datetime1">
              <a:rPr lang="en-US" smtClean="0"/>
              <a:t>11/14/2023</a:t>
            </a:fld>
            <a:endParaRPr lang="en-US"/>
          </a:p>
        </p:txBody>
      </p:sp>
      <p:sp>
        <p:nvSpPr>
          <p:cNvPr id="8" name="Footer Placeholder 7">
            <a:extLst>
              <a:ext uri="{FF2B5EF4-FFF2-40B4-BE49-F238E27FC236}">
                <a16:creationId xmlns:a16="http://schemas.microsoft.com/office/drawing/2014/main" id="{9505F1B3-0A94-6543-A5E5-56F7D2618C36}"/>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9" name="Slide Number Placeholder 8">
            <a:extLst>
              <a:ext uri="{FF2B5EF4-FFF2-40B4-BE49-F238E27FC236}">
                <a16:creationId xmlns:a16="http://schemas.microsoft.com/office/drawing/2014/main" id="{CD2D6A89-1125-AC49-8B67-38985F7EBCE1}"/>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406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6E26-CAF9-DB4C-BA33-3D3E15B02263}"/>
              </a:ext>
            </a:extLst>
          </p:cNvPr>
          <p:cNvSpPr>
            <a:spLocks noGrp="1"/>
          </p:cNvSpPr>
          <p:nvPr>
            <p:ph type="title" hasCustomPrompt="1"/>
          </p:nvPr>
        </p:nvSpPr>
        <p:spPr/>
        <p:txBody>
          <a:bodyPr/>
          <a:lstStyle/>
          <a:p>
            <a:r>
              <a:rPr lang="en-US"/>
              <a:t>TYPE TITLE IN ALL CAPS</a:t>
            </a:r>
          </a:p>
        </p:txBody>
      </p:sp>
      <p:sp>
        <p:nvSpPr>
          <p:cNvPr id="3" name="Date Placeholder 2">
            <a:extLst>
              <a:ext uri="{FF2B5EF4-FFF2-40B4-BE49-F238E27FC236}">
                <a16:creationId xmlns:a16="http://schemas.microsoft.com/office/drawing/2014/main" id="{8C797D4E-C50E-5344-846F-B7B653B64BE8}"/>
              </a:ext>
            </a:extLst>
          </p:cNvPr>
          <p:cNvSpPr>
            <a:spLocks noGrp="1"/>
          </p:cNvSpPr>
          <p:nvPr>
            <p:ph type="dt" sz="half" idx="10"/>
          </p:nvPr>
        </p:nvSpPr>
        <p:spPr/>
        <p:txBody>
          <a:bodyPr/>
          <a:lstStyle/>
          <a:p>
            <a:fld id="{9C31814E-5C67-1442-8F8C-E0D76F12BC79}" type="datetime1">
              <a:rPr lang="en-US" smtClean="0"/>
              <a:t>11/14/2023</a:t>
            </a:fld>
            <a:endParaRPr lang="en-US"/>
          </a:p>
        </p:txBody>
      </p:sp>
      <p:sp>
        <p:nvSpPr>
          <p:cNvPr id="4" name="Footer Placeholder 3">
            <a:extLst>
              <a:ext uri="{FF2B5EF4-FFF2-40B4-BE49-F238E27FC236}">
                <a16:creationId xmlns:a16="http://schemas.microsoft.com/office/drawing/2014/main" id="{79F7D19B-86D9-0548-B78B-7AF8EB0488F8}"/>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5" name="Slide Number Placeholder 4">
            <a:extLst>
              <a:ext uri="{FF2B5EF4-FFF2-40B4-BE49-F238E27FC236}">
                <a16:creationId xmlns:a16="http://schemas.microsoft.com/office/drawing/2014/main" id="{8109F58C-33A6-6344-87D3-1EFB715653E0}"/>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352093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35610-52D4-7340-9DF3-33A87DA2C073}"/>
              </a:ext>
            </a:extLst>
          </p:cNvPr>
          <p:cNvSpPr>
            <a:spLocks noGrp="1"/>
          </p:cNvSpPr>
          <p:nvPr>
            <p:ph type="dt" sz="half" idx="10"/>
          </p:nvPr>
        </p:nvSpPr>
        <p:spPr/>
        <p:txBody>
          <a:bodyPr/>
          <a:lstStyle/>
          <a:p>
            <a:fld id="{0D5B0248-48BC-AC4E-9A99-00CF7BD0EFD4}" type="datetime1">
              <a:rPr lang="en-US" smtClean="0"/>
              <a:t>11/14/2023</a:t>
            </a:fld>
            <a:endParaRPr lang="en-US"/>
          </a:p>
        </p:txBody>
      </p:sp>
      <p:sp>
        <p:nvSpPr>
          <p:cNvPr id="3" name="Footer Placeholder 2">
            <a:extLst>
              <a:ext uri="{FF2B5EF4-FFF2-40B4-BE49-F238E27FC236}">
                <a16:creationId xmlns:a16="http://schemas.microsoft.com/office/drawing/2014/main" id="{A35CD8EF-0174-784E-ACAC-B477DE71356D}"/>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4" name="Slide Number Placeholder 3">
            <a:extLst>
              <a:ext uri="{FF2B5EF4-FFF2-40B4-BE49-F238E27FC236}">
                <a16:creationId xmlns:a16="http://schemas.microsoft.com/office/drawing/2014/main" id="{474674E9-906B-1942-8828-345032A30587}"/>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1816318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7BFF3A1-4780-F64A-B941-52F3EDF4B8C4}"/>
              </a:ext>
            </a:extLst>
          </p:cNvPr>
          <p:cNvSpPr>
            <a:spLocks noGrp="1"/>
          </p:cNvSpPr>
          <p:nvPr>
            <p:ph type="dt" sz="half" idx="10"/>
          </p:nvPr>
        </p:nvSpPr>
        <p:spPr/>
        <p:txBody>
          <a:bodyPr/>
          <a:lstStyle/>
          <a:p>
            <a:fld id="{B0A3F81F-CA22-F14A-87D1-C6145E02E21D}" type="datetime1">
              <a:rPr lang="en-US" smtClean="0"/>
              <a:t>11/14/2023</a:t>
            </a:fld>
            <a:endParaRPr lang="en-US"/>
          </a:p>
        </p:txBody>
      </p:sp>
      <p:sp>
        <p:nvSpPr>
          <p:cNvPr id="4" name="Slide Number Placeholder 3">
            <a:extLst>
              <a:ext uri="{FF2B5EF4-FFF2-40B4-BE49-F238E27FC236}">
                <a16:creationId xmlns:a16="http://schemas.microsoft.com/office/drawing/2014/main" id="{9F92EB10-CBC4-C34F-ADBE-7A2E73D54DAF}"/>
              </a:ext>
            </a:extLst>
          </p:cNvPr>
          <p:cNvSpPr>
            <a:spLocks noGrp="1"/>
          </p:cNvSpPr>
          <p:nvPr>
            <p:ph type="sldNum" sz="quarter" idx="11"/>
          </p:nvPr>
        </p:nvSpPr>
        <p:spPr/>
        <p:txBody>
          <a:bodyPr/>
          <a:lstStyle/>
          <a:p>
            <a:fld id="{5492B78E-5BF9-0B46-B1B8-04BFF5711F33}" type="slidenum">
              <a:rPr lang="en-US" smtClean="0"/>
              <a:pPr/>
              <a:t>‹#›</a:t>
            </a:fld>
            <a:endParaRPr lang="en-US"/>
          </a:p>
        </p:txBody>
      </p:sp>
      <p:sp>
        <p:nvSpPr>
          <p:cNvPr id="5" name="Footer Placeholder 4">
            <a:extLst>
              <a:ext uri="{FF2B5EF4-FFF2-40B4-BE49-F238E27FC236}">
                <a16:creationId xmlns:a16="http://schemas.microsoft.com/office/drawing/2014/main" id="{99CCE4B2-B534-BE46-80D3-A4D296659A14}"/>
              </a:ext>
            </a:extLst>
          </p:cNvPr>
          <p:cNvSpPr>
            <a:spLocks noGrp="1"/>
          </p:cNvSpPr>
          <p:nvPr>
            <p:ph type="ftr" sz="quarter" idx="12"/>
          </p:nvPr>
        </p:nvSpPr>
        <p:spPr/>
        <p:txBody>
          <a:bodyPr/>
          <a:lstStyle/>
          <a:p>
            <a:r>
              <a:rPr lang="en-US"/>
              <a:t>OFFICE OF ENERGY INFRASTRUCTURE SAFETY</a:t>
            </a:r>
          </a:p>
        </p:txBody>
      </p:sp>
      <p:sp>
        <p:nvSpPr>
          <p:cNvPr id="6" name="Rectangle 5">
            <a:extLst>
              <a:ext uri="{FF2B5EF4-FFF2-40B4-BE49-F238E27FC236}">
                <a16:creationId xmlns:a16="http://schemas.microsoft.com/office/drawing/2014/main" id="{A88D16F5-5417-0A4B-BA0F-E3D9CBBB094D}"/>
              </a:ext>
            </a:extLst>
          </p:cNvPr>
          <p:cNvSpPr/>
          <p:nvPr userDrawn="1"/>
        </p:nvSpPr>
        <p:spPr>
          <a:xfrm>
            <a:off x="0" y="0"/>
            <a:ext cx="12192000" cy="6172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4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5E46-267C-8348-B299-33EBED195935}"/>
              </a:ext>
            </a:extLst>
          </p:cNvPr>
          <p:cNvSpPr>
            <a:spLocks noGrp="1"/>
          </p:cNvSpPr>
          <p:nvPr>
            <p:ph type="title" hasCustomPrompt="1"/>
          </p:nvPr>
        </p:nvSpPr>
        <p:spPr>
          <a:xfrm>
            <a:off x="839788" y="457200"/>
            <a:ext cx="3932237" cy="1600200"/>
          </a:xfrm>
        </p:spPr>
        <p:txBody>
          <a:bodyPr anchor="b"/>
          <a:lstStyle>
            <a:lvl1pPr>
              <a:defRPr sz="3200"/>
            </a:lvl1pPr>
          </a:lstStyle>
          <a:p>
            <a:r>
              <a:rPr lang="en-US"/>
              <a:t>TYPE TITLE IN ALL CAPS</a:t>
            </a:r>
          </a:p>
        </p:txBody>
      </p:sp>
      <p:sp>
        <p:nvSpPr>
          <p:cNvPr id="3" name="Content Placeholder 2">
            <a:extLst>
              <a:ext uri="{FF2B5EF4-FFF2-40B4-BE49-F238E27FC236}">
                <a16:creationId xmlns:a16="http://schemas.microsoft.com/office/drawing/2014/main" id="{A7377A37-2220-ED4B-9D5B-A1A9A6DCE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A38D0A-8E78-424C-8F43-EBC2567B7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541BF-E7EE-C343-A34B-F095A5347D70}"/>
              </a:ext>
            </a:extLst>
          </p:cNvPr>
          <p:cNvSpPr>
            <a:spLocks noGrp="1"/>
          </p:cNvSpPr>
          <p:nvPr>
            <p:ph type="dt" sz="half" idx="10"/>
          </p:nvPr>
        </p:nvSpPr>
        <p:spPr/>
        <p:txBody>
          <a:bodyPr/>
          <a:lstStyle/>
          <a:p>
            <a:fld id="{B1D846D6-0567-E148-9A68-19187D070012}" type="datetime1">
              <a:rPr lang="en-US" smtClean="0"/>
              <a:t>11/14/2023</a:t>
            </a:fld>
            <a:endParaRPr lang="en-US"/>
          </a:p>
        </p:txBody>
      </p:sp>
      <p:sp>
        <p:nvSpPr>
          <p:cNvPr id="6" name="Footer Placeholder 5">
            <a:extLst>
              <a:ext uri="{FF2B5EF4-FFF2-40B4-BE49-F238E27FC236}">
                <a16:creationId xmlns:a16="http://schemas.microsoft.com/office/drawing/2014/main" id="{28802561-0A66-9846-832E-9A892E7E7BB6}"/>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7" name="Slide Number Placeholder 6">
            <a:extLst>
              <a:ext uri="{FF2B5EF4-FFF2-40B4-BE49-F238E27FC236}">
                <a16:creationId xmlns:a16="http://schemas.microsoft.com/office/drawing/2014/main" id="{7901ADF7-ECD7-F74E-A0DB-97AB45E49F20}"/>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190622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6DE8-0658-A049-8FA7-693E739021A3}"/>
              </a:ext>
            </a:extLst>
          </p:cNvPr>
          <p:cNvSpPr>
            <a:spLocks noGrp="1"/>
          </p:cNvSpPr>
          <p:nvPr>
            <p:ph type="title" hasCustomPrompt="1"/>
          </p:nvPr>
        </p:nvSpPr>
        <p:spPr>
          <a:xfrm>
            <a:off x="839788" y="457200"/>
            <a:ext cx="3932237" cy="1600200"/>
          </a:xfrm>
        </p:spPr>
        <p:txBody>
          <a:bodyPr anchor="b"/>
          <a:lstStyle>
            <a:lvl1pPr>
              <a:defRPr sz="3200"/>
            </a:lvl1pPr>
          </a:lstStyle>
          <a:p>
            <a:r>
              <a:rPr lang="en-US"/>
              <a:t>TYPE TITLE IN ALL CAPS</a:t>
            </a:r>
          </a:p>
        </p:txBody>
      </p:sp>
      <p:sp>
        <p:nvSpPr>
          <p:cNvPr id="3" name="Picture Placeholder 2">
            <a:extLst>
              <a:ext uri="{FF2B5EF4-FFF2-40B4-BE49-F238E27FC236}">
                <a16:creationId xmlns:a16="http://schemas.microsoft.com/office/drawing/2014/main" id="{4BB790BA-0537-414F-AF99-8D81EAAB4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1ACBDA-3B31-4E40-AC65-BCE77F161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E38263-1DE1-6644-8509-3C2B11C61DF2}"/>
              </a:ext>
            </a:extLst>
          </p:cNvPr>
          <p:cNvSpPr>
            <a:spLocks noGrp="1"/>
          </p:cNvSpPr>
          <p:nvPr>
            <p:ph type="dt" sz="half" idx="10"/>
          </p:nvPr>
        </p:nvSpPr>
        <p:spPr/>
        <p:txBody>
          <a:bodyPr/>
          <a:lstStyle/>
          <a:p>
            <a:fld id="{C88054A6-9E22-AD44-9E7D-91B7FC29050F}" type="datetime1">
              <a:rPr lang="en-US" smtClean="0"/>
              <a:t>11/14/2023</a:t>
            </a:fld>
            <a:endParaRPr lang="en-US"/>
          </a:p>
        </p:txBody>
      </p:sp>
      <p:sp>
        <p:nvSpPr>
          <p:cNvPr id="6" name="Footer Placeholder 5">
            <a:extLst>
              <a:ext uri="{FF2B5EF4-FFF2-40B4-BE49-F238E27FC236}">
                <a16:creationId xmlns:a16="http://schemas.microsoft.com/office/drawing/2014/main" id="{BED80459-9B3B-5A42-B97B-FD94E18F2D49}"/>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7" name="Slide Number Placeholder 6">
            <a:extLst>
              <a:ext uri="{FF2B5EF4-FFF2-40B4-BE49-F238E27FC236}">
                <a16:creationId xmlns:a16="http://schemas.microsoft.com/office/drawing/2014/main" id="{1CCF83E1-C126-194E-B457-0E1A0BC50B35}"/>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49645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4519-BF8A-674C-BF4E-57F81C457D13}"/>
              </a:ext>
            </a:extLst>
          </p:cNvPr>
          <p:cNvSpPr>
            <a:spLocks noGrp="1"/>
          </p:cNvSpPr>
          <p:nvPr>
            <p:ph type="title" hasCustomPrompt="1"/>
          </p:nvPr>
        </p:nvSpPr>
        <p:spPr/>
        <p:txBody>
          <a:bodyPr/>
          <a:lstStyle/>
          <a:p>
            <a:r>
              <a:rPr lang="en-US"/>
              <a:t>TYPE TITLE IN ALL CAPS</a:t>
            </a:r>
          </a:p>
        </p:txBody>
      </p:sp>
      <p:sp>
        <p:nvSpPr>
          <p:cNvPr id="3" name="Vertical Text Placeholder 2">
            <a:extLst>
              <a:ext uri="{FF2B5EF4-FFF2-40B4-BE49-F238E27FC236}">
                <a16:creationId xmlns:a16="http://schemas.microsoft.com/office/drawing/2014/main" id="{8DE98C9C-784A-CC40-9A0C-7FAFCA057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08F2A-4D9D-3142-BE80-3B4CE03641FE}"/>
              </a:ext>
            </a:extLst>
          </p:cNvPr>
          <p:cNvSpPr>
            <a:spLocks noGrp="1"/>
          </p:cNvSpPr>
          <p:nvPr>
            <p:ph type="dt" sz="half" idx="10"/>
          </p:nvPr>
        </p:nvSpPr>
        <p:spPr/>
        <p:txBody>
          <a:bodyPr/>
          <a:lstStyle/>
          <a:p>
            <a:fld id="{D3B57891-D0C6-7F4A-B111-501E117A342F}" type="datetime1">
              <a:rPr lang="en-US" smtClean="0"/>
              <a:t>11/14/2023</a:t>
            </a:fld>
            <a:endParaRPr lang="en-US"/>
          </a:p>
        </p:txBody>
      </p:sp>
      <p:sp>
        <p:nvSpPr>
          <p:cNvPr id="5" name="Footer Placeholder 4">
            <a:extLst>
              <a:ext uri="{FF2B5EF4-FFF2-40B4-BE49-F238E27FC236}">
                <a16:creationId xmlns:a16="http://schemas.microsoft.com/office/drawing/2014/main" id="{3DB0D5A2-6FEA-2346-BF90-D271BBA56D6D}"/>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3AC20878-57EB-8740-83AE-C059F880B165}"/>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3630782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7A7F46-D01D-174C-988F-952C5EE2A71D}"/>
              </a:ext>
            </a:extLst>
          </p:cNvPr>
          <p:cNvSpPr>
            <a:spLocks noGrp="1"/>
          </p:cNvSpPr>
          <p:nvPr>
            <p:ph type="title" orient="vert" hasCustomPrompt="1"/>
          </p:nvPr>
        </p:nvSpPr>
        <p:spPr>
          <a:xfrm>
            <a:off x="8724900" y="365125"/>
            <a:ext cx="2628900" cy="5811838"/>
          </a:xfrm>
        </p:spPr>
        <p:txBody>
          <a:bodyPr vert="eaVert"/>
          <a:lstStyle/>
          <a:p>
            <a:r>
              <a:rPr lang="en-US"/>
              <a:t>TYPE TITLE IN ALL CAPS</a:t>
            </a:r>
          </a:p>
        </p:txBody>
      </p:sp>
      <p:sp>
        <p:nvSpPr>
          <p:cNvPr id="3" name="Vertical Text Placeholder 2">
            <a:extLst>
              <a:ext uri="{FF2B5EF4-FFF2-40B4-BE49-F238E27FC236}">
                <a16:creationId xmlns:a16="http://schemas.microsoft.com/office/drawing/2014/main" id="{A65CD7FF-D2F6-7443-AE9C-C67A46D7E9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99C4F-70F0-DA49-BC25-956EA94BB239}"/>
              </a:ext>
            </a:extLst>
          </p:cNvPr>
          <p:cNvSpPr>
            <a:spLocks noGrp="1"/>
          </p:cNvSpPr>
          <p:nvPr>
            <p:ph type="dt" sz="half" idx="10"/>
          </p:nvPr>
        </p:nvSpPr>
        <p:spPr/>
        <p:txBody>
          <a:bodyPr/>
          <a:lstStyle/>
          <a:p>
            <a:fld id="{D673261B-5743-A54B-8979-9CE19ADE1B8A}" type="datetime1">
              <a:rPr lang="en-US" smtClean="0"/>
              <a:t>11/14/2023</a:t>
            </a:fld>
            <a:endParaRPr lang="en-US"/>
          </a:p>
        </p:txBody>
      </p:sp>
      <p:sp>
        <p:nvSpPr>
          <p:cNvPr id="5" name="Footer Placeholder 4">
            <a:extLst>
              <a:ext uri="{FF2B5EF4-FFF2-40B4-BE49-F238E27FC236}">
                <a16:creationId xmlns:a16="http://schemas.microsoft.com/office/drawing/2014/main" id="{A469C780-031C-AE41-9DF4-BCA6F3D47753}"/>
              </a:ext>
            </a:extLst>
          </p:cNvPr>
          <p:cNvSpPr>
            <a:spLocks noGrp="1"/>
          </p:cNvSpPr>
          <p:nvPr>
            <p:ph type="ftr" sz="quarter" idx="11"/>
          </p:nvPr>
        </p:nvSpPr>
        <p:spPr>
          <a:xfrm>
            <a:off x="838200" y="6356350"/>
            <a:ext cx="7315200" cy="365125"/>
          </a:xfrm>
          <a:prstGeom prst="rect">
            <a:avLst/>
          </a:prstGeom>
        </p:spPr>
        <p:txBody>
          <a:bodyPr/>
          <a:lstStyle/>
          <a:p>
            <a:r>
              <a:rPr lang="en-US"/>
              <a:t>OFFICE OF ENERGY INFRASTRUCTURE SAFETY</a:t>
            </a:r>
          </a:p>
        </p:txBody>
      </p:sp>
      <p:sp>
        <p:nvSpPr>
          <p:cNvPr id="6" name="Slide Number Placeholder 5">
            <a:extLst>
              <a:ext uri="{FF2B5EF4-FFF2-40B4-BE49-F238E27FC236}">
                <a16:creationId xmlns:a16="http://schemas.microsoft.com/office/drawing/2014/main" id="{E08230B8-2473-1144-A230-A638C651E38A}"/>
              </a:ext>
            </a:extLst>
          </p:cNvPr>
          <p:cNvSpPr>
            <a:spLocks noGrp="1"/>
          </p:cNvSpPr>
          <p:nvPr>
            <p:ph type="sldNum" sz="quarter" idx="12"/>
          </p:nvPr>
        </p:nvSpPr>
        <p:spPr/>
        <p:txBody>
          <a:bodyPr/>
          <a:lstStyle/>
          <a:p>
            <a:fld id="{5492B78E-5BF9-0B46-B1B8-04BFF5711F33}" type="slidenum">
              <a:rPr lang="en-US" smtClean="0"/>
              <a:t>‹#›</a:t>
            </a:fld>
            <a:endParaRPr lang="en-US"/>
          </a:p>
        </p:txBody>
      </p:sp>
    </p:spTree>
    <p:extLst>
      <p:ext uri="{BB962C8B-B14F-4D97-AF65-F5344CB8AC3E}">
        <p14:creationId xmlns:p14="http://schemas.microsoft.com/office/powerpoint/2010/main" val="1201067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8" name="7oPJv4QwJlg-unsplash" descr="A California photo containing sky and a wooded mountainside">
            <a:extLst>
              <a:ext uri="{FF2B5EF4-FFF2-40B4-BE49-F238E27FC236}">
                <a16:creationId xmlns:a16="http://schemas.microsoft.com/office/drawing/2014/main" id="{DC9AFF88-5457-624F-8BCB-4B04F6744F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63" t="7025" r="21001" b="2023"/>
          <a:stretch/>
        </p:blipFill>
        <p:spPr>
          <a:xfrm>
            <a:off x="2484009" y="0"/>
            <a:ext cx="9704143" cy="6172200"/>
          </a:xfrm>
          <a:prstGeom prst="rect">
            <a:avLst/>
          </a:prstGeom>
        </p:spPr>
      </p:pic>
      <p:sp>
        <p:nvSpPr>
          <p:cNvPr id="3" name="Date Placeholder 2">
            <a:extLst>
              <a:ext uri="{FF2B5EF4-FFF2-40B4-BE49-F238E27FC236}">
                <a16:creationId xmlns:a16="http://schemas.microsoft.com/office/drawing/2014/main" id="{6E4DBA9F-DD30-4847-85E2-BC993FE697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3F81F-CA22-F14A-87D1-C6145E02E21D}"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E69AC6-52B6-1547-BFF8-B32806A8C97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2B78E-5BF9-0B46-B1B8-04BFF5711F33}"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111B055-97F7-A040-BD06-3D4DFD87F85F}"/>
              </a:ext>
            </a:extLst>
          </p:cNvPr>
          <p:cNvSpPr>
            <a:spLocks noGrp="1"/>
          </p:cNvSpPr>
          <p:nvPr>
            <p:ph type="ftr" sz="quarter" idx="12"/>
          </p:nvPr>
        </p:nvSpPr>
        <p:spPr/>
        <p:txBody>
          <a:bodyPr/>
          <a:lstStyle/>
          <a:p>
            <a:r>
              <a:rPr lang="en-US"/>
              <a:t>OFFICE OF ENERGY INFRASTRUCTURE SAFETY</a:t>
            </a:r>
          </a:p>
        </p:txBody>
      </p:sp>
      <p:sp>
        <p:nvSpPr>
          <p:cNvPr id="6" name="Rectangle 5">
            <a:extLst>
              <a:ext uri="{FF2B5EF4-FFF2-40B4-BE49-F238E27FC236}">
                <a16:creationId xmlns:a16="http://schemas.microsoft.com/office/drawing/2014/main" id="{8E8CE35F-63B2-1842-8171-A369EA88294A}"/>
              </a:ext>
              <a:ext uri="{C183D7F6-B498-43B3-948B-1728B52AA6E4}">
                <adec:decorative xmlns:adec="http://schemas.microsoft.com/office/drawing/2017/decorative" val="1"/>
              </a:ext>
            </a:extLst>
          </p:cNvPr>
          <p:cNvSpPr/>
          <p:nvPr userDrawn="1"/>
        </p:nvSpPr>
        <p:spPr>
          <a:xfrm>
            <a:off x="3848" y="2148007"/>
            <a:ext cx="7666182" cy="3033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a:extLst>
              <a:ext uri="{FF2B5EF4-FFF2-40B4-BE49-F238E27FC236}">
                <a16:creationId xmlns:a16="http://schemas.microsoft.com/office/drawing/2014/main" id="{3F27690A-0F62-604E-AF83-8828844C82CB}"/>
              </a:ext>
            </a:extLst>
          </p:cNvPr>
          <p:cNvSpPr>
            <a:spLocks noGrp="1"/>
          </p:cNvSpPr>
          <p:nvPr>
            <p:ph type="body" sz="quarter" idx="13" hasCustomPrompt="1"/>
          </p:nvPr>
        </p:nvSpPr>
        <p:spPr>
          <a:xfrm>
            <a:off x="838200" y="2505693"/>
            <a:ext cx="6629400" cy="2410691"/>
          </a:xfrm>
        </p:spPr>
        <p:txBody>
          <a:bodyPr anchor="ctr"/>
          <a:lstStyle>
            <a:lvl1pPr marL="0" indent="0">
              <a:buFontTx/>
              <a:buNone/>
              <a:defRPr>
                <a:solidFill>
                  <a:schemeClr val="bg1"/>
                </a:solidFill>
              </a:defRPr>
            </a:lvl1pPr>
          </a:lstStyle>
          <a:p>
            <a:r>
              <a:rPr lang="en-US"/>
              <a:t>This slide is to be used to break up text heavy slides.</a:t>
            </a:r>
          </a:p>
        </p:txBody>
      </p:sp>
    </p:spTree>
    <p:extLst>
      <p:ext uri="{BB962C8B-B14F-4D97-AF65-F5344CB8AC3E}">
        <p14:creationId xmlns:p14="http://schemas.microsoft.com/office/powerpoint/2010/main" val="210718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Gradient_Footer_1">
            <a:extLst>
              <a:ext uri="{FF2B5EF4-FFF2-40B4-BE49-F238E27FC236}">
                <a16:creationId xmlns:a16="http://schemas.microsoft.com/office/drawing/2014/main" id="{2687440D-88BD-FA4D-8155-DCEC241DDBC5}"/>
              </a:ext>
              <a:ext uri="{C183D7F6-B498-43B3-948B-1728B52AA6E4}">
                <adec:decorative xmlns:adec="http://schemas.microsoft.com/office/drawing/2017/decorative" val="1"/>
              </a:ext>
            </a:extLst>
          </p:cNvPr>
          <p:cNvSpPr/>
          <p:nvPr userDrawn="1"/>
        </p:nvSpPr>
        <p:spPr>
          <a:xfrm>
            <a:off x="1" y="6172200"/>
            <a:ext cx="12188152" cy="685800"/>
          </a:xfrm>
          <a:prstGeom prst="rect">
            <a:avLst/>
          </a:prstGeom>
          <a:gradFill>
            <a:gsLst>
              <a:gs pos="0">
                <a:srgbClr val="F4EC48"/>
              </a:gs>
              <a:gs pos="93000">
                <a:srgbClr val="00A7E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1"/>
          </a:p>
        </p:txBody>
      </p:sp>
      <p:sp>
        <p:nvSpPr>
          <p:cNvPr id="2" name="Title Placeholder 1">
            <a:extLst>
              <a:ext uri="{FF2B5EF4-FFF2-40B4-BE49-F238E27FC236}">
                <a16:creationId xmlns:a16="http://schemas.microsoft.com/office/drawing/2014/main" id="{76EF7D04-B5A5-2444-A9D1-79C023EB8CB9}"/>
              </a:ext>
            </a:extLst>
          </p:cNvPr>
          <p:cNvSpPr>
            <a:spLocks noGrp="1"/>
          </p:cNvSpPr>
          <p:nvPr>
            <p:ph type="title"/>
          </p:nvPr>
        </p:nvSpPr>
        <p:spPr>
          <a:xfrm>
            <a:off x="838200" y="374957"/>
            <a:ext cx="10515600" cy="1325563"/>
          </a:xfrm>
          <a:prstGeom prst="rect">
            <a:avLst/>
          </a:prstGeom>
        </p:spPr>
        <p:txBody>
          <a:bodyPr vert="horz" lIns="91440" tIns="45720" rIns="91440" bIns="45720" rtlCol="0" anchor="b">
            <a:noAutofit/>
          </a:bodyPr>
          <a:lstStyle/>
          <a:p>
            <a:r>
              <a:rPr lang="en-US"/>
              <a:t>TYPE TITLE IN ALL CAPS</a:t>
            </a:r>
          </a:p>
        </p:txBody>
      </p:sp>
      <p:sp>
        <p:nvSpPr>
          <p:cNvPr id="3" name="Text Placeholder 2">
            <a:extLst>
              <a:ext uri="{FF2B5EF4-FFF2-40B4-BE49-F238E27FC236}">
                <a16:creationId xmlns:a16="http://schemas.microsoft.com/office/drawing/2014/main" id="{2312587A-E5C5-FC4E-9BB7-47C59479EEDD}"/>
              </a:ext>
            </a:extLst>
          </p:cNvPr>
          <p:cNvSpPr>
            <a:spLocks noGrp="1"/>
          </p:cNvSpPr>
          <p:nvPr>
            <p:ph type="body" idx="1"/>
          </p:nvPr>
        </p:nvSpPr>
        <p:spPr>
          <a:xfrm>
            <a:off x="838200" y="1825625"/>
            <a:ext cx="10515600" cy="3981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F0239-C7D5-0847-813E-0B7392FD1FE9}"/>
              </a:ext>
            </a:extLst>
          </p:cNvPr>
          <p:cNvSpPr>
            <a:spLocks noGrp="1"/>
          </p:cNvSpPr>
          <p:nvPr>
            <p:ph type="dt" sz="half" idx="2"/>
          </p:nvPr>
        </p:nvSpPr>
        <p:spPr>
          <a:xfrm>
            <a:off x="9685319" y="6356350"/>
            <a:ext cx="931223" cy="365125"/>
          </a:xfrm>
          <a:prstGeom prst="rect">
            <a:avLst/>
          </a:prstGeom>
        </p:spPr>
        <p:txBody>
          <a:bodyPr vert="horz" lIns="91440" tIns="45720" rIns="91440" bIns="45720" rtlCol="0" anchor="ctr"/>
          <a:lstStyle>
            <a:lvl1pPr algn="r">
              <a:defRPr sz="1200">
                <a:solidFill>
                  <a:schemeClr val="bg1"/>
                </a:solidFill>
              </a:defRPr>
            </a:lvl1pPr>
          </a:lstStyle>
          <a:p>
            <a:fld id="{B0A3F81F-CA22-F14A-87D1-C6145E02E21D}" type="datetime1">
              <a:rPr lang="en-US" smtClean="0"/>
              <a:t>11/14/2023</a:t>
            </a:fld>
            <a:endParaRPr lang="en-US"/>
          </a:p>
        </p:txBody>
      </p:sp>
      <p:sp>
        <p:nvSpPr>
          <p:cNvPr id="6" name="Slide Number Placeholder 5">
            <a:extLst>
              <a:ext uri="{FF2B5EF4-FFF2-40B4-BE49-F238E27FC236}">
                <a16:creationId xmlns:a16="http://schemas.microsoft.com/office/drawing/2014/main" id="{51847235-3292-8F4A-A322-034FA16B69B3}"/>
              </a:ext>
            </a:extLst>
          </p:cNvPr>
          <p:cNvSpPr>
            <a:spLocks noGrp="1"/>
          </p:cNvSpPr>
          <p:nvPr>
            <p:ph type="sldNum" sz="quarter" idx="4"/>
          </p:nvPr>
        </p:nvSpPr>
        <p:spPr>
          <a:xfrm>
            <a:off x="10640291" y="6356350"/>
            <a:ext cx="713509" cy="365125"/>
          </a:xfrm>
          <a:prstGeom prst="rect">
            <a:avLst/>
          </a:prstGeom>
        </p:spPr>
        <p:txBody>
          <a:bodyPr vert="horz" lIns="91440" tIns="45720" rIns="91440" bIns="45720" rtlCol="0" anchor="ctr"/>
          <a:lstStyle>
            <a:lvl1pPr algn="r">
              <a:defRPr sz="1200">
                <a:solidFill>
                  <a:schemeClr val="bg1"/>
                </a:solidFill>
              </a:defRPr>
            </a:lvl1pPr>
          </a:lstStyle>
          <a:p>
            <a:fld id="{5492B78E-5BF9-0B46-B1B8-04BFF5711F33}" type="slidenum">
              <a:rPr lang="en-US" smtClean="0"/>
              <a:pPr/>
              <a:t>‹#›</a:t>
            </a:fld>
            <a:endParaRPr lang="en-US"/>
          </a:p>
        </p:txBody>
      </p:sp>
      <p:sp>
        <p:nvSpPr>
          <p:cNvPr id="8" name="Footer Placeholder 7">
            <a:extLst>
              <a:ext uri="{FF2B5EF4-FFF2-40B4-BE49-F238E27FC236}">
                <a16:creationId xmlns:a16="http://schemas.microsoft.com/office/drawing/2014/main" id="{269CEE6B-3D0C-3049-AD72-8B41AFF334EE}"/>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r>
              <a:rPr lang="en-US"/>
              <a:t>OFFICE OF ENERGY INFRASTRUCTURE SAFETY</a:t>
            </a:r>
          </a:p>
        </p:txBody>
      </p:sp>
    </p:spTree>
    <p:extLst>
      <p:ext uri="{BB962C8B-B14F-4D97-AF65-F5344CB8AC3E}">
        <p14:creationId xmlns:p14="http://schemas.microsoft.com/office/powerpoint/2010/main" val="6195372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4" r:id="rId8"/>
    <p:sldLayoutId id="2147483690" r:id="rId9"/>
    <p:sldLayoutId id="2147483691" r:id="rId10"/>
    <p:sldLayoutId id="2147483692" r:id="rId11"/>
    <p:sldLayoutId id="2147483693" r:id="rId12"/>
    <p:sldLayoutId id="2147483701" r:id="rId13"/>
  </p:sldLayoutIdLst>
  <p:hf hdr="0" dt="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366DB5-80A3-EB4C-93A9-C3E679B4424F}"/>
              </a:ext>
            </a:extLst>
          </p:cNvPr>
          <p:cNvSpPr>
            <a:spLocks noGrp="1"/>
          </p:cNvSpPr>
          <p:nvPr>
            <p:ph type="sldNum" sz="quarter" idx="11"/>
          </p:nvPr>
        </p:nvSpPr>
        <p:spPr/>
        <p:txBody>
          <a:bodyPr/>
          <a:lstStyle/>
          <a:p>
            <a:fld id="{5492B78E-5BF9-0B46-B1B8-04BFF5711F33}" type="slidenum">
              <a:rPr lang="en-US" smtClean="0"/>
              <a:pPr/>
              <a:t>1</a:t>
            </a:fld>
            <a:endParaRPr lang="en-US"/>
          </a:p>
        </p:txBody>
      </p:sp>
      <p:sp>
        <p:nvSpPr>
          <p:cNvPr id="3" name="Footer Placeholder 2">
            <a:extLst>
              <a:ext uri="{FF2B5EF4-FFF2-40B4-BE49-F238E27FC236}">
                <a16:creationId xmlns:a16="http://schemas.microsoft.com/office/drawing/2014/main" id="{A2558238-1F31-924F-9C0B-AE3A15860948}"/>
              </a:ext>
            </a:extLst>
          </p:cNvPr>
          <p:cNvSpPr>
            <a:spLocks noGrp="1"/>
          </p:cNvSpPr>
          <p:nvPr>
            <p:ph type="ftr" sz="quarter" idx="12"/>
          </p:nvPr>
        </p:nvSpPr>
        <p:spPr/>
        <p:txBody>
          <a:bodyPr/>
          <a:lstStyle/>
          <a:p>
            <a:r>
              <a:rPr lang="en-US"/>
              <a:t>OFFICE OF ENERGY INFRASTRUCTURE SAFETY</a:t>
            </a:r>
          </a:p>
        </p:txBody>
      </p:sp>
      <p:sp>
        <p:nvSpPr>
          <p:cNvPr id="4" name="Text Placeholder 3">
            <a:extLst>
              <a:ext uri="{FF2B5EF4-FFF2-40B4-BE49-F238E27FC236}">
                <a16:creationId xmlns:a16="http://schemas.microsoft.com/office/drawing/2014/main" id="{96CD9F38-6ECB-964C-A189-2E7BE8CB3F30}"/>
              </a:ext>
            </a:extLst>
          </p:cNvPr>
          <p:cNvSpPr>
            <a:spLocks noGrp="1"/>
          </p:cNvSpPr>
          <p:nvPr>
            <p:ph type="body" sz="quarter" idx="13"/>
          </p:nvPr>
        </p:nvSpPr>
        <p:spPr/>
        <p:txBody>
          <a:bodyPr>
            <a:normAutofit fontScale="55000" lnSpcReduction="20000"/>
          </a:bodyPr>
          <a:lstStyle/>
          <a:p>
            <a:pPr>
              <a:lnSpc>
                <a:spcPct val="120000"/>
              </a:lnSpc>
            </a:pPr>
            <a:r>
              <a:rPr lang="en-US" sz="6000" b="1" dirty="0">
                <a:latin typeface="Source Sans Pro"/>
                <a:ea typeface="Source Sans Pro"/>
              </a:rPr>
              <a:t>Electrical Undergrounding Plans Guideline Development Working Group #2</a:t>
            </a:r>
          </a:p>
          <a:p>
            <a:pPr>
              <a:lnSpc>
                <a:spcPct val="120000"/>
              </a:lnSpc>
            </a:pPr>
            <a:r>
              <a:rPr lang="en-US" sz="6000" b="1" dirty="0">
                <a:latin typeface="Source Sans Pro"/>
                <a:ea typeface="Source Sans Pro"/>
              </a:rPr>
              <a:t>November 14, 2023</a:t>
            </a:r>
            <a:endParaRPr lang="en-US" dirty="0"/>
          </a:p>
        </p:txBody>
      </p:sp>
    </p:spTree>
    <p:extLst>
      <p:ext uri="{BB962C8B-B14F-4D97-AF65-F5344CB8AC3E}">
        <p14:creationId xmlns:p14="http://schemas.microsoft.com/office/powerpoint/2010/main" val="223361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10</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Plan Components </a:t>
            </a:r>
            <a:r>
              <a:rPr lang="en-US" sz="2400" b="1" dirty="0">
                <a:solidFill>
                  <a:schemeClr val="bg1"/>
                </a:solidFill>
                <a:latin typeface="Source Sans Pro"/>
                <a:ea typeface="Source Sans Pro"/>
              </a:rPr>
              <a:t>(8388.5(c)(2))</a:t>
            </a:r>
          </a:p>
          <a:p>
            <a:pPr marL="0" indent="0">
              <a:buNone/>
            </a:pPr>
            <a:r>
              <a:rPr lang="en-US" sz="2400" b="1" dirty="0">
                <a:solidFill>
                  <a:schemeClr val="bg1"/>
                </a:solidFill>
                <a:latin typeface="Source Sans Pro"/>
                <a:ea typeface="Source Sans Pro"/>
              </a:rPr>
              <a:t>Means of Prioritization</a:t>
            </a:r>
            <a:endParaRPr lang="en-US" sz="24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4" name="TextBox 3">
            <a:extLst>
              <a:ext uri="{FF2B5EF4-FFF2-40B4-BE49-F238E27FC236}">
                <a16:creationId xmlns:a16="http://schemas.microsoft.com/office/drawing/2014/main" id="{050FC10D-2D45-CD10-9C95-3377000E638F}"/>
              </a:ext>
            </a:extLst>
          </p:cNvPr>
          <p:cNvSpPr txBox="1"/>
          <p:nvPr/>
        </p:nvSpPr>
        <p:spPr>
          <a:xfrm>
            <a:off x="1200139" y="1409698"/>
            <a:ext cx="7547956" cy="523220"/>
          </a:xfrm>
          <a:prstGeom prst="rect">
            <a:avLst/>
          </a:prstGeom>
          <a:noFill/>
        </p:spPr>
        <p:txBody>
          <a:bodyPr wrap="square" rtlCol="0">
            <a:spAutoFit/>
          </a:bodyPr>
          <a:lstStyle/>
          <a:p>
            <a:r>
              <a:rPr lang="en-US" sz="2800" b="1" dirty="0">
                <a:solidFill>
                  <a:schemeClr val="bg1"/>
                </a:solidFill>
              </a:rPr>
              <a:t>Statutory language:</a:t>
            </a:r>
          </a:p>
        </p:txBody>
      </p:sp>
      <p:sp>
        <p:nvSpPr>
          <p:cNvPr id="8" name="TextBox 7">
            <a:extLst>
              <a:ext uri="{FF2B5EF4-FFF2-40B4-BE49-F238E27FC236}">
                <a16:creationId xmlns:a16="http://schemas.microsoft.com/office/drawing/2014/main" id="{2A68B2C3-BC7D-5B4E-2575-EEA580A7C0DB}"/>
              </a:ext>
            </a:extLst>
          </p:cNvPr>
          <p:cNvSpPr txBox="1"/>
          <p:nvPr/>
        </p:nvSpPr>
        <p:spPr>
          <a:xfrm>
            <a:off x="838200" y="2277687"/>
            <a:ext cx="8255922" cy="3266535"/>
          </a:xfrm>
          <a:prstGeom prst="rect">
            <a:avLst/>
          </a:prstGeom>
          <a:noFill/>
        </p:spPr>
        <p:txBody>
          <a:bodyPr wrap="square">
            <a:spAutoFit/>
          </a:bodyPr>
          <a:lstStyle/>
          <a:p>
            <a:pPr marL="0" marR="0" algn="just" fontAlgn="base">
              <a:lnSpc>
                <a:spcPct val="107000"/>
              </a:lnSpc>
              <a:spcBef>
                <a:spcPts val="0"/>
              </a:spcBef>
              <a:spcAft>
                <a:spcPts val="800"/>
              </a:spcAft>
            </a:pPr>
            <a:r>
              <a:rPr lang="en-US" sz="2400" dirty="0">
                <a:solidFill>
                  <a:schemeClr val="bg1"/>
                </a:solidFill>
                <a:effectLst/>
                <a:latin typeface="inherit"/>
                <a:ea typeface="Times New Roman" panose="02020603050405020304" pitchFamily="18" charset="0"/>
                <a:cs typeface="Times New Roman" panose="02020603050405020304" pitchFamily="18" charset="0"/>
              </a:rPr>
              <a:t>(c)  (2) Identification of the undergrounding projects that will be constructed as part of the program, including a means of prioritizing undergrounding projects based on </a:t>
            </a:r>
            <a:r>
              <a:rPr lang="en-US" sz="2400" b="1" u="sng" dirty="0">
                <a:solidFill>
                  <a:schemeClr val="bg1"/>
                </a:solidFill>
                <a:effectLst/>
                <a:latin typeface="inherit"/>
                <a:ea typeface="Times New Roman" panose="02020603050405020304" pitchFamily="18" charset="0"/>
                <a:cs typeface="Times New Roman" panose="02020603050405020304" pitchFamily="18" charset="0"/>
              </a:rPr>
              <a:t>wildfire risk reduction, public safety, cost efficiency, and reliability benefits</a:t>
            </a:r>
            <a:r>
              <a:rPr lang="en-US" sz="2400" dirty="0">
                <a:solidFill>
                  <a:schemeClr val="bg1"/>
                </a:solidFill>
                <a:effectLst/>
                <a:latin typeface="inherit"/>
                <a:ea typeface="Times New Roman" panose="02020603050405020304" pitchFamily="18" charset="0"/>
                <a:cs typeface="Times New Roman" panose="02020603050405020304" pitchFamily="18" charset="0"/>
              </a:rPr>
              <a:t>. Only undergrounding projects located in tier 2 or 3 high fire-threat districts or rebuild areas may be considered and constructed as part of the program.</a:t>
            </a:r>
          </a:p>
          <a:p>
            <a:pPr marR="0" algn="just" fontAlgn="base">
              <a:lnSpc>
                <a:spcPct val="107000"/>
              </a:lnSpc>
              <a:spcBef>
                <a:spcPts val="0"/>
              </a:spcBef>
              <a:spcAft>
                <a:spcPts val="800"/>
              </a:spcAft>
            </a:pPr>
            <a:endPar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87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11</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Means of Prioritization</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8" name="TextBox 7">
            <a:extLst>
              <a:ext uri="{FF2B5EF4-FFF2-40B4-BE49-F238E27FC236}">
                <a16:creationId xmlns:a16="http://schemas.microsoft.com/office/drawing/2014/main" id="{2A68B2C3-BC7D-5B4E-2575-EEA580A7C0DB}"/>
              </a:ext>
            </a:extLst>
          </p:cNvPr>
          <p:cNvSpPr txBox="1"/>
          <p:nvPr/>
        </p:nvSpPr>
        <p:spPr>
          <a:xfrm>
            <a:off x="706582" y="1280793"/>
            <a:ext cx="8387540" cy="5014386"/>
          </a:xfrm>
          <a:prstGeom prst="rect">
            <a:avLst/>
          </a:prstGeom>
          <a:noFill/>
        </p:spPr>
        <p:txBody>
          <a:bodyPr wrap="square">
            <a:spAutoFit/>
          </a:bodyPr>
          <a:lstStyle/>
          <a:p>
            <a:pPr marL="1714500" lvl="3" indent="-342900">
              <a:spcAft>
                <a:spcPts val="1200"/>
              </a:spcAft>
              <a:buFont typeface="Wingdings" panose="05000000000000000000" pitchFamily="2" charset="2"/>
              <a:buChar char="Ø"/>
            </a:pPr>
            <a:r>
              <a:rPr lang="en-US" sz="2000" i="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wildfire risk reduction, </a:t>
            </a:r>
          </a:p>
          <a:p>
            <a:pPr marL="1714500" lvl="3" indent="-342900">
              <a:spcAft>
                <a:spcPts val="1200"/>
              </a:spcAft>
              <a:buFont typeface="Wingdings" panose="05000000000000000000" pitchFamily="2" charset="2"/>
              <a:buChar char="Ø"/>
            </a:pPr>
            <a:r>
              <a:rPr lang="en-US" sz="2000" i="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public safety, </a:t>
            </a:r>
          </a:p>
          <a:p>
            <a:pPr marL="1714500" lvl="3" indent="-342900">
              <a:spcAft>
                <a:spcPts val="1200"/>
              </a:spcAft>
              <a:buFont typeface="Wingdings" panose="05000000000000000000" pitchFamily="2" charset="2"/>
              <a:buChar char="Ø"/>
            </a:pPr>
            <a:r>
              <a:rPr lang="en-US" sz="2000" i="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cost efficiency,</a:t>
            </a:r>
          </a:p>
          <a:p>
            <a:pPr marL="1714500" lvl="3" indent="-342900">
              <a:spcAft>
                <a:spcPts val="1200"/>
              </a:spcAft>
              <a:buFont typeface="Wingdings" panose="05000000000000000000" pitchFamily="2" charset="2"/>
              <a:buChar char="Ø"/>
            </a:pPr>
            <a:r>
              <a:rPr lang="en-US" sz="2000" i="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reliability benefits.</a:t>
            </a: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endParaRPr lang="en-US" sz="2000"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How should each of the factors be defined? What information, input, sources should be used for each of the four factors? </a:t>
            </a:r>
          </a:p>
          <a:p>
            <a:pPr marL="0" marR="0">
              <a:spcBef>
                <a:spcPts val="0"/>
              </a:spcBef>
              <a:spcAft>
                <a:spcPts val="0"/>
              </a:spcAft>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When should the means of prioritization be applied?</a:t>
            </a:r>
          </a:p>
          <a:p>
            <a:pPr marL="0" marR="0">
              <a:spcBef>
                <a:spcPts val="0"/>
              </a:spcBef>
              <a:spcAft>
                <a:spcPts val="0"/>
              </a:spcAft>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principles should guide how these four factors are applied for prioritization. Should the factors be applied equally or weighted? Is one factor more important than the others? </a:t>
            </a:r>
          </a:p>
          <a:p>
            <a:pPr marL="457200" marR="0" indent="-457200" algn="just" fontAlgn="base">
              <a:lnSpc>
                <a:spcPct val="107000"/>
              </a:lnSpc>
              <a:spcBef>
                <a:spcPts val="0"/>
              </a:spcBef>
              <a:spcAft>
                <a:spcPts val="800"/>
              </a:spcAft>
              <a:buAutoNum type="alphaUcPeriod"/>
            </a:pPr>
            <a:endPar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65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5DD5-2EDF-D4D4-0B67-A7C58DC8AF62}"/>
              </a:ext>
            </a:extLst>
          </p:cNvPr>
          <p:cNvSpPr>
            <a:spLocks noGrp="1"/>
          </p:cNvSpPr>
          <p:nvPr>
            <p:ph type="title"/>
          </p:nvPr>
        </p:nvSpPr>
        <p:spPr/>
        <p:txBody>
          <a:bodyPr/>
          <a:lstStyle/>
          <a:p>
            <a:r>
              <a:rPr lang="en-US" dirty="0"/>
              <a:t>Wrapping Up and Planning</a:t>
            </a:r>
          </a:p>
        </p:txBody>
      </p:sp>
      <p:sp>
        <p:nvSpPr>
          <p:cNvPr id="3" name="Content Placeholder 2">
            <a:extLst>
              <a:ext uri="{FF2B5EF4-FFF2-40B4-BE49-F238E27FC236}">
                <a16:creationId xmlns:a16="http://schemas.microsoft.com/office/drawing/2014/main" id="{45194425-25DA-4FD7-013D-D132C708FBD3}"/>
              </a:ext>
            </a:extLst>
          </p:cNvPr>
          <p:cNvSpPr>
            <a:spLocks noGrp="1"/>
          </p:cNvSpPr>
          <p:nvPr>
            <p:ph idx="1"/>
          </p:nvPr>
        </p:nvSpPr>
        <p:spPr/>
        <p:txBody>
          <a:bodyPr/>
          <a:lstStyle/>
          <a:p>
            <a:r>
              <a:rPr lang="en-US" dirty="0"/>
              <a:t>Additional Public Comment on today’s topics</a:t>
            </a:r>
          </a:p>
          <a:p>
            <a:r>
              <a:rPr lang="en-US" dirty="0"/>
              <a:t>Questions about today’s discussion</a:t>
            </a:r>
          </a:p>
          <a:p>
            <a:r>
              <a:rPr lang="en-US" dirty="0"/>
              <a:t>Plan for next working group, including preparing for discussion</a:t>
            </a:r>
          </a:p>
          <a:p>
            <a:r>
              <a:rPr lang="en-US" dirty="0"/>
              <a:t>Future topics for working group and/or written comments</a:t>
            </a:r>
          </a:p>
          <a:p>
            <a:r>
              <a:rPr lang="en-US" dirty="0"/>
              <a:t>Questions about housekeeping items like e-filing</a:t>
            </a:r>
          </a:p>
        </p:txBody>
      </p:sp>
      <p:sp>
        <p:nvSpPr>
          <p:cNvPr id="4" name="Footer Placeholder 3">
            <a:extLst>
              <a:ext uri="{FF2B5EF4-FFF2-40B4-BE49-F238E27FC236}">
                <a16:creationId xmlns:a16="http://schemas.microsoft.com/office/drawing/2014/main" id="{2437809E-6EEB-2702-F763-535218F00D22}"/>
              </a:ext>
            </a:extLst>
          </p:cNvPr>
          <p:cNvSpPr>
            <a:spLocks noGrp="1"/>
          </p:cNvSpPr>
          <p:nvPr>
            <p:ph type="ftr" sz="quarter" idx="11"/>
          </p:nvPr>
        </p:nvSpPr>
        <p:spPr/>
        <p:txBody>
          <a:bodyPr/>
          <a:lstStyle/>
          <a:p>
            <a:r>
              <a:rPr lang="en-US"/>
              <a:t>OFFICE OF ENERGY INFRASTRUCTURE SAFETY</a:t>
            </a:r>
          </a:p>
        </p:txBody>
      </p:sp>
      <p:sp>
        <p:nvSpPr>
          <p:cNvPr id="5" name="Slide Number Placeholder 4">
            <a:extLst>
              <a:ext uri="{FF2B5EF4-FFF2-40B4-BE49-F238E27FC236}">
                <a16:creationId xmlns:a16="http://schemas.microsoft.com/office/drawing/2014/main" id="{C8C0081F-66D3-74F3-E708-3F370497B7CB}"/>
              </a:ext>
            </a:extLst>
          </p:cNvPr>
          <p:cNvSpPr>
            <a:spLocks noGrp="1"/>
          </p:cNvSpPr>
          <p:nvPr>
            <p:ph type="sldNum" sz="quarter" idx="12"/>
          </p:nvPr>
        </p:nvSpPr>
        <p:spPr/>
        <p:txBody>
          <a:bodyPr/>
          <a:lstStyle/>
          <a:p>
            <a:fld id="{5492B78E-5BF9-0B46-B1B8-04BFF5711F33}" type="slidenum">
              <a:rPr lang="en-US" smtClean="0"/>
              <a:t>12</a:t>
            </a:fld>
            <a:endParaRPr lang="en-US"/>
          </a:p>
        </p:txBody>
      </p:sp>
    </p:spTree>
    <p:extLst>
      <p:ext uri="{BB962C8B-B14F-4D97-AF65-F5344CB8AC3E}">
        <p14:creationId xmlns:p14="http://schemas.microsoft.com/office/powerpoint/2010/main" val="373384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0F7B-03D9-5A56-A4ED-7E287F966534}"/>
              </a:ext>
            </a:extLst>
          </p:cNvPr>
          <p:cNvSpPr>
            <a:spLocks noGrp="1"/>
          </p:cNvSpPr>
          <p:nvPr>
            <p:ph type="title"/>
          </p:nvPr>
        </p:nvSpPr>
        <p:spPr>
          <a:xfrm>
            <a:off x="838200" y="374957"/>
            <a:ext cx="10515600" cy="776247"/>
          </a:xfrm>
        </p:spPr>
        <p:txBody>
          <a:bodyPr/>
          <a:lstStyle/>
          <a:p>
            <a:r>
              <a:rPr lang="en-US" dirty="0"/>
              <a:t>Upcoming Working Groups</a:t>
            </a:r>
          </a:p>
        </p:txBody>
      </p:sp>
      <p:sp>
        <p:nvSpPr>
          <p:cNvPr id="3" name="Content Placeholder 2">
            <a:extLst>
              <a:ext uri="{FF2B5EF4-FFF2-40B4-BE49-F238E27FC236}">
                <a16:creationId xmlns:a16="http://schemas.microsoft.com/office/drawing/2014/main" id="{752D4A04-1237-26BB-611F-4597EF25FD86}"/>
              </a:ext>
            </a:extLst>
          </p:cNvPr>
          <p:cNvSpPr>
            <a:spLocks noGrp="1"/>
          </p:cNvSpPr>
          <p:nvPr>
            <p:ph idx="1"/>
          </p:nvPr>
        </p:nvSpPr>
        <p:spPr>
          <a:xfrm>
            <a:off x="130629" y="1256045"/>
            <a:ext cx="8022771" cy="4550990"/>
          </a:xfrm>
        </p:spPr>
        <p:txBody>
          <a:bodyPr>
            <a:normAutofit fontScale="77500" lnSpcReduction="20000"/>
          </a:bodyPr>
          <a:lstStyle/>
          <a:p>
            <a:pPr marL="0" indent="0">
              <a:buNone/>
            </a:pPr>
            <a:r>
              <a:rPr lang="en-US" sz="5100" b="1" dirty="0"/>
              <a:t>Topics</a:t>
            </a:r>
          </a:p>
          <a:p>
            <a:pPr marL="742950" indent="-285750">
              <a:lnSpc>
                <a:spcPct val="110000"/>
              </a:lnSpc>
              <a:spcBef>
                <a:spcPts val="600"/>
              </a:spcBef>
              <a:spcAft>
                <a:spcPts val="600"/>
              </a:spcAft>
              <a:buFont typeface="Arial" panose="020B0604020202020204" pitchFamily="34" charset="0"/>
              <a:buChar char="•"/>
            </a:pPr>
            <a:r>
              <a:rPr lang="en-US" sz="3600" dirty="0">
                <a:solidFill>
                  <a:schemeClr val="tx1"/>
                </a:solidFill>
              </a:rPr>
              <a:t>Flexibility/Changes during 10-year period</a:t>
            </a:r>
          </a:p>
          <a:p>
            <a:pPr marL="742950" indent="-285750">
              <a:lnSpc>
                <a:spcPct val="110000"/>
              </a:lnSpc>
              <a:spcBef>
                <a:spcPts val="600"/>
              </a:spcBef>
              <a:spcAft>
                <a:spcPts val="600"/>
              </a:spcAft>
              <a:buFont typeface="Arial" panose="020B0604020202020204" pitchFamily="34" charset="0"/>
              <a:buChar char="•"/>
            </a:pPr>
            <a:r>
              <a:rPr lang="en-US" sz="3600" dirty="0">
                <a:solidFill>
                  <a:schemeClr val="tx1"/>
                </a:solidFill>
              </a:rPr>
              <a:t>Coordinating with CPUC</a:t>
            </a:r>
          </a:p>
          <a:p>
            <a:pPr marL="742950" indent="-285750">
              <a:lnSpc>
                <a:spcPct val="110000"/>
              </a:lnSpc>
              <a:spcBef>
                <a:spcPts val="600"/>
              </a:spcBef>
              <a:spcAft>
                <a:spcPts val="600"/>
              </a:spcAft>
              <a:buFont typeface="Arial" panose="020B0604020202020204" pitchFamily="34" charset="0"/>
              <a:buChar char="•"/>
            </a:pPr>
            <a:r>
              <a:rPr lang="en-US" sz="3600" dirty="0">
                <a:solidFill>
                  <a:schemeClr val="tx1"/>
                </a:solidFill>
              </a:rPr>
              <a:t>Workforce Development Plan (8388.5(c)(5)</a:t>
            </a:r>
          </a:p>
          <a:p>
            <a:pPr marL="742950" indent="-285750">
              <a:lnSpc>
                <a:spcPct val="110000"/>
              </a:lnSpc>
              <a:spcBef>
                <a:spcPts val="600"/>
              </a:spcBef>
              <a:spcAft>
                <a:spcPts val="600"/>
              </a:spcAft>
              <a:buFont typeface="Arial" panose="020B0604020202020204" pitchFamily="34" charset="0"/>
              <a:buChar char="•"/>
            </a:pPr>
            <a:r>
              <a:rPr lang="en-US" sz="3600" dirty="0">
                <a:solidFill>
                  <a:schemeClr val="tx1"/>
                </a:solidFill>
              </a:rPr>
              <a:t>Costs and Sustainable Supply Chain (8388.5(c)(6)</a:t>
            </a:r>
          </a:p>
          <a:p>
            <a:pPr lvl="1">
              <a:lnSpc>
                <a:spcPct val="110000"/>
              </a:lnSpc>
              <a:spcBef>
                <a:spcPts val="600"/>
              </a:spcBef>
              <a:spcAft>
                <a:spcPts val="600"/>
              </a:spcAft>
            </a:pPr>
            <a:r>
              <a:rPr lang="en-US" sz="3600" dirty="0">
                <a:solidFill>
                  <a:schemeClr val="tx1"/>
                </a:solidFill>
              </a:rPr>
              <a:t>Reporting and Compliance</a:t>
            </a:r>
          </a:p>
          <a:p>
            <a:pPr lvl="1">
              <a:lnSpc>
                <a:spcPct val="110000"/>
              </a:lnSpc>
              <a:spcBef>
                <a:spcPts val="600"/>
              </a:spcBef>
              <a:spcAft>
                <a:spcPts val="600"/>
              </a:spcAft>
            </a:pPr>
            <a:r>
              <a:rPr lang="en-US" sz="3600" dirty="0">
                <a:solidFill>
                  <a:schemeClr val="tx1"/>
                </a:solidFill>
              </a:rPr>
              <a:t>Guiding Principles for evaluating Plan</a:t>
            </a:r>
          </a:p>
          <a:p>
            <a:pPr lvl="1">
              <a:lnSpc>
                <a:spcPct val="110000"/>
              </a:lnSpc>
              <a:spcBef>
                <a:spcPts val="600"/>
              </a:spcBef>
              <a:spcAft>
                <a:spcPts val="600"/>
              </a:spcAft>
            </a:pPr>
            <a:r>
              <a:rPr lang="en-US" sz="3600" dirty="0">
                <a:solidFill>
                  <a:schemeClr val="tx1"/>
                </a:solidFill>
              </a:rPr>
              <a:t>Data</a:t>
            </a:r>
            <a:endParaRPr lang="en-US" sz="3600" dirty="0"/>
          </a:p>
          <a:p>
            <a:endParaRPr lang="en-US" sz="1400" dirty="0"/>
          </a:p>
        </p:txBody>
      </p:sp>
      <p:sp>
        <p:nvSpPr>
          <p:cNvPr id="4" name="Footer Placeholder 3">
            <a:extLst>
              <a:ext uri="{FF2B5EF4-FFF2-40B4-BE49-F238E27FC236}">
                <a16:creationId xmlns:a16="http://schemas.microsoft.com/office/drawing/2014/main" id="{CFEC9BCD-E925-D48D-7C08-CC4C305C8567}"/>
              </a:ext>
            </a:extLst>
          </p:cNvPr>
          <p:cNvSpPr>
            <a:spLocks noGrp="1"/>
          </p:cNvSpPr>
          <p:nvPr>
            <p:ph type="ftr" sz="quarter" idx="11"/>
          </p:nvPr>
        </p:nvSpPr>
        <p:spPr/>
        <p:txBody>
          <a:bodyPr/>
          <a:lstStyle/>
          <a:p>
            <a:r>
              <a:rPr lang="en-US"/>
              <a:t>OFFICE OF ENERGY INFRASTRUCTURE SAFETY</a:t>
            </a:r>
          </a:p>
        </p:txBody>
      </p:sp>
      <p:sp>
        <p:nvSpPr>
          <p:cNvPr id="5" name="Slide Number Placeholder 4">
            <a:extLst>
              <a:ext uri="{FF2B5EF4-FFF2-40B4-BE49-F238E27FC236}">
                <a16:creationId xmlns:a16="http://schemas.microsoft.com/office/drawing/2014/main" id="{B9939E50-9298-3420-B7AD-35B1867DC544}"/>
              </a:ext>
            </a:extLst>
          </p:cNvPr>
          <p:cNvSpPr>
            <a:spLocks noGrp="1"/>
          </p:cNvSpPr>
          <p:nvPr>
            <p:ph type="sldNum" sz="quarter" idx="12"/>
          </p:nvPr>
        </p:nvSpPr>
        <p:spPr/>
        <p:txBody>
          <a:bodyPr/>
          <a:lstStyle/>
          <a:p>
            <a:fld id="{5492B78E-5BF9-0B46-B1B8-04BFF5711F33}" type="slidenum">
              <a:rPr lang="en-US" smtClean="0"/>
              <a:t>13</a:t>
            </a:fld>
            <a:endParaRPr lang="en-US"/>
          </a:p>
        </p:txBody>
      </p:sp>
    </p:spTree>
    <p:extLst>
      <p:ext uri="{BB962C8B-B14F-4D97-AF65-F5344CB8AC3E}">
        <p14:creationId xmlns:p14="http://schemas.microsoft.com/office/powerpoint/2010/main" val="274785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2</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5881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Safety Message</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693019" y="466098"/>
            <a:ext cx="11194181" cy="5122300"/>
          </a:xfrm>
          <a:prstGeom prst="rect">
            <a:avLst/>
          </a:prstGeom>
          <a:noFill/>
        </p:spPr>
        <p:txBody>
          <a:bodyPr wrap="square" lIns="91440" tIns="45720" rIns="91440" bIns="45720" rtlCol="0" anchor="t">
            <a:spAutoFit/>
          </a:bodyPr>
          <a:lstStyle/>
          <a:p>
            <a:pPr marL="0" marR="0">
              <a:lnSpc>
                <a:spcPct val="107000"/>
              </a:lnSpc>
              <a:spcBef>
                <a:spcPts val="0"/>
              </a:spcBef>
              <a:spcAft>
                <a:spcPts val="0"/>
              </a:spcAft>
            </a:pPr>
            <a:endParaRPr lang="en-US" sz="2800" b="1" dirty="0">
              <a:solidFill>
                <a:schemeClr val="bg1"/>
              </a:solidFill>
            </a:endParaRPr>
          </a:p>
          <a:p>
            <a:pPr marL="457200" marR="0" indent="-457200">
              <a:spcBef>
                <a:spcPts val="0"/>
              </a:spcBef>
              <a:spcAft>
                <a:spcPts val="1200"/>
              </a:spcAft>
              <a:buFont typeface="Arial" panose="020B0604020202020204" pitchFamily="34" charset="0"/>
              <a:buChar char="•"/>
            </a:pPr>
            <a:endParaRPr lang="en-US" sz="2800" dirty="0">
              <a:solidFill>
                <a:schemeClr val="bg1"/>
              </a:solidFill>
            </a:endParaRPr>
          </a:p>
          <a:p>
            <a:pPr marL="457200" marR="0" indent="-457200">
              <a:spcBef>
                <a:spcPts val="0"/>
              </a:spcBef>
              <a:spcAft>
                <a:spcPts val="1200"/>
              </a:spcAft>
              <a:buFont typeface="Arial" panose="020B0604020202020204" pitchFamily="34" charset="0"/>
              <a:buChar char="•"/>
            </a:pPr>
            <a:r>
              <a:rPr lang="en-US" sz="2800" b="1" dirty="0">
                <a:solidFill>
                  <a:schemeClr val="bg1"/>
                </a:solidFill>
              </a:rPr>
              <a:t>Take care of your posture </a:t>
            </a:r>
            <a:r>
              <a:rPr lang="en-US" sz="2800" dirty="0">
                <a:solidFill>
                  <a:schemeClr val="bg1"/>
                </a:solidFill>
              </a:rPr>
              <a:t>and sit in a comfortable position</a:t>
            </a:r>
          </a:p>
          <a:p>
            <a:pPr marL="457200" marR="0" indent="-457200">
              <a:spcBef>
                <a:spcPts val="0"/>
              </a:spcBef>
              <a:spcAft>
                <a:spcPts val="1200"/>
              </a:spcAft>
              <a:buFont typeface="Arial" panose="020B0604020202020204" pitchFamily="34" charset="0"/>
              <a:buChar char="•"/>
            </a:pPr>
            <a:r>
              <a:rPr lang="en-US" sz="2800" b="1" dirty="0">
                <a:solidFill>
                  <a:schemeClr val="bg1"/>
                </a:solidFill>
              </a:rPr>
              <a:t>Take regular breaks </a:t>
            </a:r>
            <a:r>
              <a:rPr lang="en-US" sz="2800" dirty="0">
                <a:solidFill>
                  <a:schemeClr val="bg1"/>
                </a:solidFill>
              </a:rPr>
              <a:t>to</a:t>
            </a:r>
            <a:r>
              <a:rPr lang="en-US" sz="2800" b="1" dirty="0">
                <a:solidFill>
                  <a:schemeClr val="bg1"/>
                </a:solidFill>
              </a:rPr>
              <a:t> </a:t>
            </a:r>
            <a:r>
              <a:rPr lang="en-US" sz="2800" dirty="0">
                <a:solidFill>
                  <a:schemeClr val="bg1"/>
                </a:solidFill>
              </a:rPr>
              <a:t>stretch, hydrate, and rest your eyes</a:t>
            </a:r>
          </a:p>
          <a:p>
            <a:pPr marL="457200" marR="0" indent="-457200">
              <a:spcBef>
                <a:spcPts val="0"/>
              </a:spcBef>
              <a:spcAft>
                <a:spcPts val="1200"/>
              </a:spcAft>
              <a:buFont typeface="Arial" panose="020B0604020202020204" pitchFamily="34" charset="0"/>
              <a:buChar char="•"/>
            </a:pPr>
            <a:r>
              <a:rPr lang="en-US" sz="2800" b="1" dirty="0">
                <a:solidFill>
                  <a:schemeClr val="bg1"/>
                </a:solidFill>
              </a:rPr>
              <a:t>Know the emergency exits and procedures </a:t>
            </a:r>
            <a:r>
              <a:rPr lang="en-US" sz="2800" dirty="0">
                <a:solidFill>
                  <a:schemeClr val="bg1"/>
                </a:solidFill>
              </a:rPr>
              <a:t>in your physical location should the need arise</a:t>
            </a:r>
          </a:p>
          <a:p>
            <a:pPr marL="457200" marR="0" indent="-457200">
              <a:spcBef>
                <a:spcPts val="0"/>
              </a:spcBef>
              <a:spcAft>
                <a:spcPts val="1200"/>
              </a:spcAft>
              <a:buFont typeface="Arial" panose="020B0604020202020204" pitchFamily="34" charset="0"/>
              <a:buChar char="•"/>
            </a:pPr>
            <a:r>
              <a:rPr lang="en-US" sz="2800" dirty="0">
                <a:solidFill>
                  <a:schemeClr val="bg1"/>
                </a:solidFill>
              </a:rPr>
              <a:t>Be prepared for </a:t>
            </a:r>
            <a:r>
              <a:rPr lang="en-US" sz="2800" b="1" dirty="0">
                <a:solidFill>
                  <a:schemeClr val="bg1"/>
                </a:solidFill>
              </a:rPr>
              <a:t>earthquakes</a:t>
            </a:r>
          </a:p>
          <a:p>
            <a:pPr marL="457200" marR="0" indent="-457200">
              <a:spcBef>
                <a:spcPts val="0"/>
              </a:spcBef>
              <a:spcAft>
                <a:spcPts val="1200"/>
              </a:spcAft>
              <a:buFont typeface="Arial" panose="020B0604020202020204" pitchFamily="34" charset="0"/>
              <a:buChar char="•"/>
            </a:pPr>
            <a:r>
              <a:rPr lang="en-US" sz="2800" b="1" dirty="0">
                <a:solidFill>
                  <a:schemeClr val="bg1"/>
                </a:solidFill>
              </a:rPr>
              <a:t>Feel something say something </a:t>
            </a:r>
            <a:r>
              <a:rPr lang="en-US" sz="2800" dirty="0">
                <a:solidFill>
                  <a:schemeClr val="bg1"/>
                </a:solidFill>
              </a:rPr>
              <a:t>and we will find a way to help</a:t>
            </a:r>
          </a:p>
          <a:p>
            <a:pPr marL="0" marR="0">
              <a:lnSpc>
                <a:spcPct val="107000"/>
              </a:lnSpc>
              <a:spcBef>
                <a:spcPts val="0"/>
              </a:spcBef>
              <a:spcAft>
                <a:spcPts val="0"/>
              </a:spcAft>
            </a:pPr>
            <a:endParaRPr lang="en-US" sz="4000" dirty="0">
              <a:solidFill>
                <a:schemeClr val="bg1"/>
              </a:solidFill>
            </a:endParaRPr>
          </a:p>
        </p:txBody>
      </p:sp>
    </p:spTree>
    <p:extLst>
      <p:ext uri="{BB962C8B-B14F-4D97-AF65-F5344CB8AC3E}">
        <p14:creationId xmlns:p14="http://schemas.microsoft.com/office/powerpoint/2010/main" val="138331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3</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Welcome and Process Overview</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2"/>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48264" y="1419235"/>
            <a:ext cx="11374253" cy="4242893"/>
          </a:xfrm>
          <a:prstGeom prst="rect">
            <a:avLst/>
          </a:prstGeom>
          <a:noFill/>
        </p:spPr>
        <p:txBody>
          <a:bodyPr wrap="square" lIns="91440" tIns="45720" rIns="91440" bIns="45720" rtlCol="0" anchor="t">
            <a:spAutoFit/>
          </a:bodyPr>
          <a:lstStyle/>
          <a:p>
            <a:endParaRPr lang="en-US" sz="2800" b="1" dirty="0">
              <a:solidFill>
                <a:schemeClr val="bg1"/>
              </a:solidFill>
            </a:endParaRP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Format &amp; Ground Rules:  Recorded, Facilitated, Structured, Discussion</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Schedule: </a:t>
            </a:r>
          </a:p>
          <a:p>
            <a:pPr marL="1200150" lvl="1" indent="-285750">
              <a:lnSpc>
                <a:spcPct val="107000"/>
              </a:lnSpc>
              <a:spcAft>
                <a:spcPts val="800"/>
              </a:spcAft>
              <a:buFont typeface="Arial" panose="020B0604020202020204" pitchFamily="34" charset="0"/>
              <a:buChar char="•"/>
            </a:pPr>
            <a:r>
              <a:rPr lang="en-US" sz="2800" dirty="0">
                <a:solidFill>
                  <a:schemeClr val="bg1"/>
                </a:solidFill>
              </a:rPr>
              <a:t>Tuesdays from 10am to 12pm</a:t>
            </a:r>
          </a:p>
          <a:p>
            <a:pPr marL="1200150" lvl="1" indent="-285750">
              <a:lnSpc>
                <a:spcPct val="107000"/>
              </a:lnSpc>
              <a:spcAft>
                <a:spcPts val="800"/>
              </a:spcAft>
              <a:buFont typeface="Arial" panose="020B0604020202020204" pitchFamily="34" charset="0"/>
              <a:buChar char="•"/>
            </a:pPr>
            <a:r>
              <a:rPr lang="en-US" sz="2800" b="0" i="0" u="none" strike="noStrike" baseline="0" dirty="0">
                <a:solidFill>
                  <a:schemeClr val="bg1"/>
                </a:solidFill>
              </a:rPr>
              <a:t>November 21, 28 an</a:t>
            </a:r>
            <a:r>
              <a:rPr lang="en-US" sz="2800" dirty="0">
                <a:solidFill>
                  <a:schemeClr val="bg1"/>
                </a:solidFill>
              </a:rPr>
              <a:t>d Dec 5</a:t>
            </a:r>
            <a:r>
              <a:rPr lang="en-US" sz="2800" baseline="30000" dirty="0">
                <a:solidFill>
                  <a:schemeClr val="bg1"/>
                </a:solidFill>
              </a:rPr>
              <a:t>th</a:t>
            </a:r>
            <a:r>
              <a:rPr lang="en-US" sz="2800" dirty="0">
                <a:solidFill>
                  <a:schemeClr val="bg1"/>
                </a:solidFill>
              </a:rPr>
              <a:t> if necessary</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Topics for November 21:  Flexibility, Coordinating with CPUC, Workforce Development Plan.</a:t>
            </a:r>
          </a:p>
          <a:p>
            <a:pPr marL="457200" marR="0">
              <a:lnSpc>
                <a:spcPct val="107000"/>
              </a:lnSpc>
              <a:spcBef>
                <a:spcPts val="0"/>
              </a:spcBef>
              <a:spcAft>
                <a:spcPts val="800"/>
              </a:spcAft>
            </a:pPr>
            <a:endParaRPr lang="en-US" sz="2800" dirty="0">
              <a:solidFill>
                <a:schemeClr val="bg1"/>
              </a:solidFill>
            </a:endParaRPr>
          </a:p>
        </p:txBody>
      </p:sp>
    </p:spTree>
    <p:extLst>
      <p:ext uri="{BB962C8B-B14F-4D97-AF65-F5344CB8AC3E}">
        <p14:creationId xmlns:p14="http://schemas.microsoft.com/office/powerpoint/2010/main" val="376335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4</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Today’s Topics</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970347" y="1280792"/>
            <a:ext cx="11221653" cy="4885248"/>
          </a:xfrm>
          <a:prstGeom prst="rect">
            <a:avLst/>
          </a:prstGeom>
          <a:noFill/>
        </p:spPr>
        <p:txBody>
          <a:bodyPr wrap="square" lIns="91440" tIns="45720" rIns="91440" bIns="45720" rtlCol="0" anchor="t">
            <a:spAutoFit/>
          </a:bodyPr>
          <a:lstStyle/>
          <a:p>
            <a:endParaRPr lang="en-US" sz="2800" b="1" dirty="0">
              <a:solidFill>
                <a:schemeClr val="bg1"/>
              </a:solidFill>
            </a:endParaRP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Housekeeping Items</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Part 1: Comparing Alternative Mitigation</a:t>
            </a:r>
            <a:endParaRPr lang="en-US" sz="2800" dirty="0">
              <a:solidFill>
                <a:schemeClr val="accent2"/>
              </a:solidFill>
            </a:endParaRP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Part 2: Means of Prioritization</a:t>
            </a:r>
          </a:p>
          <a:p>
            <a:pPr marL="742950" marR="0" indent="-285750">
              <a:lnSpc>
                <a:spcPct val="107000"/>
              </a:lnSpc>
              <a:spcBef>
                <a:spcPts val="0"/>
              </a:spcBef>
              <a:spcAft>
                <a:spcPts val="800"/>
              </a:spcAft>
              <a:buFont typeface="Arial" panose="020B0604020202020204" pitchFamily="34" charset="0"/>
              <a:buChar char="•"/>
            </a:pPr>
            <a:r>
              <a:rPr lang="en-US" sz="2800" dirty="0">
                <a:solidFill>
                  <a:schemeClr val="bg1"/>
                </a:solidFill>
              </a:rPr>
              <a:t>Future Topics, Schedule</a:t>
            </a:r>
          </a:p>
          <a:p>
            <a:pPr marL="742950" marR="0" indent="-285750">
              <a:lnSpc>
                <a:spcPct val="107000"/>
              </a:lnSpc>
              <a:spcBef>
                <a:spcPts val="0"/>
              </a:spcBef>
              <a:spcAft>
                <a:spcPts val="800"/>
              </a:spcAft>
              <a:buFont typeface="Arial" panose="020B0604020202020204" pitchFamily="34" charset="0"/>
              <a:buChar char="•"/>
            </a:pPr>
            <a:endParaRPr lang="en-US" sz="2800" dirty="0">
              <a:solidFill>
                <a:schemeClr val="bg1"/>
              </a:solidFill>
            </a:endParaRPr>
          </a:p>
          <a:p>
            <a:endParaRPr lang="en-US" sz="2800" b="1" dirty="0">
              <a:solidFill>
                <a:schemeClr val="bg1"/>
              </a:solidFill>
            </a:endParaRPr>
          </a:p>
          <a:p>
            <a:endParaRPr lang="en-US" sz="2800" b="1" dirty="0">
              <a:solidFill>
                <a:schemeClr val="bg1"/>
              </a:solidFill>
            </a:endParaRPr>
          </a:p>
          <a:p>
            <a:pPr marL="457200" marR="0">
              <a:lnSpc>
                <a:spcPct val="107000"/>
              </a:lnSpc>
              <a:spcBef>
                <a:spcPts val="0"/>
              </a:spcBef>
              <a:spcAft>
                <a:spcPts val="800"/>
              </a:spcAft>
            </a:pPr>
            <a:endParaRPr lang="en-US" sz="1800" b="1" dirty="0">
              <a:solidFill>
                <a:schemeClr val="bg1"/>
              </a:solidFill>
            </a:endParaRPr>
          </a:p>
          <a:p>
            <a:pPr marL="742950" marR="0" indent="-285750">
              <a:lnSpc>
                <a:spcPct val="107000"/>
              </a:lnSpc>
              <a:spcBef>
                <a:spcPts val="0"/>
              </a:spcBef>
              <a:spcAft>
                <a:spcPts val="800"/>
              </a:spcAft>
              <a:buFont typeface="Arial" panose="020B0604020202020204" pitchFamily="34" charset="0"/>
              <a:buChar char="•"/>
            </a:pPr>
            <a:endParaRPr lang="en-US" sz="1800" b="0" i="0" u="none" strike="noStrike" baseline="0" dirty="0">
              <a:solidFill>
                <a:schemeClr val="bg1"/>
              </a:solidFill>
            </a:endParaRPr>
          </a:p>
        </p:txBody>
      </p:sp>
    </p:spTree>
    <p:extLst>
      <p:ext uri="{BB962C8B-B14F-4D97-AF65-F5344CB8AC3E}">
        <p14:creationId xmlns:p14="http://schemas.microsoft.com/office/powerpoint/2010/main" val="108270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5</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Plan Components </a:t>
            </a:r>
            <a:r>
              <a:rPr lang="en-US" sz="2800" b="1" dirty="0">
                <a:solidFill>
                  <a:schemeClr val="bg1"/>
                </a:solidFill>
                <a:latin typeface="Source Sans Pro"/>
                <a:ea typeface="Source Sans Pro"/>
              </a:rPr>
              <a:t>(8388.5(c))</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382384" y="1393072"/>
            <a:ext cx="10257907" cy="4384470"/>
          </a:xfrm>
          <a:prstGeom prst="rect">
            <a:avLst/>
          </a:prstGeom>
          <a:noFill/>
        </p:spPr>
        <p:txBody>
          <a:bodyPr wrap="square" lIns="91440" tIns="45720" rIns="91440" bIns="45720" rtlCol="0" anchor="t">
            <a:spAutoFit/>
          </a:bodyPr>
          <a:lstStyle/>
          <a:p>
            <a:pPr marL="0" marR="0" algn="just" fontAlgn="base">
              <a:lnSpc>
                <a:spcPct val="107000"/>
              </a:lnSpc>
              <a:spcBef>
                <a:spcPts val="0"/>
              </a:spcBef>
              <a:spcAft>
                <a:spcPts val="800"/>
              </a:spcAft>
            </a:pPr>
            <a:r>
              <a:rPr lang="en-US" sz="1400" dirty="0">
                <a:solidFill>
                  <a:schemeClr val="bg1"/>
                </a:solidFill>
                <a:effectLst/>
                <a:latin typeface="inherit"/>
                <a:ea typeface="Times New Roman" panose="02020603050405020304" pitchFamily="18" charset="0"/>
                <a:cs typeface="Times New Roman" panose="02020603050405020304" pitchFamily="18" charset="0"/>
              </a:rPr>
              <a:t>(c) In order to participate in the program, a large electrical corporation shall submit to the office a distribution infrastructure undergrounding plan that shall address or include, at minimum, all of the following components:</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800"/>
              </a:spcAft>
            </a:pPr>
            <a:r>
              <a:rPr lang="en-US" sz="1400" dirty="0">
                <a:solidFill>
                  <a:schemeClr val="bg1"/>
                </a:solidFill>
                <a:effectLst/>
                <a:latin typeface="inherit"/>
                <a:ea typeface="Times New Roman" panose="02020603050405020304" pitchFamily="18" charset="0"/>
                <a:cs typeface="Times New Roman" panose="02020603050405020304" pitchFamily="18" charset="0"/>
              </a:rPr>
              <a:t>(1) A 10-year plan for undergrounding distribution infrastructure.</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800"/>
              </a:spcAft>
            </a:pPr>
            <a:r>
              <a:rPr lang="en-US" sz="1400" dirty="0">
                <a:solidFill>
                  <a:schemeClr val="bg1"/>
                </a:solidFill>
                <a:effectLst/>
                <a:latin typeface="inherit"/>
                <a:ea typeface="Times New Roman" panose="02020603050405020304" pitchFamily="18" charset="0"/>
                <a:cs typeface="Times New Roman" panose="02020603050405020304" pitchFamily="18" charset="0"/>
              </a:rPr>
              <a:t>(2) Identification of the undergrounding projects that will be constructed as part of the program, including a means of prioritizing undergrounding projects based on wildfire risk reduction, public safety, cost efficiency, and reliability benefits. Only undergrounding projects located in tier 2 or 3 high fire-threat districts or rebuild areas may be considered and constructed as part of the program.</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800"/>
              </a:spcAft>
            </a:pPr>
            <a:r>
              <a:rPr lang="en-US" sz="1400" dirty="0">
                <a:solidFill>
                  <a:schemeClr val="bg1"/>
                </a:solidFill>
                <a:effectLst/>
                <a:latin typeface="inherit"/>
                <a:ea typeface="Times New Roman" panose="02020603050405020304" pitchFamily="18" charset="0"/>
                <a:cs typeface="Times New Roman" panose="02020603050405020304" pitchFamily="18" charset="0"/>
              </a:rPr>
              <a:t>(3) Timelines for the completion of identified and prioritized undergrounding projects, and unit cost targets and mileage completion targets for each year covered by the plan.</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800"/>
              </a:spcAft>
            </a:pPr>
            <a:r>
              <a:rPr lang="en-US" sz="1400" dirty="0">
                <a:solidFill>
                  <a:schemeClr val="bg1"/>
                </a:solidFill>
                <a:effectLst/>
                <a:latin typeface="inherit"/>
                <a:ea typeface="Times New Roman" panose="02020603050405020304" pitchFamily="18" charset="0"/>
                <a:cs typeface="Times New Roman" panose="02020603050405020304" pitchFamily="18" charset="0"/>
              </a:rPr>
              <a:t>(4) A comparison of undergrounding versus aboveground hardening of electrical infrastructure and wildfire mitigation for achieving comparable risk reduction, or any other alternative mitigation strategy, such as covered conductor and rapid earth fault current limiter devices, for those prioritized undergrounding projects, evaluating the scope, cost, extent, and risk reduction of each activity, separately and collectively, over the duration of the plan. The comparison shall emphasize risk reduction and include an analysis of the cost of each activity for reducing wildfire risk, separately and collectively, over the duration of the plan.</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800"/>
              </a:spcAft>
            </a:pPr>
            <a:r>
              <a:rPr lang="en-US" sz="1400" dirty="0">
                <a:solidFill>
                  <a:schemeClr val="bg1"/>
                </a:solidFill>
                <a:effectLst/>
                <a:latin typeface="inherit"/>
                <a:ea typeface="Times New Roman" panose="02020603050405020304" pitchFamily="18" charset="0"/>
                <a:cs typeface="Times New Roman" panose="02020603050405020304" pitchFamily="18" charset="0"/>
              </a:rPr>
              <a:t>(5) A plan for utility and contractor workforce development.</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800"/>
              </a:spcAft>
            </a:pPr>
            <a:r>
              <a:rPr lang="en-US" sz="1400" dirty="0">
                <a:solidFill>
                  <a:schemeClr val="bg1"/>
                </a:solidFill>
                <a:effectLst/>
                <a:latin typeface="inherit"/>
                <a:ea typeface="Times New Roman" panose="02020603050405020304" pitchFamily="18" charset="0"/>
                <a:cs typeface="Times New Roman" panose="02020603050405020304" pitchFamily="18" charset="0"/>
              </a:rPr>
              <a:t>(6) An evaluation of project costs, projected economic benefits over the life of the assets, and any cost containment assumptions, including the economies of scale necessary to reduce wildfire risk and mitigation costs and establish a sustainable supply chain.</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23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6</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Plan Components </a:t>
            </a:r>
            <a:r>
              <a:rPr lang="en-US" sz="2400" b="1" dirty="0">
                <a:solidFill>
                  <a:schemeClr val="bg1"/>
                </a:solidFill>
                <a:latin typeface="Source Sans Pro"/>
                <a:ea typeface="Source Sans Pro"/>
              </a:rPr>
              <a:t>(8388.5(c)(4))</a:t>
            </a:r>
          </a:p>
          <a:p>
            <a:pPr marL="0" indent="0">
              <a:buNone/>
            </a:pPr>
            <a:r>
              <a:rPr lang="en-US" sz="2400" b="1" dirty="0">
                <a:solidFill>
                  <a:schemeClr val="bg1"/>
                </a:solidFill>
                <a:latin typeface="Source Sans Pro"/>
                <a:ea typeface="Source Sans Pro"/>
              </a:rPr>
              <a:t>Comparison of Alternative Mitigation</a:t>
            </a:r>
            <a:endParaRPr lang="en-US" sz="24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997528" y="1875211"/>
            <a:ext cx="9642764" cy="2710294"/>
          </a:xfrm>
          <a:prstGeom prst="rect">
            <a:avLst/>
          </a:prstGeom>
          <a:noFill/>
        </p:spPr>
        <p:txBody>
          <a:bodyPr wrap="square" lIns="91440" tIns="45720" rIns="91440" bIns="45720" rtlCol="0" anchor="t">
            <a:spAutoFit/>
          </a:bodyPr>
          <a:lstStyle/>
          <a:p>
            <a:pPr marL="0" marR="0" algn="just" fontAlgn="base">
              <a:lnSpc>
                <a:spcPct val="107000"/>
              </a:lnSpc>
              <a:spcBef>
                <a:spcPts val="0"/>
              </a:spcBef>
              <a:spcAft>
                <a:spcPts val="800"/>
              </a:spcAft>
            </a:pPr>
            <a:r>
              <a:rPr lang="en-US" sz="2000" dirty="0">
                <a:solidFill>
                  <a:schemeClr val="bg1"/>
                </a:solidFill>
                <a:effectLst/>
                <a:latin typeface="inherit"/>
                <a:ea typeface="Times New Roman" panose="02020603050405020304" pitchFamily="18" charset="0"/>
                <a:cs typeface="Times New Roman" panose="02020603050405020304" pitchFamily="18" charset="0"/>
              </a:rPr>
              <a:t>(c)(4) A comparison of undergrounding versus aboveground hardening of electrical infrastructure and wildfire mitigation for achieving comparable risk reduction, or any other alternative mitigation strategy, such as covered conductor and rapid earth fault current limiter devices, for those prioritized undergrounding projects, evaluating the scope, cost, extent, and risk reduction of each activity, separately and collectively, over the duration of the plan. The comparison shall emphasize risk reduction and include an analysis of the cost of each activity for reducing wildfire risk, separately and collectively, over the duration of the plan.</a:t>
            </a:r>
            <a:endPar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0FC10D-2D45-CD10-9C95-3377000E638F}"/>
              </a:ext>
            </a:extLst>
          </p:cNvPr>
          <p:cNvSpPr txBox="1"/>
          <p:nvPr/>
        </p:nvSpPr>
        <p:spPr>
          <a:xfrm>
            <a:off x="1200139" y="1409698"/>
            <a:ext cx="7547956" cy="523220"/>
          </a:xfrm>
          <a:prstGeom prst="rect">
            <a:avLst/>
          </a:prstGeom>
          <a:noFill/>
        </p:spPr>
        <p:txBody>
          <a:bodyPr wrap="square" rtlCol="0">
            <a:spAutoFit/>
          </a:bodyPr>
          <a:lstStyle/>
          <a:p>
            <a:r>
              <a:rPr lang="en-US" sz="2800" b="1" dirty="0">
                <a:solidFill>
                  <a:schemeClr val="bg1"/>
                </a:solidFill>
              </a:rPr>
              <a:t>Statutory language:</a:t>
            </a:r>
          </a:p>
        </p:txBody>
      </p:sp>
    </p:spTree>
    <p:extLst>
      <p:ext uri="{BB962C8B-B14F-4D97-AF65-F5344CB8AC3E}">
        <p14:creationId xmlns:p14="http://schemas.microsoft.com/office/powerpoint/2010/main" val="11569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7</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Alternative Mitigation Strategies</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838200" y="1434636"/>
            <a:ext cx="9642764" cy="4368312"/>
          </a:xfrm>
          <a:prstGeom prst="rect">
            <a:avLst/>
          </a:prstGeom>
          <a:noFill/>
        </p:spPr>
        <p:txBody>
          <a:bodyPr wrap="square" lIns="91440" tIns="45720" rIns="91440" bIns="45720" rtlCol="0" anchor="t">
            <a:spAutoFit/>
          </a:bodyPr>
          <a:lstStyle/>
          <a:p>
            <a:pPr marL="0" marR="0" lvl="0" indent="0">
              <a:spcBef>
                <a:spcPts val="0"/>
              </a:spcBef>
              <a:spcAft>
                <a:spcPts val="0"/>
              </a:spcAft>
              <a:buNone/>
            </a:pPr>
            <a:r>
              <a:rPr lang="en-US"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1</a:t>
            </a: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The statute identifies two alternative mitigation strategies: covered conductor and rapid earth fault current limiter devices. What other mitigation strategies are currently available? </a:t>
            </a:r>
          </a:p>
          <a:p>
            <a:pPr marL="0" marR="0" indent="0">
              <a:spcBef>
                <a:spcPts val="0"/>
              </a:spcBef>
              <a:spcAft>
                <a:spcPts val="0"/>
              </a:spcAft>
              <a:buNone/>
            </a:pP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spcBef>
                <a:spcPts val="0"/>
              </a:spcBef>
              <a:spcAft>
                <a:spcPts val="0"/>
              </a:spcAft>
            </a:pP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Describe how mitigation strategies could be combined to increase risk reduction. Which mitigation strategies could be combined? </a:t>
            </a:r>
          </a:p>
          <a:p>
            <a:pPr marL="457200" marR="0" lvl="0" indent="-457200">
              <a:spcBef>
                <a:spcPts val="0"/>
              </a:spcBef>
              <a:spcAft>
                <a:spcPts val="0"/>
              </a:spcAft>
              <a:buAutoNum type="arabicPeriod" startAt="2"/>
            </a:pPr>
            <a:endPar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Are there any existing estimates or methodologies for calculating wildfire risk reduction for individual mitigation activities and/or undergrounding?</a:t>
            </a:r>
          </a:p>
          <a:p>
            <a:pPr marL="0" marR="0" indent="0">
              <a:spcBef>
                <a:spcPts val="0"/>
              </a:spcBef>
              <a:spcAft>
                <a:spcPts val="0"/>
              </a:spcAft>
              <a:buNone/>
            </a:pP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spcBef>
                <a:spcPts val="0"/>
              </a:spcBef>
              <a:spcAft>
                <a:spcPts val="0"/>
              </a:spcAft>
              <a:buNone/>
            </a:pPr>
            <a:r>
              <a:rPr lang="en-US"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4.  </a:t>
            </a: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there any existing estimates or methodologies for estimating the cost of different alternative mitigation strategies and/or undergrounding?</a:t>
            </a:r>
          </a:p>
          <a:p>
            <a:pPr marR="0" indent="0">
              <a:spcBef>
                <a:spcPts val="0"/>
              </a:spcBef>
              <a:spcAft>
                <a:spcPts val="0"/>
              </a:spcAft>
              <a:buNone/>
            </a:pP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spcBef>
                <a:spcPts val="0"/>
              </a:spcBef>
              <a:spcAft>
                <a:spcPts val="0"/>
              </a:spcAft>
              <a:buNone/>
            </a:pP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How should Energy Safety use this information to inform evaluation of the Plan?</a:t>
            </a:r>
          </a:p>
          <a:p>
            <a:pPr marL="0" marR="0" algn="just" fontAlgn="base">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064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8</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6934" y="-38722"/>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a:ea typeface="Source Sans Pro"/>
              </a:rPr>
              <a:t>Required Comparisons</a:t>
            </a:r>
            <a:endParaRPr lang="en-US" sz="4800" b="1" dirty="0">
              <a:solidFill>
                <a:schemeClr val="bg1"/>
              </a:solidFill>
              <a:latin typeface="Source Sans Pro" panose="020B0503030403020204" pitchFamily="34" charset="0"/>
              <a:ea typeface="Source Sans Pro" panose="020B0503030403020204" pitchFamily="34" charset="0"/>
            </a:endParaRP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8" name="TextBox 7">
            <a:extLst>
              <a:ext uri="{FF2B5EF4-FFF2-40B4-BE49-F238E27FC236}">
                <a16:creationId xmlns:a16="http://schemas.microsoft.com/office/drawing/2014/main" id="{111A715B-65EF-A296-175B-35BA227E1DDF}"/>
              </a:ext>
            </a:extLst>
          </p:cNvPr>
          <p:cNvSpPr txBox="1"/>
          <p:nvPr/>
        </p:nvSpPr>
        <p:spPr>
          <a:xfrm>
            <a:off x="838199" y="1720735"/>
            <a:ext cx="9004069" cy="4093428"/>
          </a:xfrm>
          <a:prstGeom prst="rect">
            <a:avLst/>
          </a:prstGeom>
          <a:noFill/>
        </p:spPr>
        <p:txBody>
          <a:bodyPr wrap="square">
            <a:spAutoFit/>
          </a:bodyPr>
          <a:lstStyle/>
          <a:p>
            <a:pPr marL="342900" marR="0" lvl="0" indent="-342900">
              <a:spcAft>
                <a:spcPts val="1200"/>
              </a:spcAft>
              <a:buAutoNum type="arabicPeriod"/>
            </a:pP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Describe the comparisons that should be included in the Plan. Are the following comparisons required and/or necessary:</a:t>
            </a: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1200"/>
              </a:spcAft>
              <a:buFont typeface="Symbol" panose="05050102010706020507" pitchFamily="18" charset="2"/>
              <a:buChar char=""/>
            </a:pPr>
            <a:r>
              <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Comparison of each alternative to the baseline used for (d)(2) for each Undergrounding Project.  </a:t>
            </a:r>
          </a:p>
          <a:p>
            <a:pPr marL="800100" lvl="1" indent="-342900">
              <a:spcAft>
                <a:spcPts val="1200"/>
              </a:spcAft>
              <a:buFont typeface="Symbol" panose="05050102010706020507" pitchFamily="18" charset="2"/>
              <a:buChar char=""/>
            </a:pPr>
            <a:r>
              <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Comparison of each alternative to a proposed Undergrounding Project.</a:t>
            </a:r>
          </a:p>
          <a:p>
            <a:pPr marL="800100" lvl="1" indent="-342900">
              <a:spcAft>
                <a:spcPts val="1200"/>
              </a:spcAft>
              <a:buFont typeface="Symbol" panose="05050102010706020507" pitchFamily="18" charset="2"/>
              <a:buChar char=""/>
            </a:pPr>
            <a:r>
              <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Comparison of risk reduction provided the Plan as a whole be to mitigation alternatives.</a:t>
            </a:r>
          </a:p>
          <a:p>
            <a:pPr marL="0" marR="0" indent="0">
              <a:spcBef>
                <a:spcPts val="0"/>
              </a:spcBef>
              <a:spcAft>
                <a:spcPts val="0"/>
              </a:spcAft>
              <a:buNone/>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each year of the Plan, provide analysis of risk reduction for mitigation activities comparing undergrounding to alternative mitigations. </a:t>
            </a:r>
          </a:p>
          <a:p>
            <a:pPr marL="0" marR="0">
              <a:spcBef>
                <a:spcPts val="0"/>
              </a:spcBef>
              <a:spcAft>
                <a:spcPts val="0"/>
              </a:spcAft>
            </a:pP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How can Energy Safety use comparisons to inform evaluation of the Plan?</a:t>
            </a:r>
          </a:p>
        </p:txBody>
      </p:sp>
    </p:spTree>
    <p:extLst>
      <p:ext uri="{BB962C8B-B14F-4D97-AF65-F5344CB8AC3E}">
        <p14:creationId xmlns:p14="http://schemas.microsoft.com/office/powerpoint/2010/main" val="275164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965D5-93AC-4FA1-8E03-5863946EF288}"/>
              </a:ext>
            </a:extLst>
          </p:cNvPr>
          <p:cNvSpPr>
            <a:spLocks noGrp="1"/>
          </p:cNvSpPr>
          <p:nvPr>
            <p:ph type="sldNum" sz="quarter" idx="11"/>
          </p:nvPr>
        </p:nvSpPr>
        <p:spPr/>
        <p:txBody>
          <a:bodyPr/>
          <a:lstStyle/>
          <a:p>
            <a:fld id="{5492B78E-5BF9-0B46-B1B8-04BFF5711F33}" type="slidenum">
              <a:rPr lang="en-US" smtClean="0"/>
              <a:pPr/>
              <a:t>9</a:t>
            </a:fld>
            <a:endParaRPr lang="en-US"/>
          </a:p>
        </p:txBody>
      </p:sp>
      <p:sp>
        <p:nvSpPr>
          <p:cNvPr id="3" name="Footer Placeholder 2">
            <a:extLst>
              <a:ext uri="{FF2B5EF4-FFF2-40B4-BE49-F238E27FC236}">
                <a16:creationId xmlns:a16="http://schemas.microsoft.com/office/drawing/2014/main" id="{89203E66-A78E-484B-9138-40731213414D}"/>
              </a:ext>
            </a:extLst>
          </p:cNvPr>
          <p:cNvSpPr>
            <a:spLocks noGrp="1"/>
          </p:cNvSpPr>
          <p:nvPr>
            <p:ph type="ftr" sz="quarter" idx="12"/>
          </p:nvPr>
        </p:nvSpPr>
        <p:spPr/>
        <p:txBody>
          <a:bodyPr/>
          <a:lstStyle/>
          <a:p>
            <a:r>
              <a:rPr lang="en-US"/>
              <a:t>OFFICE OF ENERGY INFRASTRUCTURE SAFETY</a:t>
            </a:r>
          </a:p>
        </p:txBody>
      </p:sp>
      <p:sp>
        <p:nvSpPr>
          <p:cNvPr id="6" name="Text Placeholder 3">
            <a:extLst>
              <a:ext uri="{FF2B5EF4-FFF2-40B4-BE49-F238E27FC236}">
                <a16:creationId xmlns:a16="http://schemas.microsoft.com/office/drawing/2014/main" id="{F077945E-B159-4B45-AF10-C0A26C7EFB2F}"/>
              </a:ext>
            </a:extLst>
          </p:cNvPr>
          <p:cNvSpPr txBox="1">
            <a:spLocks/>
          </p:cNvSpPr>
          <p:nvPr/>
        </p:nvSpPr>
        <p:spPr>
          <a:xfrm>
            <a:off x="1" y="-78069"/>
            <a:ext cx="12191999" cy="1319514"/>
          </a:xfrm>
          <a:prstGeom prst="rect">
            <a:avLst/>
          </a:prstGeom>
          <a:solidFill>
            <a:srgbClr val="002060"/>
          </a:solidFill>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latin typeface="Source Sans Pro" panose="020B0503030403020204" pitchFamily="34" charset="0"/>
                <a:ea typeface="Source Sans Pro" panose="020B0503030403020204" pitchFamily="34" charset="0"/>
              </a:rPr>
              <a:t>Reliability Discussion</a:t>
            </a:r>
          </a:p>
        </p:txBody>
      </p:sp>
      <p:pic>
        <p:nvPicPr>
          <p:cNvPr id="5" name="Picture 4" descr="Logo&#10;&#10;Description automatically generated">
            <a:extLst>
              <a:ext uri="{FF2B5EF4-FFF2-40B4-BE49-F238E27FC236}">
                <a16:creationId xmlns:a16="http://schemas.microsoft.com/office/drawing/2014/main" id="{6E879556-A8A0-4B4E-91B5-2278206BF7C5}"/>
              </a:ext>
            </a:extLst>
          </p:cNvPr>
          <p:cNvPicPr>
            <a:picLocks noChangeAspect="1"/>
          </p:cNvPicPr>
          <p:nvPr/>
        </p:nvPicPr>
        <p:blipFill>
          <a:blip r:embed="rId3"/>
          <a:stretch>
            <a:fillRect/>
          </a:stretch>
        </p:blipFill>
        <p:spPr>
          <a:xfrm>
            <a:off x="10640291" y="73558"/>
            <a:ext cx="1167887" cy="1167887"/>
          </a:xfrm>
          <a:prstGeom prst="rect">
            <a:avLst/>
          </a:prstGeom>
        </p:spPr>
      </p:pic>
      <p:sp>
        <p:nvSpPr>
          <p:cNvPr id="11" name="TextBox 10">
            <a:extLst>
              <a:ext uri="{FF2B5EF4-FFF2-40B4-BE49-F238E27FC236}">
                <a16:creationId xmlns:a16="http://schemas.microsoft.com/office/drawing/2014/main" id="{3487B165-773E-49A2-9938-3924A2AA1610}"/>
              </a:ext>
            </a:extLst>
          </p:cNvPr>
          <p:cNvSpPr txBox="1"/>
          <p:nvPr/>
        </p:nvSpPr>
        <p:spPr>
          <a:xfrm>
            <a:off x="2522136" y="908854"/>
            <a:ext cx="8582657" cy="4882170"/>
          </a:xfrm>
          <a:prstGeom prst="rect">
            <a:avLst/>
          </a:prstGeom>
          <a:noFill/>
        </p:spPr>
        <p:txBody>
          <a:bodyPr wrap="square" lIns="91440" tIns="45720" rIns="91440" bIns="45720" rtlCol="0" anchor="t">
            <a:spAutoFit/>
          </a:bodyPr>
          <a:lstStyle/>
          <a:p>
            <a:pPr marL="0" marR="0">
              <a:lnSpc>
                <a:spcPct val="107000"/>
              </a:lnSpc>
              <a:spcBef>
                <a:spcPts val="0"/>
              </a:spcBef>
              <a:spcAft>
                <a:spcPts val="0"/>
              </a:spcAft>
            </a:pPr>
            <a:endParaRPr lang="en-US" sz="2800" b="1" dirty="0">
              <a:solidFill>
                <a:schemeClr val="bg1"/>
              </a:solidFill>
            </a:endParaRPr>
          </a:p>
          <a:p>
            <a:pPr marL="0" marR="0">
              <a:lnSpc>
                <a:spcPct val="107000"/>
              </a:lnSpc>
              <a:spcBef>
                <a:spcPts val="0"/>
              </a:spcBef>
              <a:spcAft>
                <a:spcPts val="0"/>
              </a:spcAft>
            </a:pPr>
            <a:endParaRPr lang="en-US" sz="2800" dirty="0">
              <a:solidFill>
                <a:schemeClr val="bg1"/>
              </a:solidFill>
            </a:endParaRPr>
          </a:p>
          <a:p>
            <a:pPr marL="0" marR="0">
              <a:lnSpc>
                <a:spcPct val="107000"/>
              </a:lnSpc>
              <a:spcBef>
                <a:spcPts val="0"/>
              </a:spcBef>
              <a:spcAft>
                <a:spcPts val="0"/>
              </a:spcAft>
            </a:pPr>
            <a:r>
              <a:rPr lang="en-US" sz="4000" dirty="0">
                <a:solidFill>
                  <a:schemeClr val="bg1"/>
                </a:solidFill>
              </a:rPr>
              <a:t>Questions</a:t>
            </a:r>
          </a:p>
          <a:p>
            <a:pPr marL="0" marR="0">
              <a:lnSpc>
                <a:spcPct val="107000"/>
              </a:lnSpc>
              <a:spcBef>
                <a:spcPts val="0"/>
              </a:spcBef>
              <a:spcAft>
                <a:spcPts val="0"/>
              </a:spcAft>
            </a:pPr>
            <a:endParaRPr lang="en-US" sz="4000" dirty="0">
              <a:solidFill>
                <a:schemeClr val="bg1"/>
              </a:solidFill>
            </a:endParaRPr>
          </a:p>
          <a:p>
            <a:pPr marL="0" marR="0">
              <a:lnSpc>
                <a:spcPct val="107000"/>
              </a:lnSpc>
              <a:spcBef>
                <a:spcPts val="0"/>
              </a:spcBef>
              <a:spcAft>
                <a:spcPts val="0"/>
              </a:spcAft>
            </a:pPr>
            <a:r>
              <a:rPr lang="en-US" sz="4000" dirty="0">
                <a:solidFill>
                  <a:schemeClr val="bg1"/>
                </a:solidFill>
              </a:rPr>
              <a:t>Time check</a:t>
            </a:r>
          </a:p>
          <a:p>
            <a:pPr marL="0" marR="0">
              <a:lnSpc>
                <a:spcPct val="107000"/>
              </a:lnSpc>
              <a:spcBef>
                <a:spcPts val="0"/>
              </a:spcBef>
              <a:spcAft>
                <a:spcPts val="0"/>
              </a:spcAft>
            </a:pPr>
            <a:endParaRPr lang="en-US" sz="2400" dirty="0">
              <a:solidFill>
                <a:schemeClr val="bg1"/>
              </a:solidFill>
              <a:effectLst/>
              <a:ea typeface="Calibri" panose="020F0502020204030204" pitchFamily="34" charset="0"/>
            </a:endParaRPr>
          </a:p>
          <a:p>
            <a:pPr marL="0" marR="0">
              <a:spcBef>
                <a:spcPts val="0"/>
              </a:spcBef>
              <a:spcAft>
                <a:spcPts val="0"/>
              </a:spcAft>
            </a:pPr>
            <a:r>
              <a:rPr lang="en-US" sz="2400" dirty="0">
                <a:solidFill>
                  <a:schemeClr val="bg1"/>
                </a:solidFill>
                <a:effectLst/>
                <a:ea typeface="Calibri" panose="020F0502020204030204" pitchFamily="34"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PG&amp;E also notes that it would be premature to set a precise threshold for substantial reliability improvement at this time because the amount of reliability benefit a plan could achieve will be affected by the final plan guidelines and requirements set by Energy Safety.</a:t>
            </a:r>
            <a:endParaRPr lang="en-US" sz="2400" b="0" i="0" dirty="0">
              <a:solidFill>
                <a:schemeClr val="bg1"/>
              </a:solidFill>
              <a:effectLst/>
              <a:latin typeface="inherit"/>
            </a:endParaRPr>
          </a:p>
        </p:txBody>
      </p:sp>
    </p:spTree>
    <p:extLst>
      <p:ext uri="{BB962C8B-B14F-4D97-AF65-F5344CB8AC3E}">
        <p14:creationId xmlns:p14="http://schemas.microsoft.com/office/powerpoint/2010/main" val="1008668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EIS Simplified Theme - Office">
  <a:themeElements>
    <a:clrScheme name="OEIS Colors 2">
      <a:dk1>
        <a:srgbClr val="0459A5"/>
      </a:dk1>
      <a:lt1>
        <a:srgbClr val="FFFFFF"/>
      </a:lt1>
      <a:dk2>
        <a:srgbClr val="000000"/>
      </a:dk2>
      <a:lt2>
        <a:srgbClr val="DCEEF5"/>
      </a:lt2>
      <a:accent1>
        <a:srgbClr val="80CBAA"/>
      </a:accent1>
      <a:accent2>
        <a:srgbClr val="E15E30"/>
      </a:accent2>
      <a:accent3>
        <a:srgbClr val="89C8DF"/>
      </a:accent3>
      <a:accent4>
        <a:srgbClr val="F3EC48"/>
      </a:accent4>
      <a:accent5>
        <a:srgbClr val="00A7E5"/>
      </a:accent5>
      <a:accent6>
        <a:srgbClr val="73449E"/>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10542</TotalTime>
  <Words>1236</Words>
  <Application>Microsoft Office PowerPoint</Application>
  <PresentationFormat>Widescreen</PresentationFormat>
  <Paragraphs>137</Paragraphs>
  <Slides>13</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inherit</vt:lpstr>
      <vt:lpstr>Source Sans Pro</vt:lpstr>
      <vt:lpstr>Symbol</vt:lpstr>
      <vt:lpstr>Wingdings</vt:lpstr>
      <vt:lpstr>office theme</vt:lpstr>
      <vt:lpstr>OEIS Simplified Theme -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Wrapping Up and Planning</vt:lpstr>
      <vt:lpstr>Upcoming Working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Ralff Douglas, Kristin@EnergySafety</dc:creator>
  <cp:lastModifiedBy>McKinney, Jeanne@EnergySafety</cp:lastModifiedBy>
  <cp:revision>19</cp:revision>
  <cp:lastPrinted>2023-11-14T17:10:21Z</cp:lastPrinted>
  <dcterms:created xsi:type="dcterms:W3CDTF">2023-09-18T00:45:34Z</dcterms:created>
  <dcterms:modified xsi:type="dcterms:W3CDTF">2023-11-14T17:18:11Z</dcterms:modified>
</cp:coreProperties>
</file>