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5"/>
  </p:notesMasterIdLst>
  <p:sldIdLst>
    <p:sldId id="259" r:id="rId3"/>
    <p:sldId id="266" r:id="rId4"/>
    <p:sldId id="285" r:id="rId5"/>
    <p:sldId id="291" r:id="rId6"/>
    <p:sldId id="292" r:id="rId7"/>
    <p:sldId id="293" r:id="rId8"/>
    <p:sldId id="271" r:id="rId9"/>
    <p:sldId id="277" r:id="rId10"/>
    <p:sldId id="272" r:id="rId11"/>
    <p:sldId id="282" r:id="rId12"/>
    <p:sldId id="280" r:id="rId13"/>
    <p:sldId id="288" r:id="rId14"/>
    <p:sldId id="298" r:id="rId15"/>
    <p:sldId id="302" r:id="rId16"/>
    <p:sldId id="283" r:id="rId17"/>
    <p:sldId id="296" r:id="rId18"/>
    <p:sldId id="303" r:id="rId19"/>
    <p:sldId id="289" r:id="rId20"/>
    <p:sldId id="295" r:id="rId21"/>
    <p:sldId id="304" r:id="rId22"/>
    <p:sldId id="30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8850" autoAdjust="0"/>
  </p:normalViewPr>
  <p:slideViewPr>
    <p:cSldViewPr snapToGrid="0">
      <p:cViewPr varScale="1">
        <p:scale>
          <a:sx n="69" d="100"/>
          <a:sy n="69" d="100"/>
        </p:scale>
        <p:origin x="38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72"/>
    </p:cViewPr>
  </p:sorterViewPr>
  <p:notesViewPr>
    <p:cSldViewPr snapToGrid="0">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23FF9-F634-42B4-9E5B-87636F667F3C}"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7854D-C31D-41EF-87A3-71FF02D3A9F4}" type="slidenum">
              <a:rPr lang="en-US" smtClean="0"/>
              <a:t>‹#›</a:t>
            </a:fld>
            <a:endParaRPr lang="en-US"/>
          </a:p>
        </p:txBody>
      </p:sp>
    </p:spTree>
    <p:extLst>
      <p:ext uri="{BB962C8B-B14F-4D97-AF65-F5344CB8AC3E}">
        <p14:creationId xmlns:p14="http://schemas.microsoft.com/office/powerpoint/2010/main" val="159997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3</a:t>
            </a:fld>
            <a:endParaRPr lang="en-US"/>
          </a:p>
        </p:txBody>
      </p:sp>
    </p:spTree>
    <p:extLst>
      <p:ext uri="{BB962C8B-B14F-4D97-AF65-F5344CB8AC3E}">
        <p14:creationId xmlns:p14="http://schemas.microsoft.com/office/powerpoint/2010/main" val="35139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13</a:t>
            </a:fld>
            <a:endParaRPr lang="en-US"/>
          </a:p>
        </p:txBody>
      </p:sp>
    </p:spTree>
    <p:extLst>
      <p:ext uri="{BB962C8B-B14F-4D97-AF65-F5344CB8AC3E}">
        <p14:creationId xmlns:p14="http://schemas.microsoft.com/office/powerpoint/2010/main" val="374791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14</a:t>
            </a:fld>
            <a:endParaRPr lang="en-US"/>
          </a:p>
        </p:txBody>
      </p:sp>
    </p:spTree>
    <p:extLst>
      <p:ext uri="{BB962C8B-B14F-4D97-AF65-F5344CB8AC3E}">
        <p14:creationId xmlns:p14="http://schemas.microsoft.com/office/powerpoint/2010/main" val="21154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15</a:t>
            </a:fld>
            <a:endParaRPr lang="en-US"/>
          </a:p>
        </p:txBody>
      </p:sp>
    </p:spTree>
    <p:extLst>
      <p:ext uri="{BB962C8B-B14F-4D97-AF65-F5344CB8AC3E}">
        <p14:creationId xmlns:p14="http://schemas.microsoft.com/office/powerpoint/2010/main" val="406319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16</a:t>
            </a:fld>
            <a:endParaRPr lang="en-US"/>
          </a:p>
        </p:txBody>
      </p:sp>
    </p:spTree>
    <p:extLst>
      <p:ext uri="{BB962C8B-B14F-4D97-AF65-F5344CB8AC3E}">
        <p14:creationId xmlns:p14="http://schemas.microsoft.com/office/powerpoint/2010/main" val="4003893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17</a:t>
            </a:fld>
            <a:endParaRPr lang="en-US"/>
          </a:p>
        </p:txBody>
      </p:sp>
    </p:spTree>
    <p:extLst>
      <p:ext uri="{BB962C8B-B14F-4D97-AF65-F5344CB8AC3E}">
        <p14:creationId xmlns:p14="http://schemas.microsoft.com/office/powerpoint/2010/main" val="361426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18</a:t>
            </a:fld>
            <a:endParaRPr lang="en-US"/>
          </a:p>
        </p:txBody>
      </p:sp>
    </p:spTree>
    <p:extLst>
      <p:ext uri="{BB962C8B-B14F-4D97-AF65-F5344CB8AC3E}">
        <p14:creationId xmlns:p14="http://schemas.microsoft.com/office/powerpoint/2010/main" val="202589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19</a:t>
            </a:fld>
            <a:endParaRPr lang="en-US"/>
          </a:p>
        </p:txBody>
      </p:sp>
    </p:spTree>
    <p:extLst>
      <p:ext uri="{BB962C8B-B14F-4D97-AF65-F5344CB8AC3E}">
        <p14:creationId xmlns:p14="http://schemas.microsoft.com/office/powerpoint/2010/main" val="137933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20</a:t>
            </a:fld>
            <a:endParaRPr lang="en-US"/>
          </a:p>
        </p:txBody>
      </p:sp>
    </p:spTree>
    <p:extLst>
      <p:ext uri="{BB962C8B-B14F-4D97-AF65-F5344CB8AC3E}">
        <p14:creationId xmlns:p14="http://schemas.microsoft.com/office/powerpoint/2010/main" val="154029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22</a:t>
            </a:fld>
            <a:endParaRPr lang="en-US"/>
          </a:p>
        </p:txBody>
      </p:sp>
    </p:spTree>
    <p:extLst>
      <p:ext uri="{BB962C8B-B14F-4D97-AF65-F5344CB8AC3E}">
        <p14:creationId xmlns:p14="http://schemas.microsoft.com/office/powerpoint/2010/main" val="28788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4</a:t>
            </a:fld>
            <a:endParaRPr lang="en-US"/>
          </a:p>
        </p:txBody>
      </p:sp>
    </p:spTree>
    <p:extLst>
      <p:ext uri="{BB962C8B-B14F-4D97-AF65-F5344CB8AC3E}">
        <p14:creationId xmlns:p14="http://schemas.microsoft.com/office/powerpoint/2010/main" val="62051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5</a:t>
            </a:fld>
            <a:endParaRPr lang="en-US"/>
          </a:p>
        </p:txBody>
      </p:sp>
    </p:spTree>
    <p:extLst>
      <p:ext uri="{BB962C8B-B14F-4D97-AF65-F5344CB8AC3E}">
        <p14:creationId xmlns:p14="http://schemas.microsoft.com/office/powerpoint/2010/main" val="116978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6</a:t>
            </a:fld>
            <a:endParaRPr lang="en-US"/>
          </a:p>
        </p:txBody>
      </p:sp>
    </p:spTree>
    <p:extLst>
      <p:ext uri="{BB962C8B-B14F-4D97-AF65-F5344CB8AC3E}">
        <p14:creationId xmlns:p14="http://schemas.microsoft.com/office/powerpoint/2010/main" val="154905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8</a:t>
            </a:fld>
            <a:endParaRPr lang="en-US"/>
          </a:p>
        </p:txBody>
      </p:sp>
    </p:spTree>
    <p:extLst>
      <p:ext uri="{BB962C8B-B14F-4D97-AF65-F5344CB8AC3E}">
        <p14:creationId xmlns:p14="http://schemas.microsoft.com/office/powerpoint/2010/main" val="200888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Agree/disagree with these statements – any not agree?</a:t>
            </a:r>
          </a:p>
          <a:p>
            <a:r>
              <a:rPr lang="en-US" dirty="0"/>
              <a:t>GPI proposal can it be boiled down to a few sentences?</a:t>
            </a:r>
          </a:p>
          <a:p>
            <a:pPr marL="457200" indent="-457200">
              <a:buFont typeface="Arial" panose="020B0604020202020204" pitchFamily="34" charset="0"/>
              <a:buChar char="•"/>
            </a:pPr>
            <a:r>
              <a:rPr lang="en-US" sz="1200" dirty="0">
                <a:solidFill>
                  <a:schemeClr val="bg1"/>
                </a:solidFill>
              </a:rPr>
              <a:t>SDG&amp;E reliability baselines be set at the circuit or circuit-segment level for the projects being considered within the plan</a:t>
            </a:r>
          </a:p>
          <a:p>
            <a:pPr marL="457200" indent="-457200">
              <a:buFont typeface="Arial" panose="020B0604020202020204" pitchFamily="34" charset="0"/>
              <a:buChar char="•"/>
            </a:pPr>
            <a:r>
              <a:rPr lang="en-US" sz="1200" b="1" dirty="0">
                <a:solidFill>
                  <a:schemeClr val="bg1"/>
                </a:solidFill>
              </a:rPr>
              <a:t>MGRA: </a:t>
            </a:r>
            <a:r>
              <a:rPr lang="en-US" sz="1200" kern="0" dirty="0">
                <a:solidFill>
                  <a:schemeClr val="bg1"/>
                </a:solidFill>
                <a:effectLst/>
                <a:ea typeface="Calibri" panose="020F0502020204030204" pitchFamily="34" charset="0"/>
                <a:cs typeface="TimesNewRomanPSMT2"/>
              </a:rPr>
              <a:t>All calculations regarding reductions in outage number and duration for both undergrounding and alternatives should be based on models that are transparent and provided along with all supporting data at the time of plan submission.</a:t>
            </a:r>
          </a:p>
          <a:p>
            <a:pPr marL="457200" indent="-457200">
              <a:buFont typeface="Arial" panose="020B0604020202020204" pitchFamily="34" charset="0"/>
              <a:buChar char="•"/>
            </a:pPr>
            <a:endParaRPr lang="en-US" sz="1200" kern="0" dirty="0">
              <a:solidFill>
                <a:schemeClr val="bg1"/>
              </a:solidFill>
              <a:effectLst/>
              <a:ea typeface="Calibri" panose="020F0502020204030204" pitchFamily="34" charset="0"/>
              <a:cs typeface="TimesNewRomanPSMT2"/>
            </a:endParaRPr>
          </a:p>
          <a:p>
            <a:pPr marL="457200" indent="-457200">
              <a:buFont typeface="Arial" panose="020B0604020202020204" pitchFamily="34" charset="0"/>
              <a:buChar char="•"/>
            </a:pPr>
            <a:r>
              <a:rPr lang="en-US" sz="1200" b="1" dirty="0">
                <a:solidFill>
                  <a:schemeClr val="bg1"/>
                </a:solidFill>
                <a:effectLst/>
                <a:ea typeface="Calibri" panose="020F0502020204030204" pitchFamily="34" charset="0"/>
              </a:rPr>
              <a:t>PG&amp;E</a:t>
            </a:r>
            <a:r>
              <a:rPr lang="en-US" sz="1200" b="1" dirty="0">
                <a:solidFill>
                  <a:schemeClr val="bg1"/>
                </a:solidFill>
                <a:ea typeface="Calibri" panose="020F0502020204030204" pitchFamily="34" charset="0"/>
              </a:rPr>
              <a:t>: </a:t>
            </a:r>
            <a:r>
              <a:rPr lang="en-US" sz="1200" dirty="0">
                <a:solidFill>
                  <a:schemeClr val="bg1"/>
                </a:solidFill>
                <a:effectLst/>
                <a:ea typeface="Calibri" panose="020F0502020204030204" pitchFamily="34" charset="0"/>
              </a:rPr>
              <a:t>Baseline calculations should be consistent with reliability inputs into a Plan’s cost-benefit analysis. </a:t>
            </a:r>
          </a:p>
          <a:p>
            <a:pPr marL="457200" indent="-457200">
              <a:buFont typeface="Arial" panose="020B0604020202020204" pitchFamily="34" charset="0"/>
              <a:buChar char="•"/>
            </a:pPr>
            <a:endParaRPr lang="en-US" sz="1200" dirty="0">
              <a:solidFill>
                <a:schemeClr val="bg1"/>
              </a:solidFill>
              <a:effectLst/>
              <a:ea typeface="Calibri" panose="020F0502020204030204" pitchFamily="34" charset="0"/>
            </a:endParaRPr>
          </a:p>
          <a:p>
            <a:pPr marL="457200" indent="-457200">
              <a:buFont typeface="Arial" panose="020B0604020202020204" pitchFamily="34" charset="0"/>
              <a:buChar char="•"/>
            </a:pPr>
            <a:r>
              <a:rPr lang="en-US" sz="1200" b="1" dirty="0">
                <a:solidFill>
                  <a:schemeClr val="bg1"/>
                </a:solidFill>
                <a:ea typeface="Calibri" panose="020F0502020204030204" pitchFamily="34" charset="0"/>
              </a:rPr>
              <a:t>PG&amp;E:</a:t>
            </a:r>
            <a:r>
              <a:rPr lang="en-US" sz="1200" dirty="0">
                <a:solidFill>
                  <a:schemeClr val="bg1"/>
                </a:solidFill>
                <a:ea typeface="Calibri" panose="020F0502020204030204" pitchFamily="34" charset="0"/>
              </a:rPr>
              <a:t> </a:t>
            </a:r>
            <a:r>
              <a:rPr lang="en-US" sz="1200" dirty="0">
                <a:solidFill>
                  <a:schemeClr val="bg1"/>
                </a:solidFill>
                <a:effectLst/>
                <a:ea typeface="Calibri" panose="020F0502020204030204" pitchFamily="34" charset="0"/>
              </a:rPr>
              <a:t>A reliability baseline should represent a reasonable estimate of what would have happened if undergrounding was not implemented. </a:t>
            </a:r>
          </a:p>
          <a:p>
            <a:pPr marL="457200" indent="-457200">
              <a:buFont typeface="Arial" panose="020B0604020202020204" pitchFamily="34" charset="0"/>
              <a:buChar char="•"/>
            </a:pPr>
            <a:r>
              <a:rPr lang="en-US" sz="1200" dirty="0">
                <a:solidFill>
                  <a:schemeClr val="bg1"/>
                </a:solidFill>
              </a:rPr>
              <a:t>SCE, PG&amp;E A reliability baseline will be most meaningful if established at a local level, such as by circuit, and for areas that are slated for mitigation under the Undergrounding Plan. In contrast, comparing reliability outcomes at the system level would make it more challenging to isolate and measure changes in the areas that have been mitigated through targeted undergrounding.</a:t>
            </a:r>
            <a:endParaRPr lang="en-US" sz="1200" dirty="0">
              <a:solidFill>
                <a:schemeClr val="bg1"/>
              </a:solidFill>
              <a:effectLst/>
              <a:ea typeface="Calibri" panose="020F0502020204030204" pitchFamily="34" charset="0"/>
            </a:endParaRPr>
          </a:p>
          <a:p>
            <a:pPr algn="l"/>
            <a:r>
              <a:rPr lang="en-US" sz="1200" dirty="0">
                <a:solidFill>
                  <a:schemeClr val="bg1"/>
                </a:solidFill>
                <a:ea typeface="Calibri" panose="020F0502020204030204" pitchFamily="34" charset="0"/>
              </a:rPr>
              <a:t>Farm </a:t>
            </a:r>
            <a:r>
              <a:rPr lang="en-US" sz="1200" dirty="0" err="1">
                <a:solidFill>
                  <a:schemeClr val="bg1"/>
                </a:solidFill>
                <a:ea typeface="Calibri" panose="020F0502020204030204" pitchFamily="34" charset="0"/>
              </a:rPr>
              <a:t>Bureua</a:t>
            </a:r>
            <a:r>
              <a:rPr lang="en-US" sz="1200" dirty="0">
                <a:solidFill>
                  <a:schemeClr val="bg1"/>
                </a:solidFill>
                <a:ea typeface="Calibri" panose="020F0502020204030204" pitchFamily="34" charset="0"/>
              </a:rPr>
              <a:t> </a:t>
            </a:r>
            <a:endParaRPr lang="en-US" sz="1400" b="0" i="0" u="none" strike="noStrike" baseline="0" dirty="0">
              <a:solidFill>
                <a:schemeClr val="bg1"/>
              </a:solidFill>
              <a:latin typeface="Arial" panose="020B0604020202020204" pitchFamily="34" charset="0"/>
            </a:endParaRPr>
          </a:p>
          <a:p>
            <a:r>
              <a:rPr lang="en-US" sz="1400" b="0" i="0" u="none" strike="noStrike" baseline="0" dirty="0">
                <a:solidFill>
                  <a:schemeClr val="bg1"/>
                </a:solidFill>
                <a:latin typeface="Arial" panose="020B0604020202020204" pitchFamily="34" charset="0"/>
              </a:rPr>
              <a:t>believes the determination should reflect a significant time period to capture both seasonal variation in years as well as the introduction of technologies like EPSS into the wildfire mitigation landscape and their subsequent improvements in sensitivity. </a:t>
            </a:r>
          </a:p>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9</a:t>
            </a:fld>
            <a:endParaRPr lang="en-US"/>
          </a:p>
        </p:txBody>
      </p:sp>
    </p:spTree>
    <p:extLst>
      <p:ext uri="{BB962C8B-B14F-4D97-AF65-F5344CB8AC3E}">
        <p14:creationId xmlns:p14="http://schemas.microsoft.com/office/powerpoint/2010/main" val="274602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10</a:t>
            </a:fld>
            <a:endParaRPr lang="en-US"/>
          </a:p>
        </p:txBody>
      </p:sp>
    </p:spTree>
    <p:extLst>
      <p:ext uri="{BB962C8B-B14F-4D97-AF65-F5344CB8AC3E}">
        <p14:creationId xmlns:p14="http://schemas.microsoft.com/office/powerpoint/2010/main" val="368158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11</a:t>
            </a:fld>
            <a:endParaRPr lang="en-US"/>
          </a:p>
        </p:txBody>
      </p:sp>
    </p:spTree>
    <p:extLst>
      <p:ext uri="{BB962C8B-B14F-4D97-AF65-F5344CB8AC3E}">
        <p14:creationId xmlns:p14="http://schemas.microsoft.com/office/powerpoint/2010/main" val="138781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12</a:t>
            </a:fld>
            <a:endParaRPr lang="en-US"/>
          </a:p>
        </p:txBody>
      </p:sp>
    </p:spTree>
    <p:extLst>
      <p:ext uri="{BB962C8B-B14F-4D97-AF65-F5344CB8AC3E}">
        <p14:creationId xmlns:p14="http://schemas.microsoft.com/office/powerpoint/2010/main" val="387792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AA23E-C249-D745-B99F-B0C79FA97380}"/>
              </a:ext>
            </a:extLst>
          </p:cNvPr>
          <p:cNvSpPr/>
          <p:nvPr userDrawn="1"/>
        </p:nvSpPr>
        <p:spPr>
          <a:xfrm>
            <a:off x="0" y="0"/>
            <a:ext cx="12192000" cy="6207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795F6-7597-054A-A50E-824229374322}"/>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TYPE TITLE IN ALL CAPS</a:t>
            </a:r>
          </a:p>
        </p:txBody>
      </p:sp>
      <p:sp>
        <p:nvSpPr>
          <p:cNvPr id="3" name="Subtitle 2">
            <a:extLst>
              <a:ext uri="{FF2B5EF4-FFF2-40B4-BE49-F238E27FC236}">
                <a16:creationId xmlns:a16="http://schemas.microsoft.com/office/drawing/2014/main" id="{A23BA4C3-7EC9-1346-BB0B-5DEC7B883FD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AF46C-3D04-3744-A956-25B24589231D}"/>
              </a:ext>
            </a:extLst>
          </p:cNvPr>
          <p:cNvSpPr>
            <a:spLocks noGrp="1"/>
          </p:cNvSpPr>
          <p:nvPr>
            <p:ph type="dt" sz="half" idx="10"/>
          </p:nvPr>
        </p:nvSpPr>
        <p:spPr>
          <a:xfrm>
            <a:off x="9804073" y="6356350"/>
            <a:ext cx="931223" cy="365125"/>
          </a:xfrm>
        </p:spPr>
        <p:txBody>
          <a:bodyPr/>
          <a:lstStyle/>
          <a:p>
            <a:fld id="{18D09DA7-319F-FD43-B09E-BFFE8DFF0995}" type="datetime1">
              <a:rPr lang="en-US" smtClean="0"/>
              <a:t>11/7/2023</a:t>
            </a:fld>
            <a:endParaRPr lang="en-US"/>
          </a:p>
        </p:txBody>
      </p:sp>
      <p:sp>
        <p:nvSpPr>
          <p:cNvPr id="5" name="Footer Placeholder 4">
            <a:extLst>
              <a:ext uri="{FF2B5EF4-FFF2-40B4-BE49-F238E27FC236}">
                <a16:creationId xmlns:a16="http://schemas.microsoft.com/office/drawing/2014/main" id="{8393666E-26AC-7F47-8E1D-C67061DF10EA}"/>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D08E80BA-4B94-134E-88E1-6CBE2C6D133C}"/>
              </a:ext>
            </a:extLst>
          </p:cNvPr>
          <p:cNvSpPr>
            <a:spLocks noGrp="1"/>
          </p:cNvSpPr>
          <p:nvPr>
            <p:ph type="sldNum" sz="quarter" idx="12"/>
          </p:nvPr>
        </p:nvSpPr>
        <p:spPr>
          <a:xfrm>
            <a:off x="10770919" y="6356350"/>
            <a:ext cx="582881" cy="365125"/>
          </a:xfrm>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98285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6656-3AEF-AB4C-ADB6-518DD79D4B63}"/>
              </a:ext>
            </a:extLst>
          </p:cNvPr>
          <p:cNvSpPr>
            <a:spLocks noGrp="1"/>
          </p:cNvSpPr>
          <p:nvPr>
            <p:ph type="title" hasCustomPrompt="1"/>
          </p:nvPr>
        </p:nvSpPr>
        <p:spPr/>
        <p:txBody>
          <a:bodyPr/>
          <a:lstStyle/>
          <a:p>
            <a:r>
              <a:rPr lang="en-US"/>
              <a:t>TYPE TITLE IN ALL CAPS</a:t>
            </a:r>
          </a:p>
        </p:txBody>
      </p:sp>
      <p:sp>
        <p:nvSpPr>
          <p:cNvPr id="3" name="Content Placeholder 2">
            <a:extLst>
              <a:ext uri="{FF2B5EF4-FFF2-40B4-BE49-F238E27FC236}">
                <a16:creationId xmlns:a16="http://schemas.microsoft.com/office/drawing/2014/main" id="{08369E10-BD8C-4446-9FF0-3B25ED192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E4782-F63C-3142-86D0-7FC7CC1D7A30}"/>
              </a:ext>
            </a:extLst>
          </p:cNvPr>
          <p:cNvSpPr>
            <a:spLocks noGrp="1"/>
          </p:cNvSpPr>
          <p:nvPr>
            <p:ph type="dt" sz="half" idx="10"/>
          </p:nvPr>
        </p:nvSpPr>
        <p:spPr/>
        <p:txBody>
          <a:bodyPr/>
          <a:lstStyle/>
          <a:p>
            <a:fld id="{CB10A671-034D-D241-B2FC-E8675879E2CD}" type="datetime1">
              <a:rPr lang="en-US" smtClean="0"/>
              <a:t>11/7/2023</a:t>
            </a:fld>
            <a:endParaRPr lang="en-US"/>
          </a:p>
        </p:txBody>
      </p:sp>
      <p:sp>
        <p:nvSpPr>
          <p:cNvPr id="5" name="Footer Placeholder 4">
            <a:extLst>
              <a:ext uri="{FF2B5EF4-FFF2-40B4-BE49-F238E27FC236}">
                <a16:creationId xmlns:a16="http://schemas.microsoft.com/office/drawing/2014/main" id="{E0054575-A9D7-9744-A403-D7D67F7181A9}"/>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A7B2A407-91F2-A442-92DA-A13BAD8933C1}"/>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1384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B42A-CD4D-7C43-A13A-F23DBB62614E}"/>
              </a:ext>
            </a:extLst>
          </p:cNvPr>
          <p:cNvSpPr>
            <a:spLocks noGrp="1"/>
          </p:cNvSpPr>
          <p:nvPr>
            <p:ph type="title" hasCustomPrompt="1"/>
          </p:nvPr>
        </p:nvSpPr>
        <p:spPr>
          <a:xfrm>
            <a:off x="831850" y="1709738"/>
            <a:ext cx="10515600" cy="2852737"/>
          </a:xfrm>
        </p:spPr>
        <p:txBody>
          <a:bodyPr anchor="b"/>
          <a:lstStyle>
            <a:lvl1pPr>
              <a:defRPr sz="6000"/>
            </a:lvl1pPr>
          </a:lstStyle>
          <a:p>
            <a:r>
              <a:rPr lang="en-US"/>
              <a:t>TYPE TITLE IN ALL CAPS</a:t>
            </a:r>
          </a:p>
        </p:txBody>
      </p:sp>
      <p:sp>
        <p:nvSpPr>
          <p:cNvPr id="3" name="Text Placeholder 2">
            <a:extLst>
              <a:ext uri="{FF2B5EF4-FFF2-40B4-BE49-F238E27FC236}">
                <a16:creationId xmlns:a16="http://schemas.microsoft.com/office/drawing/2014/main" id="{EE23DB94-27A7-3D46-A60F-573558D35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D2C754-DE9C-BD4C-9A6F-B40AAE0988D3}"/>
              </a:ext>
            </a:extLst>
          </p:cNvPr>
          <p:cNvSpPr>
            <a:spLocks noGrp="1"/>
          </p:cNvSpPr>
          <p:nvPr>
            <p:ph type="dt" sz="half" idx="10"/>
          </p:nvPr>
        </p:nvSpPr>
        <p:spPr/>
        <p:txBody>
          <a:bodyPr/>
          <a:lstStyle/>
          <a:p>
            <a:fld id="{728FC119-3D3F-0F4B-8256-E6A87A126CED}" type="datetime1">
              <a:rPr lang="en-US" smtClean="0"/>
              <a:t>11/7/2023</a:t>
            </a:fld>
            <a:endParaRPr lang="en-US"/>
          </a:p>
        </p:txBody>
      </p:sp>
      <p:sp>
        <p:nvSpPr>
          <p:cNvPr id="5" name="Footer Placeholder 4">
            <a:extLst>
              <a:ext uri="{FF2B5EF4-FFF2-40B4-BE49-F238E27FC236}">
                <a16:creationId xmlns:a16="http://schemas.microsoft.com/office/drawing/2014/main" id="{2E9B90BB-58E7-8C41-B1EC-3B83CAA0178A}"/>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BF6C9EFA-A852-0746-8420-5FC309CCBC03}"/>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245788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7629-A257-7F42-BE61-E6754A89DA54}"/>
              </a:ext>
            </a:extLst>
          </p:cNvPr>
          <p:cNvSpPr>
            <a:spLocks noGrp="1"/>
          </p:cNvSpPr>
          <p:nvPr>
            <p:ph type="title" hasCustomPrompt="1"/>
          </p:nvPr>
        </p:nvSpPr>
        <p:spPr/>
        <p:txBody>
          <a:bodyPr/>
          <a:lstStyle/>
          <a:p>
            <a:r>
              <a:rPr lang="en-US"/>
              <a:t>TYPE TITLE IN ALL CAPS</a:t>
            </a:r>
          </a:p>
        </p:txBody>
      </p:sp>
      <p:sp>
        <p:nvSpPr>
          <p:cNvPr id="3" name="Content Placeholder 2">
            <a:extLst>
              <a:ext uri="{FF2B5EF4-FFF2-40B4-BE49-F238E27FC236}">
                <a16:creationId xmlns:a16="http://schemas.microsoft.com/office/drawing/2014/main" id="{E6A4674B-CF85-8E49-8463-506B23537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87FCB-4CA0-BF4D-A686-209F6DBCF9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49CE3-E585-994D-8029-CF08876B273B}"/>
              </a:ext>
            </a:extLst>
          </p:cNvPr>
          <p:cNvSpPr>
            <a:spLocks noGrp="1"/>
          </p:cNvSpPr>
          <p:nvPr>
            <p:ph type="dt" sz="half" idx="10"/>
          </p:nvPr>
        </p:nvSpPr>
        <p:spPr/>
        <p:txBody>
          <a:bodyPr/>
          <a:lstStyle/>
          <a:p>
            <a:fld id="{90644E92-F512-8742-BDF6-6B47059B78BF}" type="datetime1">
              <a:rPr lang="en-US" smtClean="0"/>
              <a:t>11/7/2023</a:t>
            </a:fld>
            <a:endParaRPr lang="en-US"/>
          </a:p>
        </p:txBody>
      </p:sp>
      <p:sp>
        <p:nvSpPr>
          <p:cNvPr id="6" name="Footer Placeholder 5">
            <a:extLst>
              <a:ext uri="{FF2B5EF4-FFF2-40B4-BE49-F238E27FC236}">
                <a16:creationId xmlns:a16="http://schemas.microsoft.com/office/drawing/2014/main" id="{BC76D34A-9778-E14E-91D9-7770A49DBA37}"/>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29A08B60-463F-FE4E-BE5B-BA4C1613AD1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78382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FCCF-F277-7440-8BEF-B8171022B774}"/>
              </a:ext>
            </a:extLst>
          </p:cNvPr>
          <p:cNvSpPr>
            <a:spLocks noGrp="1"/>
          </p:cNvSpPr>
          <p:nvPr>
            <p:ph type="title" hasCustomPrompt="1"/>
          </p:nvPr>
        </p:nvSpPr>
        <p:spPr>
          <a:xfrm>
            <a:off x="839788" y="365125"/>
            <a:ext cx="10515600" cy="1325563"/>
          </a:xfrm>
        </p:spPr>
        <p:txBody>
          <a:bodyPr/>
          <a:lstStyle/>
          <a:p>
            <a:r>
              <a:rPr lang="en-US"/>
              <a:t>TYPE TITLE IN ALL CAPS</a:t>
            </a:r>
          </a:p>
        </p:txBody>
      </p:sp>
      <p:sp>
        <p:nvSpPr>
          <p:cNvPr id="3" name="Text Placeholder 2">
            <a:extLst>
              <a:ext uri="{FF2B5EF4-FFF2-40B4-BE49-F238E27FC236}">
                <a16:creationId xmlns:a16="http://schemas.microsoft.com/office/drawing/2014/main" id="{0E596162-C9A6-D149-BB78-0B130588A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364DF-F5D3-994F-B38E-A072EBC67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536D6-31B1-A74A-BF23-046DD7990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51A0C-4C1E-4A4B-AA18-95FA49581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BA31B-5708-2441-BD6F-210247DE9952}"/>
              </a:ext>
            </a:extLst>
          </p:cNvPr>
          <p:cNvSpPr>
            <a:spLocks noGrp="1"/>
          </p:cNvSpPr>
          <p:nvPr>
            <p:ph type="dt" sz="half" idx="10"/>
          </p:nvPr>
        </p:nvSpPr>
        <p:spPr/>
        <p:txBody>
          <a:bodyPr/>
          <a:lstStyle/>
          <a:p>
            <a:fld id="{A6204BC5-233A-0943-B0C7-F9B281E38CA9}" type="datetime1">
              <a:rPr lang="en-US" smtClean="0"/>
              <a:t>11/7/2023</a:t>
            </a:fld>
            <a:endParaRPr lang="en-US"/>
          </a:p>
        </p:txBody>
      </p:sp>
      <p:sp>
        <p:nvSpPr>
          <p:cNvPr id="8" name="Footer Placeholder 7">
            <a:extLst>
              <a:ext uri="{FF2B5EF4-FFF2-40B4-BE49-F238E27FC236}">
                <a16:creationId xmlns:a16="http://schemas.microsoft.com/office/drawing/2014/main" id="{9505F1B3-0A94-6543-A5E5-56F7D2618C36}"/>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9" name="Slide Number Placeholder 8">
            <a:extLst>
              <a:ext uri="{FF2B5EF4-FFF2-40B4-BE49-F238E27FC236}">
                <a16:creationId xmlns:a16="http://schemas.microsoft.com/office/drawing/2014/main" id="{CD2D6A89-1125-AC49-8B67-38985F7EBCE1}"/>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406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6E26-CAF9-DB4C-BA33-3D3E15B02263}"/>
              </a:ext>
            </a:extLst>
          </p:cNvPr>
          <p:cNvSpPr>
            <a:spLocks noGrp="1"/>
          </p:cNvSpPr>
          <p:nvPr>
            <p:ph type="title" hasCustomPrompt="1"/>
          </p:nvPr>
        </p:nvSpPr>
        <p:spPr/>
        <p:txBody>
          <a:bodyPr/>
          <a:lstStyle/>
          <a:p>
            <a:r>
              <a:rPr lang="en-US"/>
              <a:t>TYPE TITLE IN ALL CAPS</a:t>
            </a:r>
          </a:p>
        </p:txBody>
      </p:sp>
      <p:sp>
        <p:nvSpPr>
          <p:cNvPr id="3" name="Date Placeholder 2">
            <a:extLst>
              <a:ext uri="{FF2B5EF4-FFF2-40B4-BE49-F238E27FC236}">
                <a16:creationId xmlns:a16="http://schemas.microsoft.com/office/drawing/2014/main" id="{8C797D4E-C50E-5344-846F-B7B653B64BE8}"/>
              </a:ext>
            </a:extLst>
          </p:cNvPr>
          <p:cNvSpPr>
            <a:spLocks noGrp="1"/>
          </p:cNvSpPr>
          <p:nvPr>
            <p:ph type="dt" sz="half" idx="10"/>
          </p:nvPr>
        </p:nvSpPr>
        <p:spPr/>
        <p:txBody>
          <a:bodyPr/>
          <a:lstStyle/>
          <a:p>
            <a:fld id="{9C31814E-5C67-1442-8F8C-E0D76F12BC79}" type="datetime1">
              <a:rPr lang="en-US" smtClean="0"/>
              <a:t>11/7/2023</a:t>
            </a:fld>
            <a:endParaRPr lang="en-US"/>
          </a:p>
        </p:txBody>
      </p:sp>
      <p:sp>
        <p:nvSpPr>
          <p:cNvPr id="4" name="Footer Placeholder 3">
            <a:extLst>
              <a:ext uri="{FF2B5EF4-FFF2-40B4-BE49-F238E27FC236}">
                <a16:creationId xmlns:a16="http://schemas.microsoft.com/office/drawing/2014/main" id="{79F7D19B-86D9-0548-B78B-7AF8EB0488F8}"/>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8109F58C-33A6-6344-87D3-1EFB715653E0}"/>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52093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35610-52D4-7340-9DF3-33A87DA2C073}"/>
              </a:ext>
            </a:extLst>
          </p:cNvPr>
          <p:cNvSpPr>
            <a:spLocks noGrp="1"/>
          </p:cNvSpPr>
          <p:nvPr>
            <p:ph type="dt" sz="half" idx="10"/>
          </p:nvPr>
        </p:nvSpPr>
        <p:spPr/>
        <p:txBody>
          <a:bodyPr/>
          <a:lstStyle/>
          <a:p>
            <a:fld id="{0D5B0248-48BC-AC4E-9A99-00CF7BD0EFD4}" type="datetime1">
              <a:rPr lang="en-US" smtClean="0"/>
              <a:t>11/7/2023</a:t>
            </a:fld>
            <a:endParaRPr lang="en-US"/>
          </a:p>
        </p:txBody>
      </p:sp>
      <p:sp>
        <p:nvSpPr>
          <p:cNvPr id="3" name="Footer Placeholder 2">
            <a:extLst>
              <a:ext uri="{FF2B5EF4-FFF2-40B4-BE49-F238E27FC236}">
                <a16:creationId xmlns:a16="http://schemas.microsoft.com/office/drawing/2014/main" id="{A35CD8EF-0174-784E-ACAC-B477DE71356D}"/>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4" name="Slide Number Placeholder 3">
            <a:extLst>
              <a:ext uri="{FF2B5EF4-FFF2-40B4-BE49-F238E27FC236}">
                <a16:creationId xmlns:a16="http://schemas.microsoft.com/office/drawing/2014/main" id="{474674E9-906B-1942-8828-345032A30587}"/>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81631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7BFF3A1-4780-F64A-B941-52F3EDF4B8C4}"/>
              </a:ext>
            </a:extLst>
          </p:cNvPr>
          <p:cNvSpPr>
            <a:spLocks noGrp="1"/>
          </p:cNvSpPr>
          <p:nvPr>
            <p:ph type="dt" sz="half" idx="10"/>
          </p:nvPr>
        </p:nvSpPr>
        <p:spPr/>
        <p:txBody>
          <a:bodyPr/>
          <a:lstStyle/>
          <a:p>
            <a:fld id="{B0A3F81F-CA22-F14A-87D1-C6145E02E21D}" type="datetime1">
              <a:rPr lang="en-US" smtClean="0"/>
              <a:t>11/7/2023</a:t>
            </a:fld>
            <a:endParaRPr lang="en-US"/>
          </a:p>
        </p:txBody>
      </p:sp>
      <p:sp>
        <p:nvSpPr>
          <p:cNvPr id="4" name="Slide Number Placeholder 3">
            <a:extLst>
              <a:ext uri="{FF2B5EF4-FFF2-40B4-BE49-F238E27FC236}">
                <a16:creationId xmlns:a16="http://schemas.microsoft.com/office/drawing/2014/main" id="{9F92EB10-CBC4-C34F-ADBE-7A2E73D54DAF}"/>
              </a:ext>
            </a:extLst>
          </p:cNvPr>
          <p:cNvSpPr>
            <a:spLocks noGrp="1"/>
          </p:cNvSpPr>
          <p:nvPr>
            <p:ph type="sldNum" sz="quarter" idx="11"/>
          </p:nvPr>
        </p:nvSpPr>
        <p:spPr/>
        <p:txBody>
          <a:bodyPr/>
          <a:lstStyle/>
          <a:p>
            <a:fld id="{5492B78E-5BF9-0B46-B1B8-04BFF5711F33}" type="slidenum">
              <a:rPr lang="en-US" smtClean="0"/>
              <a:pPr/>
              <a:t>‹#›</a:t>
            </a:fld>
            <a:endParaRPr lang="en-US"/>
          </a:p>
        </p:txBody>
      </p:sp>
      <p:sp>
        <p:nvSpPr>
          <p:cNvPr id="5" name="Footer Placeholder 4">
            <a:extLst>
              <a:ext uri="{FF2B5EF4-FFF2-40B4-BE49-F238E27FC236}">
                <a16:creationId xmlns:a16="http://schemas.microsoft.com/office/drawing/2014/main" id="{99CCE4B2-B534-BE46-80D3-A4D296659A14}"/>
              </a:ext>
            </a:extLst>
          </p:cNvPr>
          <p:cNvSpPr>
            <a:spLocks noGrp="1"/>
          </p:cNvSpPr>
          <p:nvPr>
            <p:ph type="ftr" sz="quarter" idx="12"/>
          </p:nvPr>
        </p:nvSpPr>
        <p:spPr/>
        <p:txBody>
          <a:bodyPr/>
          <a:lstStyle/>
          <a:p>
            <a:r>
              <a:rPr lang="en-US"/>
              <a:t>OFFICE OF ENERGY INFRASTRUCTURE SAFETY</a:t>
            </a:r>
          </a:p>
        </p:txBody>
      </p:sp>
      <p:sp>
        <p:nvSpPr>
          <p:cNvPr id="6" name="Rectangle 5">
            <a:extLst>
              <a:ext uri="{FF2B5EF4-FFF2-40B4-BE49-F238E27FC236}">
                <a16:creationId xmlns:a16="http://schemas.microsoft.com/office/drawing/2014/main" id="{A88D16F5-5417-0A4B-BA0F-E3D9CBBB094D}"/>
              </a:ext>
            </a:extLst>
          </p:cNvPr>
          <p:cNvSpPr/>
          <p:nvPr userDrawn="1"/>
        </p:nvSpPr>
        <p:spPr>
          <a:xfrm>
            <a:off x="0" y="0"/>
            <a:ext cx="12192000" cy="6172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4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5E46-267C-8348-B299-33EBED195935}"/>
              </a:ext>
            </a:extLst>
          </p:cNvPr>
          <p:cNvSpPr>
            <a:spLocks noGrp="1"/>
          </p:cNvSpPr>
          <p:nvPr>
            <p:ph type="title" hasCustomPrompt="1"/>
          </p:nvPr>
        </p:nvSpPr>
        <p:spPr>
          <a:xfrm>
            <a:off x="839788" y="457200"/>
            <a:ext cx="3932237" cy="1600200"/>
          </a:xfrm>
        </p:spPr>
        <p:txBody>
          <a:bodyPr anchor="b"/>
          <a:lstStyle>
            <a:lvl1pPr>
              <a:defRPr sz="3200"/>
            </a:lvl1pPr>
          </a:lstStyle>
          <a:p>
            <a:r>
              <a:rPr lang="en-US"/>
              <a:t>TYPE TITLE IN ALL CAPS</a:t>
            </a:r>
          </a:p>
        </p:txBody>
      </p:sp>
      <p:sp>
        <p:nvSpPr>
          <p:cNvPr id="3" name="Content Placeholder 2">
            <a:extLst>
              <a:ext uri="{FF2B5EF4-FFF2-40B4-BE49-F238E27FC236}">
                <a16:creationId xmlns:a16="http://schemas.microsoft.com/office/drawing/2014/main" id="{A7377A37-2220-ED4B-9D5B-A1A9A6DCE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38D0A-8E78-424C-8F43-EBC2567B7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541BF-E7EE-C343-A34B-F095A5347D70}"/>
              </a:ext>
            </a:extLst>
          </p:cNvPr>
          <p:cNvSpPr>
            <a:spLocks noGrp="1"/>
          </p:cNvSpPr>
          <p:nvPr>
            <p:ph type="dt" sz="half" idx="10"/>
          </p:nvPr>
        </p:nvSpPr>
        <p:spPr/>
        <p:txBody>
          <a:bodyPr/>
          <a:lstStyle/>
          <a:p>
            <a:fld id="{B1D846D6-0567-E148-9A68-19187D070012}" type="datetime1">
              <a:rPr lang="en-US" smtClean="0"/>
              <a:t>11/7/2023</a:t>
            </a:fld>
            <a:endParaRPr lang="en-US"/>
          </a:p>
        </p:txBody>
      </p:sp>
      <p:sp>
        <p:nvSpPr>
          <p:cNvPr id="6" name="Footer Placeholder 5">
            <a:extLst>
              <a:ext uri="{FF2B5EF4-FFF2-40B4-BE49-F238E27FC236}">
                <a16:creationId xmlns:a16="http://schemas.microsoft.com/office/drawing/2014/main" id="{28802561-0A66-9846-832E-9A892E7E7BB6}"/>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7901ADF7-ECD7-F74E-A0DB-97AB45E49F20}"/>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90622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6DE8-0658-A049-8FA7-693E739021A3}"/>
              </a:ext>
            </a:extLst>
          </p:cNvPr>
          <p:cNvSpPr>
            <a:spLocks noGrp="1"/>
          </p:cNvSpPr>
          <p:nvPr>
            <p:ph type="title" hasCustomPrompt="1"/>
          </p:nvPr>
        </p:nvSpPr>
        <p:spPr>
          <a:xfrm>
            <a:off x="839788" y="457200"/>
            <a:ext cx="3932237" cy="1600200"/>
          </a:xfrm>
        </p:spPr>
        <p:txBody>
          <a:bodyPr anchor="b"/>
          <a:lstStyle>
            <a:lvl1pPr>
              <a:defRPr sz="3200"/>
            </a:lvl1pPr>
          </a:lstStyle>
          <a:p>
            <a:r>
              <a:rPr lang="en-US"/>
              <a:t>TYPE TITLE IN ALL CAPS</a:t>
            </a:r>
          </a:p>
        </p:txBody>
      </p:sp>
      <p:sp>
        <p:nvSpPr>
          <p:cNvPr id="3" name="Picture Placeholder 2">
            <a:extLst>
              <a:ext uri="{FF2B5EF4-FFF2-40B4-BE49-F238E27FC236}">
                <a16:creationId xmlns:a16="http://schemas.microsoft.com/office/drawing/2014/main" id="{4BB790BA-0537-414F-AF99-8D81EAAB4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ACBDA-3B31-4E40-AC65-BCE77F161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38263-1DE1-6644-8509-3C2B11C61DF2}"/>
              </a:ext>
            </a:extLst>
          </p:cNvPr>
          <p:cNvSpPr>
            <a:spLocks noGrp="1"/>
          </p:cNvSpPr>
          <p:nvPr>
            <p:ph type="dt" sz="half" idx="10"/>
          </p:nvPr>
        </p:nvSpPr>
        <p:spPr/>
        <p:txBody>
          <a:bodyPr/>
          <a:lstStyle/>
          <a:p>
            <a:fld id="{C88054A6-9E22-AD44-9E7D-91B7FC29050F}" type="datetime1">
              <a:rPr lang="en-US" smtClean="0"/>
              <a:t>11/7/2023</a:t>
            </a:fld>
            <a:endParaRPr lang="en-US"/>
          </a:p>
        </p:txBody>
      </p:sp>
      <p:sp>
        <p:nvSpPr>
          <p:cNvPr id="6" name="Footer Placeholder 5">
            <a:extLst>
              <a:ext uri="{FF2B5EF4-FFF2-40B4-BE49-F238E27FC236}">
                <a16:creationId xmlns:a16="http://schemas.microsoft.com/office/drawing/2014/main" id="{BED80459-9B3B-5A42-B97B-FD94E18F2D49}"/>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1CCF83E1-C126-194E-B457-0E1A0BC50B3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49645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4519-BF8A-674C-BF4E-57F81C457D13}"/>
              </a:ext>
            </a:extLst>
          </p:cNvPr>
          <p:cNvSpPr>
            <a:spLocks noGrp="1"/>
          </p:cNvSpPr>
          <p:nvPr>
            <p:ph type="title" hasCustomPrompt="1"/>
          </p:nvPr>
        </p:nvSpPr>
        <p:spPr/>
        <p:txBody>
          <a:bodyPr/>
          <a:lstStyle/>
          <a:p>
            <a:r>
              <a:rPr lang="en-US"/>
              <a:t>TYPE TITLE IN ALL CAPS</a:t>
            </a:r>
          </a:p>
        </p:txBody>
      </p:sp>
      <p:sp>
        <p:nvSpPr>
          <p:cNvPr id="3" name="Vertical Text Placeholder 2">
            <a:extLst>
              <a:ext uri="{FF2B5EF4-FFF2-40B4-BE49-F238E27FC236}">
                <a16:creationId xmlns:a16="http://schemas.microsoft.com/office/drawing/2014/main" id="{8DE98C9C-784A-CC40-9A0C-7FAFCA057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08F2A-4D9D-3142-BE80-3B4CE03641FE}"/>
              </a:ext>
            </a:extLst>
          </p:cNvPr>
          <p:cNvSpPr>
            <a:spLocks noGrp="1"/>
          </p:cNvSpPr>
          <p:nvPr>
            <p:ph type="dt" sz="half" idx="10"/>
          </p:nvPr>
        </p:nvSpPr>
        <p:spPr/>
        <p:txBody>
          <a:bodyPr/>
          <a:lstStyle/>
          <a:p>
            <a:fld id="{D3B57891-D0C6-7F4A-B111-501E117A342F}" type="datetime1">
              <a:rPr lang="en-US" smtClean="0"/>
              <a:t>11/7/2023</a:t>
            </a:fld>
            <a:endParaRPr lang="en-US"/>
          </a:p>
        </p:txBody>
      </p:sp>
      <p:sp>
        <p:nvSpPr>
          <p:cNvPr id="5" name="Footer Placeholder 4">
            <a:extLst>
              <a:ext uri="{FF2B5EF4-FFF2-40B4-BE49-F238E27FC236}">
                <a16:creationId xmlns:a16="http://schemas.microsoft.com/office/drawing/2014/main" id="{3DB0D5A2-6FEA-2346-BF90-D271BBA56D6D}"/>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3AC20878-57EB-8740-83AE-C059F880B16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630782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A7F46-D01D-174C-988F-952C5EE2A71D}"/>
              </a:ext>
            </a:extLst>
          </p:cNvPr>
          <p:cNvSpPr>
            <a:spLocks noGrp="1"/>
          </p:cNvSpPr>
          <p:nvPr>
            <p:ph type="title" orient="vert" hasCustomPrompt="1"/>
          </p:nvPr>
        </p:nvSpPr>
        <p:spPr>
          <a:xfrm>
            <a:off x="8724900" y="365125"/>
            <a:ext cx="2628900" cy="5811838"/>
          </a:xfrm>
        </p:spPr>
        <p:txBody>
          <a:bodyPr vert="eaVert"/>
          <a:lstStyle/>
          <a:p>
            <a:r>
              <a:rPr lang="en-US"/>
              <a:t>TYPE TITLE IN ALL CAPS</a:t>
            </a:r>
          </a:p>
        </p:txBody>
      </p:sp>
      <p:sp>
        <p:nvSpPr>
          <p:cNvPr id="3" name="Vertical Text Placeholder 2">
            <a:extLst>
              <a:ext uri="{FF2B5EF4-FFF2-40B4-BE49-F238E27FC236}">
                <a16:creationId xmlns:a16="http://schemas.microsoft.com/office/drawing/2014/main" id="{A65CD7FF-D2F6-7443-AE9C-C67A46D7E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99C4F-70F0-DA49-BC25-956EA94BB239}"/>
              </a:ext>
            </a:extLst>
          </p:cNvPr>
          <p:cNvSpPr>
            <a:spLocks noGrp="1"/>
          </p:cNvSpPr>
          <p:nvPr>
            <p:ph type="dt" sz="half" idx="10"/>
          </p:nvPr>
        </p:nvSpPr>
        <p:spPr/>
        <p:txBody>
          <a:bodyPr/>
          <a:lstStyle/>
          <a:p>
            <a:fld id="{D673261B-5743-A54B-8979-9CE19ADE1B8A}" type="datetime1">
              <a:rPr lang="en-US" smtClean="0"/>
              <a:t>11/7/2023</a:t>
            </a:fld>
            <a:endParaRPr lang="en-US"/>
          </a:p>
        </p:txBody>
      </p:sp>
      <p:sp>
        <p:nvSpPr>
          <p:cNvPr id="5" name="Footer Placeholder 4">
            <a:extLst>
              <a:ext uri="{FF2B5EF4-FFF2-40B4-BE49-F238E27FC236}">
                <a16:creationId xmlns:a16="http://schemas.microsoft.com/office/drawing/2014/main" id="{A469C780-031C-AE41-9DF4-BCA6F3D47753}"/>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E08230B8-2473-1144-A230-A638C651E38A}"/>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201067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8" name="7oPJv4QwJlg-unsplash" descr="A California photo containing sky and a wooded mountainside">
            <a:extLst>
              <a:ext uri="{FF2B5EF4-FFF2-40B4-BE49-F238E27FC236}">
                <a16:creationId xmlns:a16="http://schemas.microsoft.com/office/drawing/2014/main" id="{DC9AFF88-5457-624F-8BCB-4B04F6744F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63" t="7025" r="21001" b="2023"/>
          <a:stretch/>
        </p:blipFill>
        <p:spPr>
          <a:xfrm>
            <a:off x="2484009" y="0"/>
            <a:ext cx="9704143" cy="6172200"/>
          </a:xfrm>
          <a:prstGeom prst="rect">
            <a:avLst/>
          </a:prstGeom>
        </p:spPr>
      </p:pic>
      <p:sp>
        <p:nvSpPr>
          <p:cNvPr id="3" name="Date Placeholder 2">
            <a:extLst>
              <a:ext uri="{FF2B5EF4-FFF2-40B4-BE49-F238E27FC236}">
                <a16:creationId xmlns:a16="http://schemas.microsoft.com/office/drawing/2014/main" id="{6E4DBA9F-DD30-4847-85E2-BC993FE697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3F81F-CA22-F14A-87D1-C6145E02E21D}"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E69AC6-52B6-1547-BFF8-B32806A8C9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2B78E-5BF9-0B46-B1B8-04BFF5711F33}"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111B055-97F7-A040-BD06-3D4DFD87F85F}"/>
              </a:ext>
            </a:extLst>
          </p:cNvPr>
          <p:cNvSpPr>
            <a:spLocks noGrp="1"/>
          </p:cNvSpPr>
          <p:nvPr>
            <p:ph type="ftr" sz="quarter" idx="12"/>
          </p:nvPr>
        </p:nvSpPr>
        <p:spPr/>
        <p:txBody>
          <a:bodyPr/>
          <a:lstStyle/>
          <a:p>
            <a:r>
              <a:rPr lang="en-US"/>
              <a:t>OFFICE OF ENERGY INFRASTRUCTURE SAFETY</a:t>
            </a:r>
          </a:p>
        </p:txBody>
      </p:sp>
      <p:sp>
        <p:nvSpPr>
          <p:cNvPr id="6" name="Rectangle 5">
            <a:extLst>
              <a:ext uri="{FF2B5EF4-FFF2-40B4-BE49-F238E27FC236}">
                <a16:creationId xmlns:a16="http://schemas.microsoft.com/office/drawing/2014/main" id="{8E8CE35F-63B2-1842-8171-A369EA88294A}"/>
              </a:ext>
              <a:ext uri="{C183D7F6-B498-43B3-948B-1728B52AA6E4}">
                <adec:decorative xmlns:adec="http://schemas.microsoft.com/office/drawing/2017/decorative" val="1"/>
              </a:ext>
            </a:extLst>
          </p:cNvPr>
          <p:cNvSpPr/>
          <p:nvPr userDrawn="1"/>
        </p:nvSpPr>
        <p:spPr>
          <a:xfrm>
            <a:off x="3848" y="2148007"/>
            <a:ext cx="7666182" cy="3033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a:extLst>
              <a:ext uri="{FF2B5EF4-FFF2-40B4-BE49-F238E27FC236}">
                <a16:creationId xmlns:a16="http://schemas.microsoft.com/office/drawing/2014/main" id="{3F27690A-0F62-604E-AF83-8828844C82CB}"/>
              </a:ext>
            </a:extLst>
          </p:cNvPr>
          <p:cNvSpPr>
            <a:spLocks noGrp="1"/>
          </p:cNvSpPr>
          <p:nvPr>
            <p:ph type="body" sz="quarter" idx="13" hasCustomPrompt="1"/>
          </p:nvPr>
        </p:nvSpPr>
        <p:spPr>
          <a:xfrm>
            <a:off x="838200" y="2505693"/>
            <a:ext cx="6629400" cy="2410691"/>
          </a:xfrm>
        </p:spPr>
        <p:txBody>
          <a:bodyPr anchor="ctr"/>
          <a:lstStyle>
            <a:lvl1pPr marL="0" indent="0">
              <a:buFontTx/>
              <a:buNone/>
              <a:defRPr>
                <a:solidFill>
                  <a:schemeClr val="bg1"/>
                </a:solidFill>
              </a:defRPr>
            </a:lvl1pPr>
          </a:lstStyle>
          <a:p>
            <a:r>
              <a:rPr lang="en-US"/>
              <a:t>This slide is to be used to break up text heavy slides.</a:t>
            </a:r>
          </a:p>
        </p:txBody>
      </p:sp>
    </p:spTree>
    <p:extLst>
      <p:ext uri="{BB962C8B-B14F-4D97-AF65-F5344CB8AC3E}">
        <p14:creationId xmlns:p14="http://schemas.microsoft.com/office/powerpoint/2010/main" val="210718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Gradient_Footer_1">
            <a:extLst>
              <a:ext uri="{FF2B5EF4-FFF2-40B4-BE49-F238E27FC236}">
                <a16:creationId xmlns:a16="http://schemas.microsoft.com/office/drawing/2014/main" id="{2687440D-88BD-FA4D-8155-DCEC241DDBC5}"/>
              </a:ext>
              <a:ext uri="{C183D7F6-B498-43B3-948B-1728B52AA6E4}">
                <adec:decorative xmlns:adec="http://schemas.microsoft.com/office/drawing/2017/decorative" val="1"/>
              </a:ext>
            </a:extLst>
          </p:cNvPr>
          <p:cNvSpPr/>
          <p:nvPr userDrawn="1"/>
        </p:nvSpPr>
        <p:spPr>
          <a:xfrm>
            <a:off x="1" y="6172200"/>
            <a:ext cx="12188152" cy="685800"/>
          </a:xfrm>
          <a:prstGeom prst="rect">
            <a:avLst/>
          </a:prstGeom>
          <a:gradFill>
            <a:gsLst>
              <a:gs pos="0">
                <a:srgbClr val="F4EC48"/>
              </a:gs>
              <a:gs pos="93000">
                <a:srgbClr val="00A7E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1"/>
          </a:p>
        </p:txBody>
      </p:sp>
      <p:sp>
        <p:nvSpPr>
          <p:cNvPr id="2" name="Title Placeholder 1">
            <a:extLst>
              <a:ext uri="{FF2B5EF4-FFF2-40B4-BE49-F238E27FC236}">
                <a16:creationId xmlns:a16="http://schemas.microsoft.com/office/drawing/2014/main" id="{76EF7D04-B5A5-2444-A9D1-79C023EB8CB9}"/>
              </a:ext>
            </a:extLst>
          </p:cNvPr>
          <p:cNvSpPr>
            <a:spLocks noGrp="1"/>
          </p:cNvSpPr>
          <p:nvPr>
            <p:ph type="title"/>
          </p:nvPr>
        </p:nvSpPr>
        <p:spPr>
          <a:xfrm>
            <a:off x="838200" y="374957"/>
            <a:ext cx="10515600" cy="1325563"/>
          </a:xfrm>
          <a:prstGeom prst="rect">
            <a:avLst/>
          </a:prstGeom>
        </p:spPr>
        <p:txBody>
          <a:bodyPr vert="horz" lIns="91440" tIns="45720" rIns="91440" bIns="45720" rtlCol="0" anchor="b">
            <a:noAutofit/>
          </a:bodyPr>
          <a:lstStyle/>
          <a:p>
            <a:r>
              <a:rPr lang="en-US"/>
              <a:t>TYPE TITLE IN ALL CAPS</a:t>
            </a:r>
          </a:p>
        </p:txBody>
      </p:sp>
      <p:sp>
        <p:nvSpPr>
          <p:cNvPr id="3" name="Text Placeholder 2">
            <a:extLst>
              <a:ext uri="{FF2B5EF4-FFF2-40B4-BE49-F238E27FC236}">
                <a16:creationId xmlns:a16="http://schemas.microsoft.com/office/drawing/2014/main" id="{2312587A-E5C5-FC4E-9BB7-47C59479EEDD}"/>
              </a:ext>
            </a:extLst>
          </p:cNvPr>
          <p:cNvSpPr>
            <a:spLocks noGrp="1"/>
          </p:cNvSpPr>
          <p:nvPr>
            <p:ph type="body" idx="1"/>
          </p:nvPr>
        </p:nvSpPr>
        <p:spPr>
          <a:xfrm>
            <a:off x="838200" y="1825625"/>
            <a:ext cx="10515600"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F0239-C7D5-0847-813E-0B7392FD1FE9}"/>
              </a:ext>
            </a:extLst>
          </p:cNvPr>
          <p:cNvSpPr>
            <a:spLocks noGrp="1"/>
          </p:cNvSpPr>
          <p:nvPr>
            <p:ph type="dt" sz="half" idx="2"/>
          </p:nvPr>
        </p:nvSpPr>
        <p:spPr>
          <a:xfrm>
            <a:off x="9685319" y="6356350"/>
            <a:ext cx="931223" cy="365125"/>
          </a:xfrm>
          <a:prstGeom prst="rect">
            <a:avLst/>
          </a:prstGeom>
        </p:spPr>
        <p:txBody>
          <a:bodyPr vert="horz" lIns="91440" tIns="45720" rIns="91440" bIns="45720" rtlCol="0" anchor="ctr"/>
          <a:lstStyle>
            <a:lvl1pPr algn="r">
              <a:defRPr sz="1200">
                <a:solidFill>
                  <a:schemeClr val="bg1"/>
                </a:solidFill>
              </a:defRPr>
            </a:lvl1pPr>
          </a:lstStyle>
          <a:p>
            <a:fld id="{B0A3F81F-CA22-F14A-87D1-C6145E02E21D}" type="datetime1">
              <a:rPr lang="en-US" smtClean="0"/>
              <a:t>11/7/2023</a:t>
            </a:fld>
            <a:endParaRPr lang="en-US"/>
          </a:p>
        </p:txBody>
      </p:sp>
      <p:sp>
        <p:nvSpPr>
          <p:cNvPr id="6" name="Slide Number Placeholder 5">
            <a:extLst>
              <a:ext uri="{FF2B5EF4-FFF2-40B4-BE49-F238E27FC236}">
                <a16:creationId xmlns:a16="http://schemas.microsoft.com/office/drawing/2014/main" id="{51847235-3292-8F4A-A322-034FA16B69B3}"/>
              </a:ext>
            </a:extLst>
          </p:cNvPr>
          <p:cNvSpPr>
            <a:spLocks noGrp="1"/>
          </p:cNvSpPr>
          <p:nvPr>
            <p:ph type="sldNum" sz="quarter" idx="4"/>
          </p:nvPr>
        </p:nvSpPr>
        <p:spPr>
          <a:xfrm>
            <a:off x="10640291" y="6356350"/>
            <a:ext cx="713509" cy="365125"/>
          </a:xfrm>
          <a:prstGeom prst="rect">
            <a:avLst/>
          </a:prstGeom>
        </p:spPr>
        <p:txBody>
          <a:bodyPr vert="horz" lIns="91440" tIns="45720" rIns="91440" bIns="45720" rtlCol="0" anchor="ctr"/>
          <a:lstStyle>
            <a:lvl1pPr algn="r">
              <a:defRPr sz="1200">
                <a:solidFill>
                  <a:schemeClr val="bg1"/>
                </a:solidFill>
              </a:defRPr>
            </a:lvl1pPr>
          </a:lstStyle>
          <a:p>
            <a:fld id="{5492B78E-5BF9-0B46-B1B8-04BFF5711F33}" type="slidenum">
              <a:rPr lang="en-US" smtClean="0"/>
              <a:pPr/>
              <a:t>‹#›</a:t>
            </a:fld>
            <a:endParaRPr lang="en-US"/>
          </a:p>
        </p:txBody>
      </p:sp>
      <p:sp>
        <p:nvSpPr>
          <p:cNvPr id="8" name="Footer Placeholder 7">
            <a:extLst>
              <a:ext uri="{FF2B5EF4-FFF2-40B4-BE49-F238E27FC236}">
                <a16:creationId xmlns:a16="http://schemas.microsoft.com/office/drawing/2014/main" id="{269CEE6B-3D0C-3049-AD72-8B41AFF334E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r>
              <a:rPr lang="en-US"/>
              <a:t>OFFICE OF ENERGY INFRASTRUCTURE SAFETY</a:t>
            </a:r>
          </a:p>
        </p:txBody>
      </p:sp>
    </p:spTree>
    <p:extLst>
      <p:ext uri="{BB962C8B-B14F-4D97-AF65-F5344CB8AC3E}">
        <p14:creationId xmlns:p14="http://schemas.microsoft.com/office/powerpoint/2010/main" val="6195372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4" r:id="rId8"/>
    <p:sldLayoutId id="2147483690" r:id="rId9"/>
    <p:sldLayoutId id="2147483691" r:id="rId10"/>
    <p:sldLayoutId id="2147483692" r:id="rId11"/>
    <p:sldLayoutId id="2147483693" r:id="rId12"/>
    <p:sldLayoutId id="2147483701" r:id="rId13"/>
  </p:sldLayoutIdLst>
  <p:hf hd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366DB5-80A3-EB4C-93A9-C3E679B4424F}"/>
              </a:ext>
            </a:extLst>
          </p:cNvPr>
          <p:cNvSpPr>
            <a:spLocks noGrp="1"/>
          </p:cNvSpPr>
          <p:nvPr>
            <p:ph type="sldNum" sz="quarter" idx="11"/>
          </p:nvPr>
        </p:nvSpPr>
        <p:spPr/>
        <p:txBody>
          <a:bodyPr/>
          <a:lstStyle/>
          <a:p>
            <a:fld id="{5492B78E-5BF9-0B46-B1B8-04BFF5711F33}" type="slidenum">
              <a:rPr lang="en-US" smtClean="0"/>
              <a:pPr/>
              <a:t>1</a:t>
            </a:fld>
            <a:endParaRPr lang="en-US"/>
          </a:p>
        </p:txBody>
      </p:sp>
      <p:sp>
        <p:nvSpPr>
          <p:cNvPr id="3" name="Footer Placeholder 2">
            <a:extLst>
              <a:ext uri="{FF2B5EF4-FFF2-40B4-BE49-F238E27FC236}">
                <a16:creationId xmlns:a16="http://schemas.microsoft.com/office/drawing/2014/main" id="{A2558238-1F31-924F-9C0B-AE3A15860948}"/>
              </a:ext>
            </a:extLst>
          </p:cNvPr>
          <p:cNvSpPr>
            <a:spLocks noGrp="1"/>
          </p:cNvSpPr>
          <p:nvPr>
            <p:ph type="ftr" sz="quarter" idx="12"/>
          </p:nvPr>
        </p:nvSpPr>
        <p:spPr/>
        <p:txBody>
          <a:bodyPr/>
          <a:lstStyle/>
          <a:p>
            <a:r>
              <a:rPr lang="en-US"/>
              <a:t>OFFICE OF ENERGY INFRASTRUCTURE SAFETY</a:t>
            </a:r>
          </a:p>
        </p:txBody>
      </p:sp>
      <p:sp>
        <p:nvSpPr>
          <p:cNvPr id="4" name="Text Placeholder 3">
            <a:extLst>
              <a:ext uri="{FF2B5EF4-FFF2-40B4-BE49-F238E27FC236}">
                <a16:creationId xmlns:a16="http://schemas.microsoft.com/office/drawing/2014/main" id="{96CD9F38-6ECB-964C-A189-2E7BE8CB3F30}"/>
              </a:ext>
            </a:extLst>
          </p:cNvPr>
          <p:cNvSpPr>
            <a:spLocks noGrp="1"/>
          </p:cNvSpPr>
          <p:nvPr>
            <p:ph type="body" sz="quarter" idx="13"/>
          </p:nvPr>
        </p:nvSpPr>
        <p:spPr/>
        <p:txBody>
          <a:bodyPr>
            <a:normAutofit fontScale="62500" lnSpcReduction="20000"/>
          </a:bodyPr>
          <a:lstStyle/>
          <a:p>
            <a:r>
              <a:rPr lang="en-US" sz="6000" b="1" dirty="0">
                <a:latin typeface="Source Sans Pro"/>
                <a:ea typeface="Source Sans Pro"/>
              </a:rPr>
              <a:t>Electrical Undergrounding Plans Guideline Development Working Group #1</a:t>
            </a:r>
          </a:p>
          <a:p>
            <a:r>
              <a:rPr lang="en-US" sz="6000" b="1" dirty="0">
                <a:latin typeface="Source Sans Pro"/>
                <a:ea typeface="Source Sans Pro"/>
              </a:rPr>
              <a:t>November 7, 2023</a:t>
            </a:r>
            <a:endParaRPr lang="en-US" dirty="0"/>
          </a:p>
        </p:txBody>
      </p:sp>
    </p:spTree>
    <p:extLst>
      <p:ext uri="{BB962C8B-B14F-4D97-AF65-F5344CB8AC3E}">
        <p14:creationId xmlns:p14="http://schemas.microsoft.com/office/powerpoint/2010/main" val="223361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10</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Reliability Baseline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83822" y="1241445"/>
            <a:ext cx="11374253" cy="5662448"/>
          </a:xfrm>
          <a:prstGeom prst="rect">
            <a:avLst/>
          </a:prstGeom>
          <a:noFill/>
        </p:spPr>
        <p:txBody>
          <a:bodyPr wrap="square" lIns="91440" tIns="45720" rIns="91440" bIns="45720" rtlCol="0" anchor="t">
            <a:spAutoFit/>
          </a:bodyPr>
          <a:lstStyle/>
          <a:p>
            <a:pPr>
              <a:spcAft>
                <a:spcPts val="1200"/>
              </a:spcAft>
            </a:pPr>
            <a:r>
              <a:rPr lang="en-US" sz="2800" b="1" dirty="0">
                <a:solidFill>
                  <a:schemeClr val="bg1"/>
                </a:solidFill>
              </a:rPr>
              <a:t>Data Sources for Reliability</a:t>
            </a:r>
            <a:endParaRPr lang="en-US" sz="2400" b="1" dirty="0">
              <a:solidFill>
                <a:schemeClr val="bg1"/>
              </a:solidFill>
            </a:endParaRPr>
          </a:p>
          <a:p>
            <a:pPr>
              <a:spcAft>
                <a:spcPts val="1200"/>
              </a:spcAft>
            </a:pPr>
            <a:r>
              <a:rPr lang="en-US" sz="2400" b="1" dirty="0">
                <a:solidFill>
                  <a:schemeClr val="bg1"/>
                </a:solidFill>
              </a:rPr>
              <a:t>PG&amp;E:</a:t>
            </a:r>
            <a:r>
              <a:rPr lang="en-US" sz="2400" dirty="0">
                <a:solidFill>
                  <a:schemeClr val="bg1"/>
                </a:solidFill>
              </a:rPr>
              <a:t> existing data</a:t>
            </a:r>
          </a:p>
          <a:p>
            <a:pPr marL="0" marR="0">
              <a:spcBef>
                <a:spcPts val="0"/>
              </a:spcBef>
              <a:spcAft>
                <a:spcPts val="1200"/>
              </a:spcAft>
            </a:pPr>
            <a:r>
              <a:rPr lang="en-US" sz="2400" b="1" dirty="0">
                <a:solidFill>
                  <a:schemeClr val="bg1"/>
                </a:solidFill>
              </a:rPr>
              <a:t>SCE:</a:t>
            </a:r>
            <a:r>
              <a:rPr lang="en-US" sz="2400" dirty="0">
                <a:solidFill>
                  <a:schemeClr val="bg1"/>
                </a:solidFill>
              </a:rPr>
              <a:t> </a:t>
            </a:r>
            <a:r>
              <a:rPr lang="en-US" sz="2400" dirty="0">
                <a:solidFill>
                  <a:schemeClr val="bg1"/>
                </a:solidFill>
                <a:effectLst/>
                <a:ea typeface="Calibri" panose="020F0502020204030204" pitchFamily="34" charset="0"/>
              </a:rPr>
              <a:t>using existing outage data and metrics captured through a utility’s outage management systems</a:t>
            </a:r>
          </a:p>
          <a:p>
            <a:pPr algn="l">
              <a:spcAft>
                <a:spcPts val="1200"/>
              </a:spcAft>
            </a:pPr>
            <a:r>
              <a:rPr lang="en-US" sz="2400" b="1" dirty="0">
                <a:solidFill>
                  <a:schemeClr val="bg1"/>
                </a:solidFill>
                <a:ea typeface="Calibri" panose="020F0502020204030204" pitchFamily="34" charset="0"/>
              </a:rPr>
              <a:t>MGRA</a:t>
            </a:r>
            <a:r>
              <a:rPr lang="en-US" sz="2400" dirty="0">
                <a:solidFill>
                  <a:schemeClr val="bg1"/>
                </a:solidFill>
                <a:ea typeface="Calibri" panose="020F0502020204030204" pitchFamily="34" charset="0"/>
              </a:rPr>
              <a:t>: </a:t>
            </a:r>
            <a:r>
              <a:rPr lang="en-US" sz="2400" b="0" i="0" u="none" strike="noStrike" baseline="0" dirty="0">
                <a:solidFill>
                  <a:schemeClr val="bg1"/>
                </a:solidFill>
              </a:rPr>
              <a:t>outage data collected as part of OEIS requirements to support the WMPs and their</a:t>
            </a:r>
            <a:r>
              <a:rPr lang="en-US" sz="2400" dirty="0">
                <a:solidFill>
                  <a:schemeClr val="bg1"/>
                </a:solidFill>
              </a:rPr>
              <a:t> </a:t>
            </a:r>
            <a:r>
              <a:rPr lang="en-US" sz="2400" b="0" i="0" u="none" strike="noStrike" baseline="0" dirty="0">
                <a:solidFill>
                  <a:schemeClr val="bg1"/>
                </a:solidFill>
              </a:rPr>
              <a:t>updates appears to be sufficient to estimate outage rates and durations</a:t>
            </a:r>
            <a:r>
              <a:rPr lang="en-US" sz="2400" dirty="0">
                <a:solidFill>
                  <a:schemeClr val="bg1"/>
                </a:solidFill>
                <a:effectLst/>
                <a:ea typeface="Calibri" panose="020F0502020204030204" pitchFamily="34" charset="0"/>
              </a:rPr>
              <a:t> </a:t>
            </a:r>
          </a:p>
          <a:p>
            <a:pPr>
              <a:spcAft>
                <a:spcPts val="1200"/>
              </a:spcAft>
            </a:pPr>
            <a:r>
              <a:rPr lang="en-US" sz="2400" b="1" dirty="0">
                <a:solidFill>
                  <a:schemeClr val="bg1"/>
                </a:solidFill>
              </a:rPr>
              <a:t>SDG&amp;E:</a:t>
            </a:r>
            <a:r>
              <a:rPr lang="en-US" sz="2400" dirty="0">
                <a:solidFill>
                  <a:schemeClr val="bg1"/>
                </a:solidFill>
              </a:rPr>
              <a:t> </a:t>
            </a:r>
            <a:r>
              <a:rPr lang="en-US" sz="2400" dirty="0">
                <a:solidFill>
                  <a:schemeClr val="bg1"/>
                </a:solidFill>
                <a:effectLst/>
                <a:ea typeface="Calibri" panose="020F0502020204030204" pitchFamily="34" charset="0"/>
              </a:rPr>
              <a:t>CPUC annual report (per </a:t>
            </a:r>
            <a:r>
              <a:rPr lang="en-US" sz="2400" dirty="0">
                <a:solidFill>
                  <a:schemeClr val="bg1"/>
                </a:solidFill>
                <a:effectLst/>
                <a:ea typeface="Calibri" panose="020F0502020204030204" pitchFamily="34" charset="0"/>
                <a:cs typeface="Times New Roman" panose="02020603050405020304" pitchFamily="18" charset="0"/>
              </a:rPr>
              <a:t>D.16-01-008). </a:t>
            </a:r>
            <a:r>
              <a:rPr lang="en-US" sz="2400" dirty="0">
                <a:solidFill>
                  <a:schemeClr val="bg1"/>
                </a:solidFill>
                <a:ea typeface="Calibri" panose="020F0502020204030204" pitchFamily="34" charset="0"/>
                <a:cs typeface="Times New Roman" panose="02020603050405020304" pitchFamily="18" charset="0"/>
              </a:rPr>
              <a:t>Not circuit level</a:t>
            </a:r>
            <a:r>
              <a:rPr lang="en-US" sz="2400" dirty="0">
                <a:solidFill>
                  <a:schemeClr val="bg1"/>
                </a:solidFill>
                <a:effectLst/>
                <a:ea typeface="Calibri" panose="020F0502020204030204" pitchFamily="34" charset="0"/>
                <a:cs typeface="Times New Roman" panose="02020603050405020304" pitchFamily="18" charset="0"/>
              </a:rPr>
              <a:t> </a:t>
            </a:r>
            <a:r>
              <a:rPr lang="en-US" sz="2400" dirty="0">
                <a:solidFill>
                  <a:schemeClr val="bg1"/>
                </a:solidFill>
                <a:effectLst/>
                <a:ea typeface="Calibri" panose="020F0502020204030204" pitchFamily="34" charset="0"/>
              </a:rPr>
              <a:t>unless it is included within the top 1% of the worst performing circuits, but that data is currently available within the utility</a:t>
            </a:r>
          </a:p>
          <a:p>
            <a:pPr algn="l">
              <a:spcAft>
                <a:spcPts val="1200"/>
              </a:spcAft>
            </a:pPr>
            <a:endParaRPr lang="en-US" sz="2400" dirty="0">
              <a:solidFill>
                <a:schemeClr val="bg1"/>
              </a:solidFill>
            </a:endParaRPr>
          </a:p>
          <a:p>
            <a:pPr marL="0" marR="0">
              <a:lnSpc>
                <a:spcPct val="107000"/>
              </a:lnSpc>
              <a:spcBef>
                <a:spcPts val="0"/>
              </a:spcBef>
              <a:spcAft>
                <a:spcPts val="0"/>
              </a:spcAft>
            </a:pPr>
            <a:endParaRPr lang="en-US" sz="2800" b="1"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83461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11</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Reliability - “Substantial Increase”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552806" y="853527"/>
            <a:ext cx="11374253" cy="4401205"/>
          </a:xfrm>
          <a:prstGeom prst="rect">
            <a:avLst/>
          </a:prstGeom>
          <a:noFill/>
        </p:spPr>
        <p:txBody>
          <a:bodyPr wrap="square" lIns="91440" tIns="45720" rIns="91440" bIns="45720" rtlCol="0" anchor="t">
            <a:spAutoFit/>
          </a:bodyPr>
          <a:lstStyle/>
          <a:p>
            <a:endParaRPr lang="en-US" sz="2800" b="1" dirty="0">
              <a:solidFill>
                <a:schemeClr val="bg1"/>
              </a:solidFill>
            </a:endParaRPr>
          </a:p>
          <a:p>
            <a:pPr marL="342900" indent="-342900" algn="l">
              <a:spcAft>
                <a:spcPts val="1200"/>
              </a:spcAft>
              <a:buFont typeface="Arial" panose="020B0604020202020204" pitchFamily="34" charset="0"/>
              <a:buChar char="•"/>
            </a:pPr>
            <a:r>
              <a:rPr lang="en-US" sz="2400" dirty="0">
                <a:solidFill>
                  <a:schemeClr val="bg1"/>
                </a:solidFill>
              </a:rPr>
              <a:t>a “large or considerable amount” and must have costs and time factored in</a:t>
            </a:r>
          </a:p>
          <a:p>
            <a:pPr marL="342900" indent="-342900">
              <a:spcAft>
                <a:spcPts val="1200"/>
              </a:spcAft>
              <a:buFont typeface="Arial" panose="020B0604020202020204" pitchFamily="34" charset="0"/>
              <a:buChar char="•"/>
            </a:pPr>
            <a:r>
              <a:rPr lang="en-US" sz="2400" b="0" i="0" u="none" strike="noStrike" baseline="0" dirty="0">
                <a:solidFill>
                  <a:schemeClr val="bg1"/>
                </a:solidFill>
              </a:rPr>
              <a:t>A substantial reduction should be notable by residents of affected areas. </a:t>
            </a:r>
          </a:p>
          <a:p>
            <a:pPr marL="342900" indent="-342900" algn="l">
              <a:spcAft>
                <a:spcPts val="1200"/>
              </a:spcAft>
              <a:buFont typeface="Arial" panose="020B0604020202020204" pitchFamily="34" charset="0"/>
              <a:buChar char="•"/>
            </a:pPr>
            <a:r>
              <a:rPr lang="en-US" sz="2400" dirty="0">
                <a:solidFill>
                  <a:schemeClr val="bg1"/>
                </a:solidFill>
              </a:rPr>
              <a:t>Should it include both frequency and duration of outage?</a:t>
            </a:r>
          </a:p>
          <a:p>
            <a:pPr marL="342900" indent="-342900" algn="l">
              <a:spcAft>
                <a:spcPts val="1200"/>
              </a:spcAft>
              <a:buFont typeface="Arial" panose="020B0604020202020204" pitchFamily="34" charset="0"/>
              <a:buChar char="•"/>
            </a:pPr>
            <a:r>
              <a:rPr lang="en-US" sz="2400" b="0" i="0" u="none" strike="noStrike" baseline="0" dirty="0">
                <a:solidFill>
                  <a:schemeClr val="bg1"/>
                </a:solidFill>
              </a:rPr>
              <a:t>Wait until guidelines are set before setting precise threshold</a:t>
            </a:r>
          </a:p>
          <a:p>
            <a:pPr marL="342900" indent="-342900" algn="l">
              <a:spcAft>
                <a:spcPts val="1200"/>
              </a:spcAft>
              <a:buFont typeface="Arial" panose="020B0604020202020204" pitchFamily="34" charset="0"/>
              <a:buChar char="•"/>
            </a:pPr>
            <a:r>
              <a:rPr lang="en-US" sz="2400" dirty="0">
                <a:solidFill>
                  <a:schemeClr val="bg1"/>
                </a:solidFill>
              </a:rPr>
              <a:t>A</a:t>
            </a:r>
            <a:r>
              <a:rPr lang="en-US" sz="2400" b="0" i="0" u="none" strike="noStrike" baseline="0" dirty="0">
                <a:solidFill>
                  <a:schemeClr val="bg1"/>
                </a:solidFill>
              </a:rPr>
              <a:t> 50% decrease of outage minutes in areas rarely affected by power shutoff and a 90% decrease in outage minutes in areas often affected by power shutoff</a:t>
            </a:r>
            <a:r>
              <a:rPr lang="en-US" sz="2400" b="0" i="0" u="none" strike="noStrike" baseline="0" dirty="0"/>
              <a:t>.</a:t>
            </a:r>
            <a:endParaRPr lang="en-US" sz="2400" dirty="0">
              <a:solidFill>
                <a:schemeClr val="bg1"/>
              </a:solidFill>
            </a:endParaRPr>
          </a:p>
          <a:p>
            <a:pPr marL="342900" indent="-342900">
              <a:spcAft>
                <a:spcPts val="1200"/>
              </a:spcAft>
              <a:buFont typeface="Arial" panose="020B0604020202020204" pitchFamily="34" charset="0"/>
              <a:buChar char="•"/>
            </a:pPr>
            <a:r>
              <a:rPr lang="en-US" sz="2400" b="0" i="0" u="none" strike="noStrike" baseline="0" dirty="0">
                <a:solidFill>
                  <a:schemeClr val="bg1"/>
                </a:solidFill>
              </a:rPr>
              <a:t>not necessary to adopt any one definition or quantification of substantiality today. </a:t>
            </a:r>
          </a:p>
          <a:p>
            <a:pPr marL="342900" indent="-342900" algn="l">
              <a:spcAft>
                <a:spcPts val="1200"/>
              </a:spcAft>
              <a:buFont typeface="Arial" panose="020B0604020202020204" pitchFamily="34" charset="0"/>
              <a:buChar char="•"/>
            </a:pPr>
            <a:r>
              <a:rPr lang="en-US" sz="2400" dirty="0">
                <a:solidFill>
                  <a:schemeClr val="bg1"/>
                </a:solidFill>
              </a:rPr>
              <a:t>Costs and Time – next slide</a:t>
            </a:r>
            <a:endParaRPr lang="en-US" sz="2400" b="0" i="0" u="none" strike="noStrike" baseline="0" dirty="0">
              <a:solidFill>
                <a:schemeClr val="bg1"/>
              </a:solidFill>
            </a:endParaRPr>
          </a:p>
        </p:txBody>
      </p:sp>
    </p:spTree>
    <p:extLst>
      <p:ext uri="{BB962C8B-B14F-4D97-AF65-F5344CB8AC3E}">
        <p14:creationId xmlns:p14="http://schemas.microsoft.com/office/powerpoint/2010/main" val="179483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12</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Reliability - “Substantial Increase”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552806" y="1241445"/>
            <a:ext cx="11374253" cy="4308872"/>
          </a:xfrm>
          <a:prstGeom prst="rect">
            <a:avLst/>
          </a:prstGeom>
          <a:noFill/>
        </p:spPr>
        <p:txBody>
          <a:bodyPr wrap="square" lIns="91440" tIns="45720" rIns="91440" bIns="45720" rtlCol="0" anchor="t">
            <a:spAutoFit/>
          </a:bodyPr>
          <a:lstStyle/>
          <a:p>
            <a:pPr algn="l"/>
            <a:r>
              <a:rPr lang="en-US" sz="2800" b="1" dirty="0">
                <a:solidFill>
                  <a:schemeClr val="bg1"/>
                </a:solidFill>
              </a:rPr>
              <a:t>Time</a:t>
            </a:r>
            <a:r>
              <a:rPr lang="en-US" sz="2400" b="1" dirty="0">
                <a:solidFill>
                  <a:schemeClr val="bg1"/>
                </a:solidFill>
              </a:rPr>
              <a:t>: </a:t>
            </a:r>
          </a:p>
          <a:p>
            <a:pPr marL="342900" indent="-342900" algn="l">
              <a:spcAft>
                <a:spcPts val="1200"/>
              </a:spcAft>
              <a:buFont typeface="Arial" panose="020B0604020202020204" pitchFamily="34" charset="0"/>
              <a:buChar char="•"/>
            </a:pPr>
            <a:r>
              <a:rPr lang="en-US" sz="2000" dirty="0">
                <a:solidFill>
                  <a:schemeClr val="bg1"/>
                </a:solidFill>
                <a:effectLst/>
                <a:ea typeface="Calibri" panose="020F0502020204030204" pitchFamily="34" charset="0"/>
              </a:rPr>
              <a:t>increase in reliability it will achieve by the end of the 10 years</a:t>
            </a:r>
          </a:p>
          <a:p>
            <a:pPr marL="342900" indent="-342900" algn="l">
              <a:spcAft>
                <a:spcPts val="1200"/>
              </a:spcAft>
              <a:buFont typeface="Arial" panose="020B0604020202020204" pitchFamily="34" charset="0"/>
              <a:buChar char="•"/>
            </a:pPr>
            <a:r>
              <a:rPr lang="en-US" sz="2000" dirty="0">
                <a:solidFill>
                  <a:schemeClr val="bg1"/>
                </a:solidFill>
              </a:rPr>
              <a:t>multi-decade lifespan of undergrounding,</a:t>
            </a:r>
          </a:p>
          <a:p>
            <a:pPr>
              <a:spcAft>
                <a:spcPts val="1200"/>
              </a:spcAft>
            </a:pPr>
            <a:r>
              <a:rPr lang="en-US" sz="2800" b="1" dirty="0">
                <a:solidFill>
                  <a:schemeClr val="bg1"/>
                </a:solidFill>
              </a:rPr>
              <a:t>Separate by utility</a:t>
            </a:r>
          </a:p>
          <a:p>
            <a:pPr marL="342900" indent="-342900">
              <a:spcAft>
                <a:spcPts val="1200"/>
              </a:spcAft>
              <a:buFont typeface="Arial" panose="020B0604020202020204" pitchFamily="34" charset="0"/>
              <a:buChar char="•"/>
            </a:pPr>
            <a:r>
              <a:rPr lang="en-US" sz="2000" i="0" dirty="0">
                <a:solidFill>
                  <a:schemeClr val="bg1"/>
                </a:solidFill>
                <a:effectLst/>
              </a:rPr>
              <a:t>Each utility should </a:t>
            </a:r>
            <a:r>
              <a:rPr lang="en-US" sz="2000" dirty="0">
                <a:solidFill>
                  <a:schemeClr val="bg1"/>
                </a:solidFill>
              </a:rPr>
              <a:t>define and justify substantial for itself</a:t>
            </a:r>
          </a:p>
          <a:p>
            <a:pPr marL="342900" indent="-342900">
              <a:spcAft>
                <a:spcPts val="1200"/>
              </a:spcAft>
              <a:buFont typeface="Arial" panose="020B0604020202020204" pitchFamily="34" charset="0"/>
              <a:buChar char="•"/>
            </a:pPr>
            <a:r>
              <a:rPr lang="en-US" sz="2000" dirty="0">
                <a:solidFill>
                  <a:schemeClr val="bg1"/>
                </a:solidFill>
              </a:rPr>
              <a:t>Baseline should be same for all utility (or set using same methodology)</a:t>
            </a:r>
          </a:p>
          <a:p>
            <a:pPr algn="l">
              <a:spcAft>
                <a:spcPts val="1200"/>
              </a:spcAft>
            </a:pPr>
            <a:r>
              <a:rPr lang="en-US" sz="2800" b="1" dirty="0">
                <a:solidFill>
                  <a:schemeClr val="bg1"/>
                </a:solidFill>
              </a:rPr>
              <a:t>Costs Discussion</a:t>
            </a:r>
          </a:p>
          <a:p>
            <a:pPr marL="457200" indent="-457200" algn="l">
              <a:spcAft>
                <a:spcPts val="1200"/>
              </a:spcAft>
              <a:buFont typeface="Arial" panose="020B0604020202020204" pitchFamily="34" charset="0"/>
              <a:buChar char="•"/>
            </a:pPr>
            <a:r>
              <a:rPr lang="en-US" sz="2000" b="1" dirty="0">
                <a:solidFill>
                  <a:schemeClr val="bg1"/>
                </a:solidFill>
              </a:rPr>
              <a:t>Explain how costs could be incorporated</a:t>
            </a:r>
          </a:p>
          <a:p>
            <a:pPr marL="457200" indent="-457200" algn="l">
              <a:spcAft>
                <a:spcPts val="1200"/>
              </a:spcAft>
              <a:buFont typeface="Arial" panose="020B0604020202020204" pitchFamily="34" charset="0"/>
              <a:buChar char="•"/>
            </a:pPr>
            <a:r>
              <a:rPr lang="en-US" sz="2000" b="1" dirty="0">
                <a:solidFill>
                  <a:schemeClr val="bg1"/>
                </a:solidFill>
              </a:rPr>
              <a:t>Explain how this differs from CPUC evaluation of cost</a:t>
            </a:r>
          </a:p>
        </p:txBody>
      </p:sp>
    </p:spTree>
    <p:extLst>
      <p:ext uri="{BB962C8B-B14F-4D97-AF65-F5344CB8AC3E}">
        <p14:creationId xmlns:p14="http://schemas.microsoft.com/office/powerpoint/2010/main" val="91368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13</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Wildfire Risk </a:t>
            </a:r>
            <a:r>
              <a:rPr lang="en-US" sz="4800" b="1" dirty="0">
                <a:solidFill>
                  <a:schemeClr val="bg1"/>
                </a:solidFill>
                <a:latin typeface="Source Sans Pro" panose="020B0503030403020204" pitchFamily="34" charset="0"/>
                <a:ea typeface="Source Sans Pro" panose="020B0503030403020204" pitchFamily="34" charset="0"/>
              </a:rPr>
              <a:t>Baseline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241445"/>
            <a:ext cx="11374253" cy="3985706"/>
          </a:xfrm>
          <a:prstGeom prst="rect">
            <a:avLst/>
          </a:prstGeom>
          <a:noFill/>
        </p:spPr>
        <p:txBody>
          <a:bodyPr wrap="square" lIns="91440" tIns="45720" rIns="91440" bIns="45720" rtlCol="0" anchor="t">
            <a:spAutoFit/>
          </a:bodyPr>
          <a:lstStyle/>
          <a:p>
            <a:endParaRPr lang="en-US" sz="2800" b="1" dirty="0">
              <a:solidFill>
                <a:schemeClr val="bg1"/>
              </a:solidFill>
            </a:endParaRPr>
          </a:p>
          <a:p>
            <a:pPr marL="514350" indent="-514350">
              <a:spcAft>
                <a:spcPts val="1800"/>
              </a:spcAft>
              <a:buFont typeface="+mj-lt"/>
              <a:buAutoNum type="alphaUcPeriod"/>
            </a:pPr>
            <a:r>
              <a:rPr lang="en-US" sz="2800" dirty="0">
                <a:solidFill>
                  <a:schemeClr val="bg1"/>
                </a:solidFill>
                <a:ea typeface="Calibri" panose="020F0502020204030204" pitchFamily="34" charset="0"/>
              </a:rPr>
              <a:t>Wildfire risk baseline should be based on the location and state of utility assets at the date the utility took a snapshot of its operational system for purpose of modeling (Cal Advocates)</a:t>
            </a:r>
          </a:p>
          <a:p>
            <a:pPr marL="514350" indent="-514350">
              <a:spcAft>
                <a:spcPts val="1800"/>
              </a:spcAft>
              <a:buFont typeface="+mj-lt"/>
              <a:buAutoNum type="alphaUcPeriod"/>
            </a:pPr>
            <a:r>
              <a:rPr lang="en-US" sz="2400" dirty="0">
                <a:solidFill>
                  <a:schemeClr val="bg1"/>
                </a:solidFill>
              </a:rPr>
              <a:t>As of time or date or year of plan submission</a:t>
            </a:r>
          </a:p>
          <a:p>
            <a:pPr marL="514350" indent="-514350">
              <a:spcAft>
                <a:spcPts val="1800"/>
              </a:spcAft>
              <a:buFont typeface="+mj-lt"/>
              <a:buAutoNum type="alphaUcPeriod"/>
            </a:pPr>
            <a:r>
              <a:rPr lang="en-US" sz="2400" dirty="0">
                <a:solidFill>
                  <a:schemeClr val="bg1"/>
                </a:solidFill>
              </a:rPr>
              <a:t>Each utility determine baseline date at plan submission</a:t>
            </a:r>
          </a:p>
          <a:p>
            <a:pPr marL="514350" indent="-514350">
              <a:spcAft>
                <a:spcPts val="1800"/>
              </a:spcAft>
              <a:buFont typeface="+mj-lt"/>
              <a:buAutoNum type="alphaUcPeriod"/>
            </a:pPr>
            <a:r>
              <a:rPr lang="en-US" sz="2400" dirty="0">
                <a:solidFill>
                  <a:schemeClr val="bg1"/>
                </a:solidFill>
              </a:rPr>
              <a:t>As of time of approval (incorporating all mitigation expected to be completed at approval)</a:t>
            </a:r>
            <a:endParaRPr lang="en-US" sz="2800" dirty="0">
              <a:solidFill>
                <a:schemeClr val="bg1"/>
              </a:solidFill>
            </a:endParaRPr>
          </a:p>
        </p:txBody>
      </p:sp>
    </p:spTree>
    <p:extLst>
      <p:ext uri="{BB962C8B-B14F-4D97-AF65-F5344CB8AC3E}">
        <p14:creationId xmlns:p14="http://schemas.microsoft.com/office/powerpoint/2010/main" val="176035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14</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Reliability Discussion</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2522136" y="908854"/>
            <a:ext cx="8582657" cy="4882170"/>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0" marR="0">
              <a:lnSpc>
                <a:spcPct val="107000"/>
              </a:lnSpc>
              <a:spcBef>
                <a:spcPts val="0"/>
              </a:spcBef>
              <a:spcAft>
                <a:spcPts val="0"/>
              </a:spcAft>
            </a:pPr>
            <a:endParaRPr lang="en-US" sz="2800" dirty="0">
              <a:solidFill>
                <a:schemeClr val="bg1"/>
              </a:solidFill>
            </a:endParaRPr>
          </a:p>
          <a:p>
            <a:pPr marL="0" marR="0">
              <a:lnSpc>
                <a:spcPct val="107000"/>
              </a:lnSpc>
              <a:spcBef>
                <a:spcPts val="0"/>
              </a:spcBef>
              <a:spcAft>
                <a:spcPts val="0"/>
              </a:spcAft>
            </a:pPr>
            <a:r>
              <a:rPr lang="en-US" sz="4000" dirty="0">
                <a:solidFill>
                  <a:schemeClr val="bg1"/>
                </a:solidFill>
              </a:rPr>
              <a:t>Questions</a:t>
            </a:r>
          </a:p>
          <a:p>
            <a:pPr marL="0" marR="0">
              <a:lnSpc>
                <a:spcPct val="107000"/>
              </a:lnSpc>
              <a:spcBef>
                <a:spcPts val="0"/>
              </a:spcBef>
              <a:spcAft>
                <a:spcPts val="0"/>
              </a:spcAft>
            </a:pPr>
            <a:endParaRPr lang="en-US" sz="4000" dirty="0">
              <a:solidFill>
                <a:schemeClr val="bg1"/>
              </a:solidFill>
            </a:endParaRPr>
          </a:p>
          <a:p>
            <a:pPr marL="0" marR="0">
              <a:lnSpc>
                <a:spcPct val="107000"/>
              </a:lnSpc>
              <a:spcBef>
                <a:spcPts val="0"/>
              </a:spcBef>
              <a:spcAft>
                <a:spcPts val="0"/>
              </a:spcAft>
            </a:pPr>
            <a:r>
              <a:rPr lang="en-US" sz="4000" dirty="0">
                <a:solidFill>
                  <a:schemeClr val="bg1"/>
                </a:solidFill>
              </a:rPr>
              <a:t>Time check</a:t>
            </a:r>
          </a:p>
          <a:p>
            <a:pPr marL="0" marR="0">
              <a:lnSpc>
                <a:spcPct val="107000"/>
              </a:lnSpc>
              <a:spcBef>
                <a:spcPts val="0"/>
              </a:spcBef>
              <a:spcAft>
                <a:spcPts val="0"/>
              </a:spcAft>
            </a:pPr>
            <a:endParaRPr lang="en-US" sz="24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PG&amp;E also notes that it would be premature to set a precise threshold for substantial reliability improvement at this time because the amount of reliability benefit a plan could achieve will be affected by the final plan guidelines and requirements set by Energy Safety.</a:t>
            </a:r>
            <a:endParaRPr lang="en-US" sz="2400" b="0" i="0" dirty="0">
              <a:solidFill>
                <a:schemeClr val="bg1"/>
              </a:solidFill>
              <a:effectLst/>
              <a:latin typeface="inherit"/>
            </a:endParaRPr>
          </a:p>
        </p:txBody>
      </p:sp>
    </p:spTree>
    <p:extLst>
      <p:ext uri="{BB962C8B-B14F-4D97-AF65-F5344CB8AC3E}">
        <p14:creationId xmlns:p14="http://schemas.microsoft.com/office/powerpoint/2010/main" val="100866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15</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Wildfire Risk Baseline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433925" y="1059579"/>
            <a:ext cx="11374253" cy="4550156"/>
          </a:xfrm>
          <a:prstGeom prst="rect">
            <a:avLst/>
          </a:prstGeom>
          <a:noFill/>
        </p:spPr>
        <p:txBody>
          <a:bodyPr wrap="square" lIns="91440" tIns="45720" rIns="91440" bIns="45720" rtlCol="0" anchor="t">
            <a:spAutoFit/>
          </a:bodyPr>
          <a:lstStyle/>
          <a:p>
            <a:pPr marR="0">
              <a:lnSpc>
                <a:spcPct val="107000"/>
              </a:lnSpc>
              <a:spcBef>
                <a:spcPts val="0"/>
              </a:spcBef>
              <a:spcAft>
                <a:spcPts val="0"/>
              </a:spcAft>
            </a:pPr>
            <a:endParaRPr lang="en-US" sz="2400" dirty="0">
              <a:solidFill>
                <a:schemeClr val="bg1"/>
              </a:solidFill>
              <a:effectLst/>
              <a:ea typeface="Calibri" panose="020F0502020204030204" pitchFamily="34" charset="0"/>
            </a:endParaRPr>
          </a:p>
          <a:p>
            <a:pPr marL="342900" indent="-342900">
              <a:buFont typeface="Arial" panose="020B0604020202020204" pitchFamily="34" charset="0"/>
              <a:buChar char="•"/>
            </a:pPr>
            <a:r>
              <a:rPr lang="en-US" sz="2400" dirty="0">
                <a:solidFill>
                  <a:schemeClr val="bg1"/>
                </a:solidFill>
                <a:effectLst/>
                <a:ea typeface="Calibri" panose="020F0502020204030204" pitchFamily="34" charset="0"/>
              </a:rPr>
              <a:t>Use wildfire risk models developed for WMP</a:t>
            </a:r>
          </a:p>
          <a:p>
            <a:pPr marL="342900" indent="-342900">
              <a:buFont typeface="Arial" panose="020B0604020202020204" pitchFamily="34" charset="0"/>
              <a:buChar char="•"/>
            </a:pPr>
            <a:r>
              <a:rPr lang="en-US" sz="2400" dirty="0">
                <a:solidFill>
                  <a:schemeClr val="bg1"/>
                </a:solidFill>
              </a:rPr>
              <a:t>should account for a reasonable seasonal and yearly variation and improvements in wildfire mitigation technology</a:t>
            </a:r>
          </a:p>
          <a:p>
            <a:pPr marL="342900" indent="-342900">
              <a:buFont typeface="Arial" panose="020B0604020202020204" pitchFamily="34" charset="0"/>
              <a:buChar char="•"/>
            </a:pPr>
            <a:endParaRPr lang="en-US" sz="2400" dirty="0">
              <a:solidFill>
                <a:schemeClr val="bg1"/>
              </a:solidFill>
              <a:effectLst/>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bg1"/>
                </a:solidFill>
                <a:ea typeface="Calibri" panose="020F0502020204030204" pitchFamily="34" charset="0"/>
              </a:rPr>
              <a:t>Baseline should be defined in terms common to all utilities. </a:t>
            </a:r>
            <a:endParaRPr lang="en-US" sz="2400" dirty="0">
              <a:solidFill>
                <a:schemeClr val="bg1"/>
              </a:solidFill>
            </a:endParaRPr>
          </a:p>
          <a:p>
            <a:pPr marL="342900" marR="0" indent="-342900">
              <a:spcBef>
                <a:spcPts val="0"/>
              </a:spcBef>
              <a:spcAft>
                <a:spcPts val="0"/>
              </a:spcAft>
              <a:buFont typeface="Arial" panose="020B0604020202020204" pitchFamily="34" charset="0"/>
              <a:buChar char="•"/>
            </a:pPr>
            <a:r>
              <a:rPr lang="en-US" sz="2400" dirty="0">
                <a:solidFill>
                  <a:schemeClr val="bg1"/>
                </a:solidFill>
              </a:rPr>
              <a:t>Baseline should be different (due to differences in wildfire risk factors and wildfire risk models)</a:t>
            </a:r>
            <a:endParaRPr lang="en-US" sz="2400" dirty="0">
              <a:solidFill>
                <a:schemeClr val="bg1"/>
              </a:solidFill>
              <a:ea typeface="Calibri" panose="020F0502020204030204" pitchFamily="34" charset="0"/>
            </a:endParaRPr>
          </a:p>
          <a:p>
            <a:pPr marL="342900" marR="0" indent="-342900">
              <a:spcBef>
                <a:spcPts val="0"/>
              </a:spcBef>
              <a:spcAft>
                <a:spcPts val="0"/>
              </a:spcAft>
              <a:buFont typeface="Arial" panose="020B0604020202020204" pitchFamily="34" charset="0"/>
              <a:buChar char="•"/>
            </a:pPr>
            <a:endParaRPr lang="en-US" sz="2400" dirty="0">
              <a:solidFill>
                <a:schemeClr val="bg1"/>
              </a:solidFill>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bg1"/>
                </a:solidFill>
                <a:ea typeface="Calibri" panose="020F0502020204030204" pitchFamily="34" charset="0"/>
              </a:rPr>
              <a:t>Map across entire service territory not just HFTD</a:t>
            </a:r>
          </a:p>
          <a:p>
            <a:pPr marL="342900" marR="0" indent="-342900">
              <a:spcBef>
                <a:spcPts val="0"/>
              </a:spcBef>
              <a:spcAft>
                <a:spcPts val="0"/>
              </a:spcAft>
              <a:buFont typeface="Arial" panose="020B0604020202020204" pitchFamily="34" charset="0"/>
              <a:buChar char="•"/>
            </a:pPr>
            <a:r>
              <a:rPr lang="en-US" sz="2400" dirty="0">
                <a:solidFill>
                  <a:schemeClr val="bg1"/>
                </a:solidFill>
                <a:ea typeface="Calibri" panose="020F0502020204030204" pitchFamily="34" charset="0"/>
              </a:rPr>
              <a:t>Circuit or circuit segment (that are targeted for undergrounding) to see full impact of risk reduction</a:t>
            </a:r>
          </a:p>
        </p:txBody>
      </p:sp>
    </p:spTree>
    <p:extLst>
      <p:ext uri="{BB962C8B-B14F-4D97-AF65-F5344CB8AC3E}">
        <p14:creationId xmlns:p14="http://schemas.microsoft.com/office/powerpoint/2010/main" val="199659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16</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Wildfire Risk – “substantial increase”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433925" y="1059579"/>
            <a:ext cx="11374253" cy="4149919"/>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0" marR="0">
              <a:lnSpc>
                <a:spcPct val="107000"/>
              </a:lnSpc>
              <a:spcBef>
                <a:spcPts val="0"/>
              </a:spcBef>
              <a:spcAft>
                <a:spcPts val="0"/>
              </a:spcAft>
            </a:pPr>
            <a:r>
              <a:rPr lang="en-US" sz="2800" dirty="0">
                <a:solidFill>
                  <a:schemeClr val="bg1"/>
                </a:solidFill>
              </a:rPr>
              <a:t>Percentage of Risk Reduction:</a:t>
            </a:r>
          </a:p>
          <a:p>
            <a:pPr marL="914400" lvl="1" indent="-457200">
              <a:lnSpc>
                <a:spcPct val="107000"/>
              </a:lnSpc>
              <a:buFont typeface="Arial" panose="020B0604020202020204" pitchFamily="34" charset="0"/>
              <a:buChar char="•"/>
            </a:pPr>
            <a:r>
              <a:rPr lang="en-US" sz="2800" dirty="0">
                <a:solidFill>
                  <a:schemeClr val="bg1"/>
                </a:solidFill>
              </a:rPr>
              <a:t>90% reduction in wildfire ignition risk on targeted circuit-segments</a:t>
            </a:r>
          </a:p>
          <a:p>
            <a:pPr marL="914400" lvl="1" indent="-457200">
              <a:lnSpc>
                <a:spcPct val="107000"/>
              </a:lnSpc>
              <a:buFont typeface="Arial" panose="020B0604020202020204" pitchFamily="34" charset="0"/>
              <a:buChar char="•"/>
            </a:pPr>
            <a:r>
              <a:rPr lang="en-US" sz="2800" dirty="0">
                <a:solidFill>
                  <a:schemeClr val="bg1"/>
                </a:solidFill>
              </a:rPr>
              <a:t>80% reduction from the baseline risk on circuit or circuit-segment for which the undergrounding is being considered</a:t>
            </a:r>
          </a:p>
          <a:p>
            <a:pPr marL="0" marR="0">
              <a:lnSpc>
                <a:spcPct val="107000"/>
              </a:lnSpc>
              <a:spcBef>
                <a:spcPts val="0"/>
              </a:spcBef>
              <a:spcAft>
                <a:spcPts val="0"/>
              </a:spcAft>
            </a:pPr>
            <a:endParaRPr lang="en-US" sz="2800" dirty="0">
              <a:solidFill>
                <a:schemeClr val="bg1"/>
              </a:solidFill>
            </a:endParaRPr>
          </a:p>
          <a:p>
            <a:pPr marL="0" marR="0">
              <a:lnSpc>
                <a:spcPct val="107000"/>
              </a:lnSpc>
              <a:spcBef>
                <a:spcPts val="0"/>
              </a:spcBef>
              <a:spcAft>
                <a:spcPts val="0"/>
              </a:spcAft>
            </a:pPr>
            <a:r>
              <a:rPr lang="en-US" sz="3200" dirty="0">
                <a:solidFill>
                  <a:schemeClr val="bg1"/>
                </a:solidFill>
              </a:rPr>
              <a:t>Incorporate Information on Cost, Timeline and Prioritization.</a:t>
            </a:r>
            <a:endParaRPr lang="en-US" sz="3200" b="1" dirty="0">
              <a:solidFill>
                <a:schemeClr val="bg1"/>
              </a:solidFill>
              <a:ea typeface="Calibri" panose="020F0502020204030204" pitchFamily="34" charset="0"/>
            </a:endParaRPr>
          </a:p>
          <a:p>
            <a:pPr marL="0" marR="0">
              <a:lnSpc>
                <a:spcPct val="107000"/>
              </a:lnSpc>
              <a:spcBef>
                <a:spcPts val="0"/>
              </a:spcBef>
              <a:spcAft>
                <a:spcPts val="0"/>
              </a:spcAft>
            </a:pPr>
            <a:endParaRPr lang="en-US" sz="24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 </a:t>
            </a:r>
            <a:endParaRPr lang="en-US" sz="2400" b="0" i="0" dirty="0">
              <a:solidFill>
                <a:schemeClr val="bg1"/>
              </a:solidFill>
              <a:effectLst/>
              <a:latin typeface="inherit"/>
            </a:endParaRPr>
          </a:p>
        </p:txBody>
      </p:sp>
    </p:spTree>
    <p:extLst>
      <p:ext uri="{BB962C8B-B14F-4D97-AF65-F5344CB8AC3E}">
        <p14:creationId xmlns:p14="http://schemas.microsoft.com/office/powerpoint/2010/main" val="299074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17</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Baseline and Wildfire Risk</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2522136" y="908854"/>
            <a:ext cx="8582657" cy="4882170"/>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0" marR="0">
              <a:lnSpc>
                <a:spcPct val="107000"/>
              </a:lnSpc>
              <a:spcBef>
                <a:spcPts val="0"/>
              </a:spcBef>
              <a:spcAft>
                <a:spcPts val="0"/>
              </a:spcAft>
            </a:pPr>
            <a:endParaRPr lang="en-US" sz="2800" dirty="0">
              <a:solidFill>
                <a:schemeClr val="bg1"/>
              </a:solidFill>
            </a:endParaRPr>
          </a:p>
          <a:p>
            <a:pPr marL="0" marR="0">
              <a:lnSpc>
                <a:spcPct val="107000"/>
              </a:lnSpc>
              <a:spcBef>
                <a:spcPts val="0"/>
              </a:spcBef>
              <a:spcAft>
                <a:spcPts val="0"/>
              </a:spcAft>
            </a:pPr>
            <a:r>
              <a:rPr lang="en-US" sz="4000" dirty="0">
                <a:solidFill>
                  <a:schemeClr val="bg1"/>
                </a:solidFill>
              </a:rPr>
              <a:t>Questions </a:t>
            </a:r>
          </a:p>
          <a:p>
            <a:pPr marL="0" marR="0">
              <a:lnSpc>
                <a:spcPct val="107000"/>
              </a:lnSpc>
              <a:spcBef>
                <a:spcPts val="0"/>
              </a:spcBef>
              <a:spcAft>
                <a:spcPts val="0"/>
              </a:spcAft>
            </a:pPr>
            <a:r>
              <a:rPr lang="en-US" sz="4000" dirty="0">
                <a:solidFill>
                  <a:schemeClr val="bg1"/>
                </a:solidFill>
              </a:rPr>
              <a:t>	</a:t>
            </a:r>
          </a:p>
          <a:p>
            <a:pPr marL="0" marR="0">
              <a:lnSpc>
                <a:spcPct val="107000"/>
              </a:lnSpc>
              <a:spcBef>
                <a:spcPts val="0"/>
              </a:spcBef>
              <a:spcAft>
                <a:spcPts val="0"/>
              </a:spcAft>
            </a:pPr>
            <a:r>
              <a:rPr lang="en-US" sz="4000" dirty="0">
                <a:solidFill>
                  <a:schemeClr val="bg1"/>
                </a:solidFill>
              </a:rPr>
              <a:t>Time check</a:t>
            </a:r>
          </a:p>
          <a:p>
            <a:pPr marL="0" marR="0">
              <a:lnSpc>
                <a:spcPct val="107000"/>
              </a:lnSpc>
              <a:spcBef>
                <a:spcPts val="0"/>
              </a:spcBef>
              <a:spcAft>
                <a:spcPts val="0"/>
              </a:spcAft>
            </a:pPr>
            <a:endParaRPr lang="en-US" sz="24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PG&amp;E also notes that it would be premature to set a precise threshold for substantial reliability improvement at this time because the amount of reliability benefit a plan could achieve will be affected by the final plan guidelines and requirements set by Energy Safety.</a:t>
            </a:r>
            <a:endParaRPr lang="en-US" sz="2400" b="0" i="0" dirty="0">
              <a:solidFill>
                <a:schemeClr val="bg1"/>
              </a:solidFill>
              <a:effectLst/>
              <a:latin typeface="inherit"/>
            </a:endParaRPr>
          </a:p>
        </p:txBody>
      </p:sp>
    </p:spTree>
    <p:extLst>
      <p:ext uri="{BB962C8B-B14F-4D97-AF65-F5344CB8AC3E}">
        <p14:creationId xmlns:p14="http://schemas.microsoft.com/office/powerpoint/2010/main" val="100421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18</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Undergrounding Project</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0" name="TextBox 9">
            <a:extLst>
              <a:ext uri="{FF2B5EF4-FFF2-40B4-BE49-F238E27FC236}">
                <a16:creationId xmlns:a16="http://schemas.microsoft.com/office/drawing/2014/main" id="{221FF73C-DC89-C6B6-35C1-24333A978CEE}"/>
              </a:ext>
            </a:extLst>
          </p:cNvPr>
          <p:cNvSpPr txBox="1"/>
          <p:nvPr/>
        </p:nvSpPr>
        <p:spPr>
          <a:xfrm>
            <a:off x="838200" y="1305341"/>
            <a:ext cx="9311074" cy="4524315"/>
          </a:xfrm>
          <a:prstGeom prst="rect">
            <a:avLst/>
          </a:prstGeom>
          <a:noFill/>
        </p:spPr>
        <p:txBody>
          <a:bodyPr wrap="square" lIns="91440" tIns="45720" rIns="91440" bIns="45720" rtlCol="0" anchor="t">
            <a:spAutoFit/>
          </a:bodyPr>
          <a:lstStyle/>
          <a:p>
            <a:pPr>
              <a:spcAft>
                <a:spcPts val="1200"/>
              </a:spcAft>
            </a:pPr>
            <a:r>
              <a:rPr lang="en-US" sz="2800" b="1" dirty="0">
                <a:solidFill>
                  <a:schemeClr val="bg1"/>
                </a:solidFill>
              </a:rPr>
              <a:t>DISCUSSION POINTS FOR TODAY</a:t>
            </a:r>
          </a:p>
          <a:p>
            <a:pPr marL="342900" marR="0" indent="-342900">
              <a:spcBef>
                <a:spcPts val="0"/>
              </a:spcBef>
              <a:spcAft>
                <a:spcPts val="1200"/>
              </a:spcAft>
              <a:buFont typeface="+mj-lt"/>
              <a:buAutoNum type="alphaLcParenR"/>
            </a:pPr>
            <a:r>
              <a:rPr lang="en-US" sz="2000" kern="0" dirty="0">
                <a:solidFill>
                  <a:schemeClr val="bg1"/>
                </a:solidFill>
                <a:ea typeface="Verdana" panose="020B0604030504040204" pitchFamily="34" charset="0"/>
              </a:rPr>
              <a:t>No minimum or maximum or other required mileage or artificial parameter.</a:t>
            </a:r>
          </a:p>
          <a:p>
            <a:pPr marL="342900" marR="0" indent="-342900">
              <a:spcBef>
                <a:spcPts val="0"/>
              </a:spcBef>
              <a:spcAft>
                <a:spcPts val="1200"/>
              </a:spcAft>
              <a:buFont typeface="+mj-lt"/>
              <a:buAutoNum type="alphaLcParenR"/>
            </a:pPr>
            <a:r>
              <a:rPr lang="en-US" sz="2000" kern="0" dirty="0">
                <a:solidFill>
                  <a:schemeClr val="bg1"/>
                </a:solidFill>
                <a:ea typeface="Verdana" panose="020B0604030504040204" pitchFamily="34" charset="0"/>
              </a:rPr>
              <a:t>ES and CPUC should have same definition.</a:t>
            </a:r>
          </a:p>
          <a:p>
            <a:pPr marL="342900" marR="0" indent="-342900">
              <a:spcBef>
                <a:spcPts val="0"/>
              </a:spcBef>
              <a:spcAft>
                <a:spcPts val="1200"/>
              </a:spcAft>
              <a:buFont typeface="+mj-lt"/>
              <a:buAutoNum type="alphaLcParenR"/>
            </a:pPr>
            <a:r>
              <a:rPr lang="en-US" sz="2000" kern="0" dirty="0">
                <a:solidFill>
                  <a:schemeClr val="bg1"/>
                </a:solidFill>
                <a:effectLst/>
                <a:ea typeface="Verdana" panose="020B0604030504040204" pitchFamily="34" charset="0"/>
                <a:cs typeface="Times New Roman" panose="02020603050405020304" pitchFamily="18" charset="0"/>
              </a:rPr>
              <a:t>a self-contained set of activities at a circuit or sub-circuit</a:t>
            </a:r>
            <a:r>
              <a:rPr lang="en-US" sz="2000" kern="100" dirty="0">
                <a:solidFill>
                  <a:schemeClr val="bg1"/>
                </a:solidFill>
                <a:ea typeface="Verdana" panose="020B0604030504040204" pitchFamily="34" charset="0"/>
                <a:cs typeface="Times New Roman" panose="02020603050405020304" pitchFamily="18" charset="0"/>
              </a:rPr>
              <a:t> </a:t>
            </a:r>
            <a:r>
              <a:rPr lang="en-US" sz="2000" kern="0" dirty="0">
                <a:solidFill>
                  <a:schemeClr val="bg1"/>
                </a:solidFill>
                <a:effectLst/>
                <a:ea typeface="Verdana" panose="020B0604030504040204" pitchFamily="34" charset="0"/>
                <a:cs typeface="Times New Roman" panose="02020603050405020304" pitchFamily="18" charset="0"/>
              </a:rPr>
              <a:t>level, which can be independently assessed for its ability to reduce wildfire risk, cost and timing.</a:t>
            </a:r>
            <a:r>
              <a:rPr lang="en-US" sz="2000" kern="100" dirty="0">
                <a:solidFill>
                  <a:schemeClr val="bg1"/>
                </a:solidFill>
                <a:ea typeface="Verdana" panose="020B0604030504040204" pitchFamily="34" charset="0"/>
                <a:cs typeface="Times New Roman" panose="02020603050405020304" pitchFamily="18" charset="0"/>
              </a:rPr>
              <a:t> </a:t>
            </a:r>
            <a:r>
              <a:rPr lang="en-US" sz="2000" kern="0" dirty="0">
                <a:solidFill>
                  <a:schemeClr val="bg1"/>
                </a:solidFill>
                <a:effectLst/>
                <a:ea typeface="Verdana" panose="020B0604030504040204" pitchFamily="34" charset="0"/>
              </a:rPr>
              <a:t>Projects can be scheduled, mapped, </a:t>
            </a:r>
            <a:r>
              <a:rPr lang="en-US" sz="2000" kern="0" dirty="0">
                <a:solidFill>
                  <a:schemeClr val="bg1"/>
                </a:solidFill>
                <a:effectLst/>
                <a:ea typeface="Verdana" panose="020B0604030504040204" pitchFamily="34" charset="0"/>
                <a:cs typeface="TimesNewRomanPSMT"/>
              </a:rPr>
              <a:t>and prioritized. (MGRA/TURN)</a:t>
            </a:r>
          </a:p>
          <a:p>
            <a:pPr marL="342900" marR="0" indent="-342900">
              <a:spcBef>
                <a:spcPts val="0"/>
              </a:spcBef>
              <a:spcAft>
                <a:spcPts val="1200"/>
              </a:spcAft>
              <a:buFont typeface="+mj-lt"/>
              <a:buAutoNum type="alphaLcParenR"/>
            </a:pPr>
            <a:r>
              <a:rPr lang="en-US" sz="2000" kern="0" dirty="0">
                <a:solidFill>
                  <a:schemeClr val="bg1"/>
                </a:solidFill>
                <a:ea typeface="Verdana" panose="020B0604030504040204" pitchFamily="34" charset="0"/>
              </a:rPr>
              <a:t>Undergrounding Projects have two elements: (1) removing overhead wires that pose wildfire risk, and (2) installing the replacement solution. (Cal Advocates)</a:t>
            </a:r>
          </a:p>
          <a:p>
            <a:pPr marL="342900" marR="0" indent="-342900">
              <a:spcBef>
                <a:spcPts val="0"/>
              </a:spcBef>
              <a:spcAft>
                <a:spcPts val="1200"/>
              </a:spcAft>
              <a:buFont typeface="+mj-lt"/>
              <a:buAutoNum type="alphaLcParenR"/>
            </a:pPr>
            <a:r>
              <a:rPr lang="en-US" sz="2000" kern="0" dirty="0">
                <a:solidFill>
                  <a:schemeClr val="bg1"/>
                </a:solidFill>
                <a:ea typeface="Verdana" panose="020B0604030504040204" pitchFamily="34" charset="0"/>
              </a:rPr>
              <a:t>Circuit Segment. (PG&amp;E, SCE, SDG&amp;E)</a:t>
            </a:r>
          </a:p>
          <a:p>
            <a:pPr marL="342900" marR="0" indent="-342900">
              <a:spcBef>
                <a:spcPts val="0"/>
              </a:spcBef>
              <a:spcAft>
                <a:spcPts val="1200"/>
              </a:spcAft>
              <a:buFont typeface="+mj-lt"/>
              <a:buAutoNum type="alphaLcParenR"/>
            </a:pPr>
            <a:r>
              <a:rPr lang="en-US" sz="2000" kern="0" dirty="0">
                <a:solidFill>
                  <a:schemeClr val="bg1"/>
                </a:solidFill>
                <a:ea typeface="Verdana" panose="020B0604030504040204" pitchFamily="34" charset="0"/>
              </a:rPr>
              <a:t>Are Undergrounding Projects required to have a baseline for comparison?              (see next slide)</a:t>
            </a:r>
            <a:endParaRPr lang="en-US" sz="2800" b="1" dirty="0">
              <a:solidFill>
                <a:schemeClr val="bg1"/>
              </a:solidFill>
            </a:endParaRPr>
          </a:p>
        </p:txBody>
      </p:sp>
    </p:spTree>
    <p:extLst>
      <p:ext uri="{BB962C8B-B14F-4D97-AF65-F5344CB8AC3E}">
        <p14:creationId xmlns:p14="http://schemas.microsoft.com/office/powerpoint/2010/main" val="39548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19</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5392" y="891"/>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Undergrounding Project </a:t>
            </a:r>
            <a:r>
              <a:rPr lang="en-US" sz="2000" b="1" dirty="0">
                <a:solidFill>
                  <a:schemeClr val="bg1"/>
                </a:solidFill>
                <a:latin typeface="Source Sans Pro" panose="020B0503030403020204" pitchFamily="34" charset="0"/>
                <a:ea typeface="Source Sans Pro" panose="020B0503030403020204" pitchFamily="34" charset="0"/>
              </a:rPr>
              <a:t>(cont.)</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0" name="TextBox 9">
            <a:extLst>
              <a:ext uri="{FF2B5EF4-FFF2-40B4-BE49-F238E27FC236}">
                <a16:creationId xmlns:a16="http://schemas.microsoft.com/office/drawing/2014/main" id="{221FF73C-DC89-C6B6-35C1-24333A978CEE}"/>
              </a:ext>
            </a:extLst>
          </p:cNvPr>
          <p:cNvSpPr txBox="1"/>
          <p:nvPr/>
        </p:nvSpPr>
        <p:spPr>
          <a:xfrm>
            <a:off x="552806" y="1047485"/>
            <a:ext cx="10022061" cy="4407810"/>
          </a:xfrm>
          <a:prstGeom prst="rect">
            <a:avLst/>
          </a:prstGeom>
          <a:noFill/>
        </p:spPr>
        <p:txBody>
          <a:bodyPr wrap="square" lIns="91440" tIns="45720" rIns="91440" bIns="45720" rtlCol="0" anchor="t">
            <a:spAutoFit/>
          </a:bodyPr>
          <a:lstStyle/>
          <a:p>
            <a:pPr marR="0">
              <a:lnSpc>
                <a:spcPct val="107000"/>
              </a:lnSpc>
              <a:spcBef>
                <a:spcPts val="0"/>
              </a:spcBef>
              <a:spcAft>
                <a:spcPts val="800"/>
              </a:spcAft>
            </a:pPr>
            <a:br>
              <a:rPr lang="en-US" sz="2400" b="1" kern="0" dirty="0">
                <a:solidFill>
                  <a:schemeClr val="bg1"/>
                </a:solidFill>
              </a:rPr>
            </a:br>
            <a:r>
              <a:rPr lang="en-US" sz="2400" b="1" kern="0" dirty="0">
                <a:solidFill>
                  <a:schemeClr val="bg1"/>
                </a:solidFill>
              </a:rPr>
              <a:t>Are Sub-Projects “Undergrounding Projects”? </a:t>
            </a:r>
          </a:p>
          <a:p>
            <a:pPr lvl="1">
              <a:lnSpc>
                <a:spcPct val="107000"/>
              </a:lnSpc>
              <a:spcAft>
                <a:spcPts val="800"/>
              </a:spcAft>
            </a:pPr>
            <a:r>
              <a:rPr lang="en-US" sz="2000" kern="0" dirty="0">
                <a:solidFill>
                  <a:schemeClr val="bg1"/>
                </a:solidFill>
              </a:rPr>
              <a:t>PG&amp;E : break Undergrounding Project into sub-projects as they near construction. </a:t>
            </a:r>
          </a:p>
          <a:p>
            <a:pPr lvl="1">
              <a:lnSpc>
                <a:spcPct val="107000"/>
              </a:lnSpc>
              <a:spcAft>
                <a:spcPts val="800"/>
              </a:spcAft>
            </a:pPr>
            <a:r>
              <a:rPr lang="en-US" sz="2000" b="1" kern="0" dirty="0">
                <a:solidFill>
                  <a:schemeClr val="bg1"/>
                </a:solidFill>
              </a:rPr>
              <a:t>Questions:</a:t>
            </a:r>
          </a:p>
          <a:p>
            <a:pPr marL="800100" lvl="1" indent="-342900">
              <a:lnSpc>
                <a:spcPct val="107000"/>
              </a:lnSpc>
              <a:spcAft>
                <a:spcPts val="800"/>
              </a:spcAft>
              <a:buFont typeface="+mj-lt"/>
              <a:buAutoNum type="arabicPeriod"/>
            </a:pPr>
            <a:r>
              <a:rPr lang="en-US" sz="2400" kern="0" dirty="0">
                <a:solidFill>
                  <a:schemeClr val="bg1"/>
                </a:solidFill>
              </a:rPr>
              <a:t>Should a Subproject by itself be considered an Undergrounding Projects?</a:t>
            </a:r>
          </a:p>
          <a:p>
            <a:pPr marL="800100" lvl="1" indent="-342900">
              <a:lnSpc>
                <a:spcPct val="107000"/>
              </a:lnSpc>
              <a:spcAft>
                <a:spcPts val="800"/>
              </a:spcAft>
              <a:buFont typeface="+mj-lt"/>
              <a:buAutoNum type="arabicPeriod"/>
            </a:pPr>
            <a:r>
              <a:rPr lang="en-US" sz="2400" kern="0" dirty="0">
                <a:solidFill>
                  <a:schemeClr val="bg1"/>
                </a:solidFill>
              </a:rPr>
              <a:t>If a Subproject doesn’t have a baseline risk assessment, can it be considered an Undergrounding Project?</a:t>
            </a:r>
          </a:p>
          <a:p>
            <a:pPr marL="800100" lvl="1" indent="-342900">
              <a:lnSpc>
                <a:spcPct val="107000"/>
              </a:lnSpc>
              <a:spcAft>
                <a:spcPts val="800"/>
              </a:spcAft>
              <a:buFont typeface="+mj-lt"/>
              <a:buAutoNum type="arabicPeriod"/>
            </a:pPr>
            <a:r>
              <a:rPr lang="en-US" sz="2400" kern="0" dirty="0">
                <a:solidFill>
                  <a:schemeClr val="bg1"/>
                </a:solidFill>
              </a:rPr>
              <a:t>What should happen if some Subprojects are done, but part of the Undergrounding Project takes longer than expected (or does not get built)?</a:t>
            </a:r>
            <a:endParaRPr lang="en-US" sz="3200" b="1" dirty="0">
              <a:solidFill>
                <a:schemeClr val="bg1"/>
              </a:solidFill>
            </a:endParaRPr>
          </a:p>
        </p:txBody>
      </p:sp>
    </p:spTree>
    <p:extLst>
      <p:ext uri="{BB962C8B-B14F-4D97-AF65-F5344CB8AC3E}">
        <p14:creationId xmlns:p14="http://schemas.microsoft.com/office/powerpoint/2010/main" val="66741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2</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Welcome and Process Overview</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2"/>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419235"/>
            <a:ext cx="11374253" cy="4543103"/>
          </a:xfrm>
          <a:prstGeom prst="rect">
            <a:avLst/>
          </a:prstGeom>
          <a:noFill/>
        </p:spPr>
        <p:txBody>
          <a:bodyPr wrap="square" lIns="91440" tIns="45720" rIns="91440" bIns="45720" rtlCol="0" anchor="t">
            <a:spAutoFit/>
          </a:bodyPr>
          <a:lstStyle/>
          <a:p>
            <a:endParaRPr lang="en-US" sz="2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Format:  Recording, Facilitated, Structured, Discussion</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Schedule: </a:t>
            </a:r>
          </a:p>
          <a:p>
            <a:pPr marL="1200150" lvl="1" indent="-285750">
              <a:lnSpc>
                <a:spcPct val="107000"/>
              </a:lnSpc>
              <a:spcAft>
                <a:spcPts val="800"/>
              </a:spcAft>
              <a:buFont typeface="Arial" panose="020B0604020202020204" pitchFamily="34" charset="0"/>
              <a:buChar char="•"/>
            </a:pPr>
            <a:r>
              <a:rPr lang="en-US" sz="2800" dirty="0">
                <a:solidFill>
                  <a:schemeClr val="bg1"/>
                </a:solidFill>
              </a:rPr>
              <a:t>Tuesdays from 10am to 12pm</a:t>
            </a:r>
          </a:p>
          <a:p>
            <a:pPr marL="1200150" lvl="1" indent="-285750">
              <a:lnSpc>
                <a:spcPct val="107000"/>
              </a:lnSpc>
              <a:spcAft>
                <a:spcPts val="800"/>
              </a:spcAft>
              <a:buFont typeface="Arial" panose="020B0604020202020204" pitchFamily="34" charset="0"/>
              <a:buChar char="•"/>
            </a:pPr>
            <a:r>
              <a:rPr lang="en-US" sz="2800" b="0" i="0" u="none" strike="noStrike" baseline="0" dirty="0">
                <a:solidFill>
                  <a:schemeClr val="bg1"/>
                </a:solidFill>
              </a:rPr>
              <a:t>November 7, 14, 21, 28 an</a:t>
            </a:r>
            <a:r>
              <a:rPr lang="en-US" sz="2800" dirty="0">
                <a:solidFill>
                  <a:schemeClr val="bg1"/>
                </a:solidFill>
              </a:rPr>
              <a:t>d Dec 5</a:t>
            </a:r>
            <a:r>
              <a:rPr lang="en-US" sz="2800" baseline="30000" dirty="0">
                <a:solidFill>
                  <a:schemeClr val="bg1"/>
                </a:solidFill>
              </a:rPr>
              <a:t>th</a:t>
            </a:r>
            <a:r>
              <a:rPr lang="en-US" sz="2800" dirty="0">
                <a:solidFill>
                  <a:schemeClr val="bg1"/>
                </a:solidFill>
              </a:rPr>
              <a:t> if necessary</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Topics for November 14:  Comparing and Prioritizing</a:t>
            </a:r>
          </a:p>
          <a:p>
            <a:pPr marL="742950" indent="-285750">
              <a:lnSpc>
                <a:spcPct val="107000"/>
              </a:lnSpc>
              <a:spcAft>
                <a:spcPts val="800"/>
              </a:spcAft>
              <a:buFont typeface="Arial" panose="020B0604020202020204" pitchFamily="34" charset="0"/>
              <a:buChar char="•"/>
            </a:pPr>
            <a:r>
              <a:rPr lang="en-US" sz="2000" dirty="0">
                <a:solidFill>
                  <a:schemeClr val="bg1"/>
                </a:solidFill>
              </a:rPr>
              <a:t>Possible Future Topics: Coordinating with CPUC, Workforce Development Plan, Sustainable Supply Chain, Reporting and Compliance, data collection/sources</a:t>
            </a:r>
          </a:p>
          <a:p>
            <a:pPr marL="742950" marR="0" indent="-285750">
              <a:lnSpc>
                <a:spcPct val="107000"/>
              </a:lnSpc>
              <a:spcBef>
                <a:spcPts val="0"/>
              </a:spcBef>
              <a:spcAft>
                <a:spcPts val="800"/>
              </a:spcAft>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76335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20</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Undergrounding Project</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1215852" y="908854"/>
            <a:ext cx="9888942" cy="4278351"/>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0" marR="0">
              <a:lnSpc>
                <a:spcPct val="107000"/>
              </a:lnSpc>
              <a:spcBef>
                <a:spcPts val="0"/>
              </a:spcBef>
              <a:spcAft>
                <a:spcPts val="0"/>
              </a:spcAft>
            </a:pPr>
            <a:endParaRPr lang="en-US" sz="2800" dirty="0">
              <a:solidFill>
                <a:schemeClr val="bg1"/>
              </a:solidFill>
            </a:endParaRPr>
          </a:p>
          <a:p>
            <a:pPr marL="0" marR="0">
              <a:lnSpc>
                <a:spcPct val="107000"/>
              </a:lnSpc>
              <a:spcBef>
                <a:spcPts val="0"/>
              </a:spcBef>
              <a:spcAft>
                <a:spcPts val="0"/>
              </a:spcAft>
            </a:pPr>
            <a:r>
              <a:rPr lang="en-US" sz="4000" dirty="0">
                <a:solidFill>
                  <a:schemeClr val="bg1"/>
                </a:solidFill>
              </a:rPr>
              <a:t>Questions </a:t>
            </a:r>
          </a:p>
          <a:p>
            <a:pPr marL="0" marR="0">
              <a:lnSpc>
                <a:spcPct val="107000"/>
              </a:lnSpc>
              <a:spcBef>
                <a:spcPts val="0"/>
              </a:spcBef>
              <a:spcAft>
                <a:spcPts val="0"/>
              </a:spcAft>
            </a:pPr>
            <a:r>
              <a:rPr lang="en-US" sz="4000" dirty="0">
                <a:solidFill>
                  <a:schemeClr val="bg1"/>
                </a:solidFill>
              </a:rPr>
              <a:t>	</a:t>
            </a:r>
          </a:p>
          <a:p>
            <a:pPr marL="0" marR="0">
              <a:lnSpc>
                <a:spcPct val="107000"/>
              </a:lnSpc>
              <a:spcBef>
                <a:spcPts val="0"/>
              </a:spcBef>
              <a:spcAft>
                <a:spcPts val="0"/>
              </a:spcAft>
            </a:pPr>
            <a:r>
              <a:rPr lang="en-US" sz="4000" dirty="0">
                <a:solidFill>
                  <a:schemeClr val="bg1"/>
                </a:solidFill>
              </a:rPr>
              <a:t>Time check</a:t>
            </a:r>
          </a:p>
          <a:p>
            <a:pPr marL="0" marR="0">
              <a:lnSpc>
                <a:spcPct val="107000"/>
              </a:lnSpc>
              <a:spcBef>
                <a:spcPts val="0"/>
              </a:spcBef>
              <a:spcAft>
                <a:spcPts val="0"/>
              </a:spcAft>
            </a:pPr>
            <a:endParaRPr lang="en-US" sz="4000" dirty="0">
              <a:solidFill>
                <a:schemeClr val="bg1"/>
              </a:solidFill>
            </a:endParaRPr>
          </a:p>
          <a:p>
            <a:pPr marL="0" marR="0">
              <a:lnSpc>
                <a:spcPct val="107000"/>
              </a:lnSpc>
              <a:spcBef>
                <a:spcPts val="0"/>
              </a:spcBef>
              <a:spcAft>
                <a:spcPts val="0"/>
              </a:spcAft>
            </a:pPr>
            <a:r>
              <a:rPr lang="en-US" sz="4000" dirty="0">
                <a:solidFill>
                  <a:schemeClr val="bg1"/>
                </a:solidFill>
              </a:rPr>
              <a:t>More discussion next working group</a:t>
            </a:r>
          </a:p>
        </p:txBody>
      </p:sp>
    </p:spTree>
    <p:extLst>
      <p:ext uri="{BB962C8B-B14F-4D97-AF65-F5344CB8AC3E}">
        <p14:creationId xmlns:p14="http://schemas.microsoft.com/office/powerpoint/2010/main" val="144611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5DD5-2EDF-D4D4-0B67-A7C58DC8AF62}"/>
              </a:ext>
            </a:extLst>
          </p:cNvPr>
          <p:cNvSpPr>
            <a:spLocks noGrp="1"/>
          </p:cNvSpPr>
          <p:nvPr>
            <p:ph type="title"/>
          </p:nvPr>
        </p:nvSpPr>
        <p:spPr/>
        <p:txBody>
          <a:bodyPr/>
          <a:lstStyle/>
          <a:p>
            <a:r>
              <a:rPr lang="en-US" dirty="0"/>
              <a:t>Wrapping Up and Planning</a:t>
            </a:r>
          </a:p>
        </p:txBody>
      </p:sp>
      <p:sp>
        <p:nvSpPr>
          <p:cNvPr id="3" name="Content Placeholder 2">
            <a:extLst>
              <a:ext uri="{FF2B5EF4-FFF2-40B4-BE49-F238E27FC236}">
                <a16:creationId xmlns:a16="http://schemas.microsoft.com/office/drawing/2014/main" id="{45194425-25DA-4FD7-013D-D132C708FBD3}"/>
              </a:ext>
            </a:extLst>
          </p:cNvPr>
          <p:cNvSpPr>
            <a:spLocks noGrp="1"/>
          </p:cNvSpPr>
          <p:nvPr>
            <p:ph idx="1"/>
          </p:nvPr>
        </p:nvSpPr>
        <p:spPr/>
        <p:txBody>
          <a:bodyPr/>
          <a:lstStyle/>
          <a:p>
            <a:r>
              <a:rPr lang="en-US" dirty="0"/>
              <a:t>Additional Public Comment on today’s topics</a:t>
            </a:r>
          </a:p>
          <a:p>
            <a:r>
              <a:rPr lang="en-US" dirty="0"/>
              <a:t>Questions about today’s discussion</a:t>
            </a:r>
          </a:p>
          <a:p>
            <a:r>
              <a:rPr lang="en-US" dirty="0"/>
              <a:t>Plan for next working group, including preparing for discussion</a:t>
            </a:r>
          </a:p>
          <a:p>
            <a:r>
              <a:rPr lang="en-US" dirty="0"/>
              <a:t>Future topics for working group and/or written comments</a:t>
            </a:r>
          </a:p>
          <a:p>
            <a:r>
              <a:rPr lang="en-US" dirty="0"/>
              <a:t>Questions about housekeeping items like e-filing</a:t>
            </a:r>
          </a:p>
        </p:txBody>
      </p:sp>
      <p:sp>
        <p:nvSpPr>
          <p:cNvPr id="4" name="Footer Placeholder 3">
            <a:extLst>
              <a:ext uri="{FF2B5EF4-FFF2-40B4-BE49-F238E27FC236}">
                <a16:creationId xmlns:a16="http://schemas.microsoft.com/office/drawing/2014/main" id="{2437809E-6EEB-2702-F763-535218F00D22}"/>
              </a:ext>
            </a:extLst>
          </p:cNvPr>
          <p:cNvSpPr>
            <a:spLocks noGrp="1"/>
          </p:cNvSpPr>
          <p:nvPr>
            <p:ph type="ftr" sz="quarter" idx="11"/>
          </p:nvPr>
        </p:nvSpPr>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C8C0081F-66D3-74F3-E708-3F370497B7CB}"/>
              </a:ext>
            </a:extLst>
          </p:cNvPr>
          <p:cNvSpPr>
            <a:spLocks noGrp="1"/>
          </p:cNvSpPr>
          <p:nvPr>
            <p:ph type="sldNum" sz="quarter" idx="12"/>
          </p:nvPr>
        </p:nvSpPr>
        <p:spPr/>
        <p:txBody>
          <a:bodyPr/>
          <a:lstStyle/>
          <a:p>
            <a:fld id="{5492B78E-5BF9-0B46-B1B8-04BFF5711F33}" type="slidenum">
              <a:rPr lang="en-US" smtClean="0"/>
              <a:t>21</a:t>
            </a:fld>
            <a:endParaRPr lang="en-US"/>
          </a:p>
        </p:txBody>
      </p:sp>
    </p:spTree>
    <p:extLst>
      <p:ext uri="{BB962C8B-B14F-4D97-AF65-F5344CB8AC3E}">
        <p14:creationId xmlns:p14="http://schemas.microsoft.com/office/powerpoint/2010/main" val="37338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0F7B-03D9-5A56-A4ED-7E287F966534}"/>
              </a:ext>
            </a:extLst>
          </p:cNvPr>
          <p:cNvSpPr>
            <a:spLocks noGrp="1"/>
          </p:cNvSpPr>
          <p:nvPr>
            <p:ph type="title"/>
          </p:nvPr>
        </p:nvSpPr>
        <p:spPr>
          <a:xfrm>
            <a:off x="838200" y="374957"/>
            <a:ext cx="10515600" cy="776247"/>
          </a:xfrm>
        </p:spPr>
        <p:txBody>
          <a:bodyPr/>
          <a:lstStyle/>
          <a:p>
            <a:r>
              <a:rPr lang="en-US" dirty="0"/>
              <a:t>Planning</a:t>
            </a:r>
          </a:p>
        </p:txBody>
      </p:sp>
      <p:sp>
        <p:nvSpPr>
          <p:cNvPr id="3" name="Content Placeholder 2">
            <a:extLst>
              <a:ext uri="{FF2B5EF4-FFF2-40B4-BE49-F238E27FC236}">
                <a16:creationId xmlns:a16="http://schemas.microsoft.com/office/drawing/2014/main" id="{752D4A04-1237-26BB-611F-4597EF25FD86}"/>
              </a:ext>
            </a:extLst>
          </p:cNvPr>
          <p:cNvSpPr>
            <a:spLocks noGrp="1"/>
          </p:cNvSpPr>
          <p:nvPr>
            <p:ph idx="1"/>
          </p:nvPr>
        </p:nvSpPr>
        <p:spPr>
          <a:xfrm>
            <a:off x="130629" y="1256045"/>
            <a:ext cx="8022771" cy="4550990"/>
          </a:xfrm>
        </p:spPr>
        <p:txBody>
          <a:bodyPr>
            <a:normAutofit fontScale="55000" lnSpcReduction="20000"/>
          </a:bodyPr>
          <a:lstStyle/>
          <a:p>
            <a:pPr marL="0" indent="0">
              <a:buNone/>
            </a:pPr>
            <a:r>
              <a:rPr lang="en-US" sz="5100" b="1" dirty="0"/>
              <a:t>Improvements to Working Group structure?</a:t>
            </a:r>
          </a:p>
          <a:p>
            <a:pPr marL="0" indent="0">
              <a:buNone/>
            </a:pPr>
            <a:endParaRPr lang="en-US" sz="5100" b="1" dirty="0"/>
          </a:p>
          <a:p>
            <a:pPr marL="0" indent="0">
              <a:buNone/>
            </a:pPr>
            <a:r>
              <a:rPr lang="en-US" sz="5100" b="1" dirty="0"/>
              <a:t>Topics</a:t>
            </a:r>
          </a:p>
          <a:p>
            <a:pPr marL="742950" marR="0" indent="-285750">
              <a:lnSpc>
                <a:spcPct val="110000"/>
              </a:lnSpc>
              <a:spcBef>
                <a:spcPts val="600"/>
              </a:spcBef>
              <a:spcAft>
                <a:spcPts val="600"/>
              </a:spcAft>
              <a:buFont typeface="Arial" panose="020B0604020202020204" pitchFamily="34" charset="0"/>
              <a:buChar char="•"/>
            </a:pPr>
            <a:r>
              <a:rPr lang="en-US" sz="3600" dirty="0">
                <a:solidFill>
                  <a:schemeClr val="tx1"/>
                </a:solidFill>
              </a:rPr>
              <a:t>Comparing and Prioritizing</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Flexibility/Changes during 10-year period</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Coordinating with CPUC</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Workforce Development Plan, Sustainable Supply Chain</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Reporting and Compliance</a:t>
            </a:r>
          </a:p>
          <a:p>
            <a:pPr lvl="1">
              <a:lnSpc>
                <a:spcPct val="110000"/>
              </a:lnSpc>
              <a:spcBef>
                <a:spcPts val="600"/>
              </a:spcBef>
              <a:spcAft>
                <a:spcPts val="600"/>
              </a:spcAft>
            </a:pPr>
            <a:r>
              <a:rPr lang="en-US" sz="3600" dirty="0">
                <a:solidFill>
                  <a:schemeClr val="tx1"/>
                </a:solidFill>
              </a:rPr>
              <a:t>Guiding Principles for evaluating Plan</a:t>
            </a:r>
          </a:p>
          <a:p>
            <a:pPr lvl="1">
              <a:lnSpc>
                <a:spcPct val="110000"/>
              </a:lnSpc>
              <a:spcBef>
                <a:spcPts val="600"/>
              </a:spcBef>
              <a:spcAft>
                <a:spcPts val="600"/>
              </a:spcAft>
            </a:pPr>
            <a:r>
              <a:rPr lang="en-US" sz="3600" dirty="0">
                <a:solidFill>
                  <a:schemeClr val="tx1"/>
                </a:solidFill>
              </a:rPr>
              <a:t>Data</a:t>
            </a:r>
            <a:endParaRPr lang="en-US" sz="3600" dirty="0"/>
          </a:p>
          <a:p>
            <a:endParaRPr lang="en-US" sz="1400" dirty="0"/>
          </a:p>
        </p:txBody>
      </p:sp>
      <p:sp>
        <p:nvSpPr>
          <p:cNvPr id="4" name="Footer Placeholder 3">
            <a:extLst>
              <a:ext uri="{FF2B5EF4-FFF2-40B4-BE49-F238E27FC236}">
                <a16:creationId xmlns:a16="http://schemas.microsoft.com/office/drawing/2014/main" id="{CFEC9BCD-E925-D48D-7C08-CC4C305C8567}"/>
              </a:ext>
            </a:extLst>
          </p:cNvPr>
          <p:cNvSpPr>
            <a:spLocks noGrp="1"/>
          </p:cNvSpPr>
          <p:nvPr>
            <p:ph type="ftr" sz="quarter" idx="11"/>
          </p:nvPr>
        </p:nvSpPr>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B9939E50-9298-3420-B7AD-35B1867DC544}"/>
              </a:ext>
            </a:extLst>
          </p:cNvPr>
          <p:cNvSpPr>
            <a:spLocks noGrp="1"/>
          </p:cNvSpPr>
          <p:nvPr>
            <p:ph type="sldNum" sz="quarter" idx="12"/>
          </p:nvPr>
        </p:nvSpPr>
        <p:spPr/>
        <p:txBody>
          <a:bodyPr/>
          <a:lstStyle/>
          <a:p>
            <a:fld id="{5492B78E-5BF9-0B46-B1B8-04BFF5711F33}" type="slidenum">
              <a:rPr lang="en-US" smtClean="0"/>
              <a:t>22</a:t>
            </a:fld>
            <a:endParaRPr lang="en-US"/>
          </a:p>
        </p:txBody>
      </p:sp>
    </p:spTree>
    <p:extLst>
      <p:ext uri="{BB962C8B-B14F-4D97-AF65-F5344CB8AC3E}">
        <p14:creationId xmlns:p14="http://schemas.microsoft.com/office/powerpoint/2010/main" val="274785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3</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Today’s Topics</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970347" y="1280792"/>
            <a:ext cx="11221653" cy="6301020"/>
          </a:xfrm>
          <a:prstGeom prst="rect">
            <a:avLst/>
          </a:prstGeom>
          <a:noFill/>
        </p:spPr>
        <p:txBody>
          <a:bodyPr wrap="square" lIns="91440" tIns="45720" rIns="91440" bIns="45720" rtlCol="0" anchor="t">
            <a:spAutoFit/>
          </a:bodyPr>
          <a:lstStyle/>
          <a:p>
            <a:endParaRPr lang="en-US" sz="2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Housekeeping Items</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Part 1 </a:t>
            </a:r>
            <a:r>
              <a:rPr lang="en-US" sz="2800" dirty="0">
                <a:solidFill>
                  <a:schemeClr val="accent2"/>
                </a:solidFill>
              </a:rPr>
              <a:t>(target end time 11:10)</a:t>
            </a:r>
          </a:p>
          <a:p>
            <a:pPr marL="1657350" lvl="2" indent="-285750">
              <a:spcAft>
                <a:spcPts val="800"/>
              </a:spcAft>
              <a:buFont typeface="Arial" panose="020B0604020202020204" pitchFamily="34" charset="0"/>
              <a:buChar char="•"/>
            </a:pPr>
            <a:r>
              <a:rPr lang="en-US" sz="2400" dirty="0">
                <a:solidFill>
                  <a:schemeClr val="bg1"/>
                </a:solidFill>
              </a:rPr>
              <a:t>Definition of Outage Programs</a:t>
            </a:r>
          </a:p>
          <a:p>
            <a:pPr marL="1657350" lvl="2" indent="-285750">
              <a:spcAft>
                <a:spcPts val="800"/>
              </a:spcAft>
              <a:buFont typeface="Arial" panose="020B0604020202020204" pitchFamily="34" charset="0"/>
              <a:buChar char="•"/>
            </a:pPr>
            <a:r>
              <a:rPr lang="en-US" sz="2400" b="0" i="0" u="none" strike="noStrike" baseline="0" dirty="0">
                <a:solidFill>
                  <a:schemeClr val="bg1"/>
                </a:solidFill>
              </a:rPr>
              <a:t>Possible Baseline </a:t>
            </a:r>
            <a:r>
              <a:rPr lang="en-US" sz="2400" dirty="0">
                <a:solidFill>
                  <a:schemeClr val="bg1"/>
                </a:solidFill>
              </a:rPr>
              <a:t>and definition of “Substantially Increase” for Reliability</a:t>
            </a:r>
          </a:p>
          <a:p>
            <a:pPr marL="1657350" lvl="2" indent="-285750">
              <a:spcAft>
                <a:spcPts val="800"/>
              </a:spcAft>
              <a:buFont typeface="Arial" panose="020B0604020202020204" pitchFamily="34" charset="0"/>
              <a:buChar char="•"/>
            </a:pPr>
            <a:r>
              <a:rPr lang="en-US" sz="2400" dirty="0">
                <a:solidFill>
                  <a:schemeClr val="bg1"/>
                </a:solidFill>
              </a:rPr>
              <a:t>Possible Baseline and definition of “Substantially increase” for Wildfire Risk</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What is an “Undergrounding Project”</a:t>
            </a:r>
            <a:r>
              <a:rPr lang="en-US" sz="2800" dirty="0">
                <a:solidFill>
                  <a:schemeClr val="accent2"/>
                </a:solidFill>
              </a:rPr>
              <a:t> (target end time 11:40)</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Future Topics, Schedule</a:t>
            </a:r>
          </a:p>
          <a:p>
            <a:pPr marL="742950" marR="0" indent="-285750">
              <a:lnSpc>
                <a:spcPct val="107000"/>
              </a:lnSpc>
              <a:spcBef>
                <a:spcPts val="0"/>
              </a:spcBef>
              <a:spcAft>
                <a:spcPts val="800"/>
              </a:spcAft>
              <a:buFont typeface="Arial" panose="020B0604020202020204" pitchFamily="34" charset="0"/>
              <a:buChar char="•"/>
            </a:pPr>
            <a:endParaRPr lang="en-US" sz="2800" dirty="0">
              <a:solidFill>
                <a:schemeClr val="bg1"/>
              </a:solidFill>
            </a:endParaRPr>
          </a:p>
          <a:p>
            <a:endParaRPr lang="en-US" sz="2800" b="1" dirty="0">
              <a:solidFill>
                <a:schemeClr val="bg1"/>
              </a:solidFill>
            </a:endParaRPr>
          </a:p>
          <a:p>
            <a:endParaRPr lang="en-US" sz="2800" b="1" dirty="0">
              <a:solidFill>
                <a:schemeClr val="bg1"/>
              </a:solidFill>
            </a:endParaRPr>
          </a:p>
          <a:p>
            <a:pPr marL="457200" marR="0">
              <a:lnSpc>
                <a:spcPct val="107000"/>
              </a:lnSpc>
              <a:spcBef>
                <a:spcPts val="0"/>
              </a:spcBef>
              <a:spcAft>
                <a:spcPts val="800"/>
              </a:spcAft>
            </a:pPr>
            <a:endParaRPr lang="en-US" sz="1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endParaRPr lang="en-US" sz="1800" b="0" i="0" u="none" strike="noStrike" baseline="0" dirty="0">
              <a:solidFill>
                <a:schemeClr val="bg1"/>
              </a:solidFill>
            </a:endParaRPr>
          </a:p>
        </p:txBody>
      </p:sp>
    </p:spTree>
    <p:extLst>
      <p:ext uri="{BB962C8B-B14F-4D97-AF65-F5344CB8AC3E}">
        <p14:creationId xmlns:p14="http://schemas.microsoft.com/office/powerpoint/2010/main" val="108270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4</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“Outage Program”</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1055716" y="1875210"/>
            <a:ext cx="9584575" cy="2554545"/>
          </a:xfrm>
          <a:prstGeom prst="rect">
            <a:avLst/>
          </a:prstGeom>
          <a:noFill/>
        </p:spPr>
        <p:txBody>
          <a:bodyPr wrap="square" lIns="91440" tIns="45720" rIns="91440" bIns="45720" rtlCol="0" anchor="t">
            <a:spAutoFit/>
          </a:bodyPr>
          <a:lstStyle/>
          <a:p>
            <a:endParaRPr lang="en-US" sz="2000" b="0" i="0" dirty="0">
              <a:solidFill>
                <a:schemeClr val="bg1"/>
              </a:solidFill>
              <a:effectLst/>
              <a:latin typeface="Verdana" panose="020B0604030504040204" pitchFamily="34" charset="0"/>
              <a:ea typeface="Verdana" panose="020B0604030504040204" pitchFamily="34" charset="0"/>
            </a:endParaRPr>
          </a:p>
          <a:p>
            <a:r>
              <a:rPr lang="en-US" sz="2000" b="0" i="0" dirty="0">
                <a:solidFill>
                  <a:schemeClr val="bg1"/>
                </a:solidFill>
                <a:effectLst/>
                <a:latin typeface="Verdana" panose="020B0604030504040204" pitchFamily="34" charset="0"/>
                <a:ea typeface="Verdana" panose="020B0604030504040204" pitchFamily="34" charset="0"/>
              </a:rPr>
              <a:t>The office may only approve the plan if the large electrical corporation has shown that the plan will substantially increase electrical reliability by </a:t>
            </a:r>
            <a:r>
              <a:rPr lang="en-US" sz="2000" b="1" i="1" dirty="0">
                <a:solidFill>
                  <a:schemeClr val="bg1"/>
                </a:solidFill>
                <a:effectLst/>
                <a:latin typeface="Verdana" panose="020B0604030504040204" pitchFamily="34" charset="0"/>
                <a:ea typeface="Verdana" panose="020B0604030504040204" pitchFamily="34" charset="0"/>
              </a:rPr>
              <a:t>reducing the use of public safety power shutoffs, enhanced powerline safety settings, </a:t>
            </a:r>
            <a:r>
              <a:rPr lang="en-US" sz="2000" b="1" i="1" dirty="0" err="1">
                <a:solidFill>
                  <a:schemeClr val="bg1"/>
                </a:solidFill>
                <a:effectLst/>
                <a:latin typeface="Verdana" panose="020B0604030504040204" pitchFamily="34" charset="0"/>
                <a:ea typeface="Verdana" panose="020B0604030504040204" pitchFamily="34" charset="0"/>
              </a:rPr>
              <a:t>deenergization</a:t>
            </a:r>
            <a:r>
              <a:rPr lang="en-US" sz="2000" b="1" i="1" dirty="0">
                <a:solidFill>
                  <a:schemeClr val="bg1"/>
                </a:solidFill>
                <a:effectLst/>
                <a:latin typeface="Verdana" panose="020B0604030504040204" pitchFamily="34" charset="0"/>
                <a:ea typeface="Verdana" panose="020B0604030504040204" pitchFamily="34" charset="0"/>
              </a:rPr>
              <a:t> events, and any other outage programs</a:t>
            </a:r>
            <a:r>
              <a:rPr lang="en-US" sz="2000" b="0" i="0" dirty="0">
                <a:solidFill>
                  <a:schemeClr val="bg1"/>
                </a:solidFill>
                <a:effectLst/>
                <a:latin typeface="Verdana" panose="020B0604030504040204" pitchFamily="34" charset="0"/>
                <a:ea typeface="Verdana" panose="020B0604030504040204" pitchFamily="34" charset="0"/>
              </a:rPr>
              <a:t>, and substantially reduce the risk of wildfire. Before approving the plan, the office may require the large electrical corporation to modify the plan.</a:t>
            </a:r>
            <a:endParaRPr lang="en-US" sz="2000" b="0" i="0" u="none" strike="noStrike" baseline="0" dirty="0">
              <a:solidFill>
                <a:schemeClr val="bg1"/>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05F5C1DD-6A8A-8F41-9536-6262C9B5A164}"/>
              </a:ext>
            </a:extLst>
          </p:cNvPr>
          <p:cNvSpPr txBox="1"/>
          <p:nvPr/>
        </p:nvSpPr>
        <p:spPr>
          <a:xfrm>
            <a:off x="997527" y="4432639"/>
            <a:ext cx="7971906" cy="1015663"/>
          </a:xfrm>
          <a:prstGeom prst="rect">
            <a:avLst/>
          </a:prstGeom>
          <a:noFill/>
        </p:spPr>
        <p:txBody>
          <a:bodyPr wrap="square">
            <a:spAutoFit/>
          </a:bodyPr>
          <a:lstStyle/>
          <a:p>
            <a:r>
              <a:rPr lang="en-US" sz="2000" b="0" i="0" dirty="0">
                <a:solidFill>
                  <a:schemeClr val="bg1"/>
                </a:solidFill>
                <a:effectLst/>
                <a:latin typeface="Verdana" panose="020B0604030504040204" pitchFamily="34" charset="0"/>
              </a:rPr>
              <a:t>“</a:t>
            </a:r>
            <a:r>
              <a:rPr lang="en-US" sz="2000" b="1" i="1" dirty="0" err="1">
                <a:solidFill>
                  <a:schemeClr val="bg1"/>
                </a:solidFill>
                <a:effectLst/>
                <a:latin typeface="Verdana" panose="020B0604030504040204" pitchFamily="34" charset="0"/>
              </a:rPr>
              <a:t>Deenergization</a:t>
            </a:r>
            <a:r>
              <a:rPr lang="en-US" sz="2000" b="1" i="1" dirty="0">
                <a:solidFill>
                  <a:schemeClr val="bg1"/>
                </a:solidFill>
                <a:effectLst/>
                <a:latin typeface="Verdana" panose="020B0604030504040204" pitchFamily="34" charset="0"/>
              </a:rPr>
              <a:t> event</a:t>
            </a:r>
            <a:r>
              <a:rPr lang="en-US" sz="2000" b="0" i="0" dirty="0">
                <a:solidFill>
                  <a:schemeClr val="bg1"/>
                </a:solidFill>
                <a:effectLst/>
                <a:latin typeface="Verdana" panose="020B0604030504040204" pitchFamily="34" charset="0"/>
              </a:rPr>
              <a:t>” means the proactive interruption of electrical service for the purpose of mitigating or avoiding the risk of causing a wildfire.</a:t>
            </a:r>
            <a:endParaRPr lang="en-US" sz="2000" dirty="0">
              <a:solidFill>
                <a:schemeClr val="bg1"/>
              </a:solidFill>
            </a:endParaRPr>
          </a:p>
        </p:txBody>
      </p:sp>
      <p:sp>
        <p:nvSpPr>
          <p:cNvPr id="4" name="TextBox 3">
            <a:extLst>
              <a:ext uri="{FF2B5EF4-FFF2-40B4-BE49-F238E27FC236}">
                <a16:creationId xmlns:a16="http://schemas.microsoft.com/office/drawing/2014/main" id="{050FC10D-2D45-CD10-9C95-3377000E638F}"/>
              </a:ext>
            </a:extLst>
          </p:cNvPr>
          <p:cNvSpPr txBox="1"/>
          <p:nvPr/>
        </p:nvSpPr>
        <p:spPr>
          <a:xfrm>
            <a:off x="1200139" y="1409698"/>
            <a:ext cx="7547956" cy="523220"/>
          </a:xfrm>
          <a:prstGeom prst="rect">
            <a:avLst/>
          </a:prstGeom>
          <a:noFill/>
        </p:spPr>
        <p:txBody>
          <a:bodyPr wrap="square" rtlCol="0">
            <a:spAutoFit/>
          </a:bodyPr>
          <a:lstStyle/>
          <a:p>
            <a:r>
              <a:rPr lang="en-US" sz="2800" b="1" dirty="0">
                <a:solidFill>
                  <a:schemeClr val="bg1"/>
                </a:solidFill>
              </a:rPr>
              <a:t>Statutory language:</a:t>
            </a:r>
          </a:p>
        </p:txBody>
      </p:sp>
    </p:spTree>
    <p:extLst>
      <p:ext uri="{BB962C8B-B14F-4D97-AF65-F5344CB8AC3E}">
        <p14:creationId xmlns:p14="http://schemas.microsoft.com/office/powerpoint/2010/main" val="70623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5</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33868"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“Outage Program” </a:t>
            </a:r>
            <a:r>
              <a:rPr lang="en-US" sz="1600" b="1" dirty="0">
                <a:solidFill>
                  <a:schemeClr val="bg1"/>
                </a:solidFill>
                <a:latin typeface="Source Sans Pro"/>
                <a:ea typeface="Source Sans Pro"/>
              </a:rPr>
              <a:t>(</a:t>
            </a:r>
            <a:r>
              <a:rPr lang="en-US" sz="1600" b="1" dirty="0" err="1">
                <a:solidFill>
                  <a:schemeClr val="bg1"/>
                </a:solidFill>
                <a:latin typeface="Source Sans Pro"/>
                <a:ea typeface="Source Sans Pro"/>
              </a:rPr>
              <a:t>Con’t</a:t>
            </a:r>
            <a:r>
              <a:rPr lang="en-US" sz="1600" b="1" dirty="0">
                <a:solidFill>
                  <a:schemeClr val="bg1"/>
                </a:solidFill>
                <a:latin typeface="Source Sans Pro"/>
                <a:ea typeface="Source Sans Pro"/>
              </a:rPr>
              <a:t>)</a:t>
            </a:r>
            <a:endParaRPr lang="en-US" sz="16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419235"/>
            <a:ext cx="11374253" cy="4500912"/>
          </a:xfrm>
          <a:prstGeom prst="rect">
            <a:avLst/>
          </a:prstGeom>
          <a:noFill/>
        </p:spPr>
        <p:txBody>
          <a:bodyPr wrap="square" lIns="91440" tIns="45720" rIns="91440" bIns="45720" rtlCol="0" anchor="t">
            <a:spAutoFit/>
          </a:bodyPr>
          <a:lstStyle/>
          <a:p>
            <a:endParaRPr lang="en-US" sz="2800" b="1" dirty="0">
              <a:solidFill>
                <a:schemeClr val="bg1"/>
              </a:solidFill>
            </a:endParaRPr>
          </a:p>
          <a:p>
            <a:r>
              <a:rPr lang="en-US" sz="2800" b="1" dirty="0">
                <a:solidFill>
                  <a:schemeClr val="bg1"/>
                </a:solidFill>
              </a:rPr>
              <a:t>Definition of Outage Program: </a:t>
            </a:r>
          </a:p>
          <a:p>
            <a:endParaRPr lang="en-US" dirty="0">
              <a:solidFill>
                <a:schemeClr val="bg1"/>
              </a:solidFill>
            </a:endParaRPr>
          </a:p>
          <a:p>
            <a:pPr marL="914400" marR="0" indent="-457200">
              <a:lnSpc>
                <a:spcPct val="107000"/>
              </a:lnSpc>
              <a:spcBef>
                <a:spcPts val="0"/>
              </a:spcBef>
              <a:spcAft>
                <a:spcPts val="800"/>
              </a:spcAft>
              <a:buFont typeface="+mj-lt"/>
              <a:buAutoNum type="arabicPeriod"/>
            </a:pPr>
            <a:r>
              <a:rPr lang="en-US" sz="2400" kern="100" dirty="0">
                <a:solidFill>
                  <a:schemeClr val="bg1"/>
                </a:solidFill>
                <a:effectLst/>
                <a:ea typeface="Calibri" panose="020F0502020204030204" pitchFamily="34" charset="0"/>
                <a:cs typeface="Times New Roman" panose="02020603050405020304" pitchFamily="18" charset="0"/>
              </a:rPr>
              <a:t>Should </a:t>
            </a:r>
            <a:r>
              <a:rPr lang="en-US" sz="2400" kern="100" dirty="0">
                <a:solidFill>
                  <a:schemeClr val="bg1"/>
                </a:solidFill>
                <a:ea typeface="Calibri" panose="020F0502020204030204" pitchFamily="34" charset="0"/>
                <a:cs typeface="Times New Roman" panose="02020603050405020304" pitchFamily="18" charset="0"/>
              </a:rPr>
              <a:t>Outage Program only include outages initiated by utility?</a:t>
            </a:r>
          </a:p>
          <a:p>
            <a:pPr marL="914400" marR="0" indent="-457200">
              <a:lnSpc>
                <a:spcPct val="107000"/>
              </a:lnSpc>
              <a:spcBef>
                <a:spcPts val="0"/>
              </a:spcBef>
              <a:spcAft>
                <a:spcPts val="800"/>
              </a:spcAft>
              <a:buFont typeface="+mj-lt"/>
              <a:buAutoNum type="arabicPeriod"/>
            </a:pPr>
            <a:r>
              <a:rPr lang="en-US" sz="2400" kern="100" dirty="0">
                <a:solidFill>
                  <a:schemeClr val="bg1"/>
                </a:solidFill>
                <a:effectLst/>
                <a:ea typeface="Calibri" panose="020F0502020204030204" pitchFamily="34" charset="0"/>
                <a:cs typeface="Times New Roman" panose="02020603050405020304" pitchFamily="18" charset="0"/>
              </a:rPr>
              <a:t>Should </a:t>
            </a:r>
            <a:r>
              <a:rPr lang="en-US" sz="2400" kern="100" dirty="0">
                <a:solidFill>
                  <a:schemeClr val="bg1"/>
                </a:solidFill>
                <a:ea typeface="Calibri" panose="020F0502020204030204" pitchFamily="34" charset="0"/>
                <a:cs typeface="Times New Roman" panose="02020603050405020304" pitchFamily="18" charset="0"/>
              </a:rPr>
              <a:t>Outage Program be limited to outages related to wildfire mitigation?</a:t>
            </a:r>
          </a:p>
          <a:p>
            <a:pPr marL="914400" marR="0" indent="-457200">
              <a:lnSpc>
                <a:spcPct val="107000"/>
              </a:lnSpc>
              <a:spcBef>
                <a:spcPts val="0"/>
              </a:spcBef>
              <a:spcAft>
                <a:spcPts val="800"/>
              </a:spcAft>
              <a:buFont typeface="+mj-lt"/>
              <a:buAutoNum type="arabicPeriod"/>
            </a:pPr>
            <a:r>
              <a:rPr lang="en-US" sz="2400" kern="100" dirty="0">
                <a:solidFill>
                  <a:schemeClr val="bg1"/>
                </a:solidFill>
                <a:ea typeface="Calibri" panose="020F0502020204030204" pitchFamily="34" charset="0"/>
                <a:cs typeface="Times New Roman" panose="02020603050405020304" pitchFamily="18" charset="0"/>
              </a:rPr>
              <a:t>Should Outage Program include other external factors (storms, earthquake)?</a:t>
            </a:r>
          </a:p>
          <a:p>
            <a:pPr marL="914400" marR="0" indent="-457200">
              <a:lnSpc>
                <a:spcPct val="107000"/>
              </a:lnSpc>
              <a:spcBef>
                <a:spcPts val="0"/>
              </a:spcBef>
              <a:spcAft>
                <a:spcPts val="800"/>
              </a:spcAft>
              <a:buFont typeface="+mj-lt"/>
              <a:buAutoNum type="arabicPeriod"/>
            </a:pPr>
            <a:r>
              <a:rPr lang="en-US" sz="2400" kern="100" dirty="0">
                <a:solidFill>
                  <a:schemeClr val="bg1"/>
                </a:solidFill>
                <a:ea typeface="Calibri" panose="020F0502020204030204" pitchFamily="34" charset="0"/>
                <a:cs typeface="Times New Roman" panose="02020603050405020304" pitchFamily="18" charset="0"/>
              </a:rPr>
              <a:t>Should Outage Program include planned and/or unplanned maintenance?</a:t>
            </a:r>
          </a:p>
          <a:p>
            <a:pPr marL="914400" marR="0" indent="-457200">
              <a:lnSpc>
                <a:spcPct val="107000"/>
              </a:lnSpc>
              <a:spcBef>
                <a:spcPts val="0"/>
              </a:spcBef>
              <a:spcAft>
                <a:spcPts val="800"/>
              </a:spcAft>
              <a:buFont typeface="+mj-lt"/>
              <a:buAutoNum type="arabicPeriod"/>
            </a:pPr>
            <a:r>
              <a:rPr lang="en-US" sz="2400" kern="100" dirty="0">
                <a:solidFill>
                  <a:schemeClr val="bg1"/>
                </a:solidFill>
                <a:ea typeface="Calibri" panose="020F0502020204030204" pitchFamily="34" charset="0"/>
                <a:cs typeface="Times New Roman" panose="02020603050405020304" pitchFamily="18" charset="0"/>
              </a:rPr>
              <a:t>Should fast trip programs be included? </a:t>
            </a:r>
          </a:p>
          <a:p>
            <a:pPr marL="742950" marR="0" indent="-285750">
              <a:lnSpc>
                <a:spcPct val="107000"/>
              </a:lnSpc>
              <a:spcBef>
                <a:spcPts val="0"/>
              </a:spcBef>
              <a:spcAft>
                <a:spcPts val="800"/>
              </a:spcAft>
              <a:buFont typeface="Arial" panose="020B0604020202020204" pitchFamily="34" charset="0"/>
              <a:buChar char="•"/>
            </a:pPr>
            <a:endParaRPr lang="en-US" sz="2400" kern="100" dirty="0">
              <a:solidFill>
                <a:schemeClr val="bg1"/>
              </a:solidFill>
              <a:ea typeface="Calibri" panose="020F0502020204030204" pitchFamily="34" charset="0"/>
              <a:cs typeface="Times New Roman" panose="02020603050405020304" pitchFamily="18" charset="0"/>
            </a:endParaRPr>
          </a:p>
          <a:p>
            <a:pPr marL="742950" marR="0" indent="-285750">
              <a:lnSpc>
                <a:spcPct val="107000"/>
              </a:lnSpc>
              <a:spcBef>
                <a:spcPts val="0"/>
              </a:spcBef>
              <a:spcAft>
                <a:spcPts val="800"/>
              </a:spcAft>
              <a:buFont typeface="Arial" panose="020B0604020202020204" pitchFamily="34" charset="0"/>
              <a:buChar char="•"/>
            </a:pPr>
            <a:endParaRPr lang="en-US" sz="1800" b="0" i="0" u="none" strike="noStrike" baseline="0" dirty="0">
              <a:solidFill>
                <a:schemeClr val="bg1"/>
              </a:solidFill>
            </a:endParaRPr>
          </a:p>
        </p:txBody>
      </p:sp>
    </p:spTree>
    <p:extLst>
      <p:ext uri="{BB962C8B-B14F-4D97-AF65-F5344CB8AC3E}">
        <p14:creationId xmlns:p14="http://schemas.microsoft.com/office/powerpoint/2010/main" val="104704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6</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“Outage Program” </a:t>
            </a:r>
            <a:r>
              <a:rPr lang="en-US" sz="1600" b="1" dirty="0">
                <a:solidFill>
                  <a:schemeClr val="bg1"/>
                </a:solidFill>
                <a:latin typeface="Source Sans Pro"/>
                <a:ea typeface="Source Sans Pro"/>
              </a:rPr>
              <a:t>(</a:t>
            </a:r>
            <a:r>
              <a:rPr lang="en-US" sz="1600" b="1" dirty="0" err="1">
                <a:solidFill>
                  <a:schemeClr val="bg1"/>
                </a:solidFill>
                <a:latin typeface="Source Sans Pro"/>
                <a:ea typeface="Source Sans Pro"/>
              </a:rPr>
              <a:t>Con’t</a:t>
            </a:r>
            <a:r>
              <a:rPr lang="en-US" sz="1600" b="1" dirty="0">
                <a:solidFill>
                  <a:schemeClr val="bg1"/>
                </a:solidFill>
                <a:latin typeface="Source Sans Pro"/>
                <a:ea typeface="Source Sans Pro"/>
              </a:rPr>
              <a:t>)</a:t>
            </a:r>
            <a:endParaRPr lang="en-US" sz="16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851963"/>
            <a:ext cx="11374253" cy="5430589"/>
          </a:xfrm>
          <a:prstGeom prst="rect">
            <a:avLst/>
          </a:prstGeom>
          <a:noFill/>
        </p:spPr>
        <p:txBody>
          <a:bodyPr wrap="square" lIns="91440" tIns="45720" rIns="91440" bIns="45720" rtlCol="0" anchor="t">
            <a:spAutoFit/>
          </a:bodyPr>
          <a:lstStyle/>
          <a:p>
            <a:endParaRPr lang="en-US" sz="2800" b="1" dirty="0">
              <a:solidFill>
                <a:schemeClr val="bg1"/>
              </a:solidFill>
            </a:endParaRPr>
          </a:p>
          <a:p>
            <a:r>
              <a:rPr lang="en-US" sz="2800" b="1" dirty="0">
                <a:solidFill>
                  <a:schemeClr val="bg1"/>
                </a:solidFill>
              </a:rPr>
              <a:t>Other Comments:</a:t>
            </a:r>
          </a:p>
          <a:p>
            <a:endParaRPr lang="en-US" dirty="0">
              <a:solidFill>
                <a:schemeClr val="bg1"/>
              </a:solidFill>
            </a:endParaRPr>
          </a:p>
          <a:p>
            <a:pPr marL="742950" indent="-285750">
              <a:lnSpc>
                <a:spcPct val="107000"/>
              </a:lnSpc>
              <a:spcAft>
                <a:spcPts val="800"/>
              </a:spcAft>
              <a:buFont typeface="Arial" panose="020B0604020202020204" pitchFamily="34" charset="0"/>
              <a:buChar char="•"/>
            </a:pPr>
            <a:r>
              <a:rPr lang="en-US" sz="2400" b="1" dirty="0">
                <a:solidFill>
                  <a:schemeClr val="bg1"/>
                </a:solidFill>
              </a:rPr>
              <a:t>Reminder: Outage Programs/Reliability for 8388.5(d)(2) does not need to be the same as for 8388.5(c)</a:t>
            </a:r>
          </a:p>
          <a:p>
            <a:pPr marL="742950" marR="0" indent="-285750">
              <a:lnSpc>
                <a:spcPct val="107000"/>
              </a:lnSpc>
              <a:spcBef>
                <a:spcPts val="0"/>
              </a:spcBef>
              <a:spcAft>
                <a:spcPts val="800"/>
              </a:spcAft>
              <a:buFont typeface="Arial" panose="020B0604020202020204" pitchFamily="34" charset="0"/>
              <a:buChar char="•"/>
            </a:pPr>
            <a:r>
              <a:rPr lang="en-US" sz="2400" b="1" dirty="0">
                <a:solidFill>
                  <a:schemeClr val="bg1"/>
                </a:solidFill>
              </a:rPr>
              <a:t>PG&amp;E:  include programs intended to restore electric service when it has been interrupted.</a:t>
            </a:r>
          </a:p>
          <a:p>
            <a:pPr marL="742950" lvl="2" indent="-285750">
              <a:lnSpc>
                <a:spcPct val="107000"/>
              </a:lnSpc>
              <a:spcAft>
                <a:spcPts val="800"/>
              </a:spcAft>
              <a:buFont typeface="Arial" panose="020B0604020202020204" pitchFamily="34" charset="0"/>
              <a:buChar char="•"/>
            </a:pPr>
            <a:r>
              <a:rPr lang="en-US" sz="2400" b="1" dirty="0">
                <a:solidFill>
                  <a:schemeClr val="bg1"/>
                </a:solidFill>
              </a:rPr>
              <a:t>Analysis should include any increase in outages expected after undergrounding (TURN)</a:t>
            </a:r>
          </a:p>
          <a:p>
            <a:pPr marL="742950" lvl="2" indent="-285750">
              <a:lnSpc>
                <a:spcPct val="107000"/>
              </a:lnSpc>
              <a:spcAft>
                <a:spcPts val="800"/>
              </a:spcAft>
              <a:buFont typeface="Arial" panose="020B0604020202020204" pitchFamily="34" charset="0"/>
              <a:buChar char="•"/>
            </a:pPr>
            <a:r>
              <a:rPr lang="en-US" sz="2400" b="1" dirty="0">
                <a:solidFill>
                  <a:schemeClr val="bg1"/>
                </a:solidFill>
              </a:rPr>
              <a:t>Data/Information to be discussed in later working groups.</a:t>
            </a:r>
          </a:p>
          <a:p>
            <a:endParaRPr lang="en-US" sz="2000" b="1" dirty="0">
              <a:solidFill>
                <a:schemeClr val="bg1"/>
              </a:solidFill>
            </a:endParaRPr>
          </a:p>
          <a:p>
            <a:pPr marL="742950" lvl="2" indent="-285750">
              <a:lnSpc>
                <a:spcPct val="107000"/>
              </a:lnSpc>
              <a:spcAft>
                <a:spcPts val="800"/>
              </a:spcAft>
              <a:buFont typeface="Arial" panose="020B0604020202020204" pitchFamily="34" charset="0"/>
              <a:buChar char="•"/>
            </a:pPr>
            <a:endParaRPr lang="en-US" sz="2000" b="1" dirty="0">
              <a:solidFill>
                <a:schemeClr val="bg1"/>
              </a:solidFill>
            </a:endParaRPr>
          </a:p>
          <a:p>
            <a:pPr marL="457200" marR="0">
              <a:lnSpc>
                <a:spcPct val="107000"/>
              </a:lnSpc>
              <a:spcBef>
                <a:spcPts val="0"/>
              </a:spcBef>
              <a:spcAft>
                <a:spcPts val="800"/>
              </a:spcAft>
            </a:pPr>
            <a:endParaRPr lang="en-US" sz="1800" b="0" i="0" u="none" strike="noStrike" baseline="0" dirty="0">
              <a:solidFill>
                <a:schemeClr val="bg1"/>
              </a:solidFill>
            </a:endParaRPr>
          </a:p>
        </p:txBody>
      </p:sp>
    </p:spTree>
    <p:extLst>
      <p:ext uri="{BB962C8B-B14F-4D97-AF65-F5344CB8AC3E}">
        <p14:creationId xmlns:p14="http://schemas.microsoft.com/office/powerpoint/2010/main" val="408469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7</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Reliability Baseline</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2"/>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241445"/>
            <a:ext cx="11374253" cy="5025094"/>
          </a:xfrm>
          <a:prstGeom prst="rect">
            <a:avLst/>
          </a:prstGeom>
          <a:noFill/>
        </p:spPr>
        <p:txBody>
          <a:bodyPr wrap="square" lIns="91440" tIns="45720" rIns="91440" bIns="45720" rtlCol="0" anchor="t">
            <a:spAutoFit/>
          </a:bodyPr>
          <a:lstStyle/>
          <a:p>
            <a:endParaRPr lang="en-US" sz="2800" b="1" dirty="0">
              <a:solidFill>
                <a:schemeClr val="bg1"/>
              </a:solidFill>
            </a:endParaRPr>
          </a:p>
          <a:p>
            <a:r>
              <a:rPr lang="en-US" sz="2800" b="1" dirty="0">
                <a:solidFill>
                  <a:schemeClr val="bg1"/>
                </a:solidFill>
              </a:rPr>
              <a:t>Questions to Answer</a:t>
            </a:r>
          </a:p>
          <a:p>
            <a:pPr marL="0" marR="0">
              <a:spcBef>
                <a:spcPts val="0"/>
              </a:spcBef>
              <a:spcAft>
                <a:spcPts val="0"/>
              </a:spcAft>
            </a:pPr>
            <a:endParaRPr lang="en-US" sz="24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Propose a methodology for determining a level of reliability that should be used as the baseline level of reliability against which any assessment of whether the use of PSPS, EPSS, de-energization and other outage programs is increased or decreased is measured.  </a:t>
            </a:r>
          </a:p>
          <a:p>
            <a:pPr marL="0" marR="0">
              <a:spcBef>
                <a:spcPts val="0"/>
              </a:spcBef>
              <a:spcAft>
                <a:spcPts val="0"/>
              </a:spcAft>
            </a:pPr>
            <a:r>
              <a:rPr lang="en-US" sz="2400" dirty="0">
                <a:solidFill>
                  <a:schemeClr val="bg1"/>
                </a:solidFill>
                <a:effectLst/>
                <a:ea typeface="Calibri" panose="020F0502020204030204" pitchFamily="34" charset="0"/>
              </a:rPr>
              <a:t> </a:t>
            </a:r>
          </a:p>
          <a:p>
            <a:pPr marL="0" marR="0">
              <a:spcBef>
                <a:spcPts val="0"/>
              </a:spcBef>
              <a:spcAft>
                <a:spcPts val="0"/>
              </a:spcAft>
            </a:pPr>
            <a:r>
              <a:rPr lang="en-US" sz="2400" dirty="0">
                <a:solidFill>
                  <a:schemeClr val="bg1"/>
                </a:solidFill>
                <a:effectLst/>
                <a:ea typeface="Calibri" panose="020F0502020204030204" pitchFamily="34" charset="0"/>
              </a:rPr>
              <a:t>Should the reliability baseline be set as of the date of plan submission, application approval, or another date? </a:t>
            </a:r>
          </a:p>
          <a:p>
            <a:pPr marL="0" marR="0">
              <a:spcBef>
                <a:spcPts val="0"/>
              </a:spcBef>
              <a:spcAft>
                <a:spcPts val="0"/>
              </a:spcAft>
            </a:pPr>
            <a:r>
              <a:rPr lang="en-US" sz="2400" dirty="0">
                <a:solidFill>
                  <a:schemeClr val="bg1"/>
                </a:solidFill>
                <a:effectLst/>
                <a:ea typeface="Calibri" panose="020F0502020204030204" pitchFamily="34" charset="0"/>
              </a:rPr>
              <a:t> </a:t>
            </a:r>
          </a:p>
          <a:p>
            <a:pPr marL="0" marR="0">
              <a:spcBef>
                <a:spcPts val="0"/>
              </a:spcBef>
              <a:spcAft>
                <a:spcPts val="0"/>
              </a:spcAft>
            </a:pPr>
            <a:r>
              <a:rPr lang="en-US" sz="2400" dirty="0">
                <a:solidFill>
                  <a:schemeClr val="bg1"/>
                </a:solidFill>
                <a:effectLst/>
                <a:ea typeface="Calibri" panose="020F0502020204030204" pitchFamily="34" charset="0"/>
              </a:rPr>
              <a:t>Address whether the proposed baseline can be determined using existing data (and if so, where that data can be accessed), or whether a new data set would be necessary. </a:t>
            </a:r>
          </a:p>
          <a:p>
            <a:pPr lvl="1">
              <a:lnSpc>
                <a:spcPct val="107000"/>
              </a:lnSpc>
              <a:spcAft>
                <a:spcPts val="800"/>
              </a:spcAft>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2656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8</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Reliability </a:t>
            </a:r>
            <a:r>
              <a:rPr lang="en-US" sz="4800" b="1" dirty="0">
                <a:solidFill>
                  <a:schemeClr val="bg1"/>
                </a:solidFill>
                <a:latin typeface="Source Sans Pro" panose="020B0503030403020204" pitchFamily="34" charset="0"/>
                <a:ea typeface="Source Sans Pro" panose="020B0503030403020204" pitchFamily="34" charset="0"/>
              </a:rPr>
              <a:t>Baseline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241445"/>
            <a:ext cx="11374253" cy="4893647"/>
          </a:xfrm>
          <a:prstGeom prst="rect">
            <a:avLst/>
          </a:prstGeom>
          <a:noFill/>
        </p:spPr>
        <p:txBody>
          <a:bodyPr wrap="square" lIns="91440" tIns="45720" rIns="91440" bIns="45720" rtlCol="0" anchor="t">
            <a:spAutoFit/>
          </a:bodyPr>
          <a:lstStyle/>
          <a:p>
            <a:endParaRPr lang="en-US" sz="2800" b="1" dirty="0">
              <a:solidFill>
                <a:schemeClr val="bg1"/>
              </a:solidFill>
            </a:endParaRPr>
          </a:p>
          <a:p>
            <a:r>
              <a:rPr lang="en-US" sz="2800" b="1" dirty="0">
                <a:solidFill>
                  <a:schemeClr val="bg1"/>
                </a:solidFill>
              </a:rPr>
              <a:t>Date for Reliability Baseline:</a:t>
            </a:r>
          </a:p>
          <a:p>
            <a:endParaRPr lang="en-US" sz="2800" b="1" dirty="0">
              <a:solidFill>
                <a:schemeClr val="bg1"/>
              </a:solidFill>
            </a:endParaRPr>
          </a:p>
          <a:p>
            <a:pPr marL="514350" indent="-514350">
              <a:spcAft>
                <a:spcPts val="1800"/>
              </a:spcAft>
              <a:buFont typeface="+mj-lt"/>
              <a:buAutoNum type="alphaUcPeriod"/>
            </a:pPr>
            <a:r>
              <a:rPr lang="en-US" sz="2800" dirty="0">
                <a:solidFill>
                  <a:schemeClr val="bg1"/>
                </a:solidFill>
              </a:rPr>
              <a:t>as of </a:t>
            </a:r>
            <a:r>
              <a:rPr lang="en-US" sz="2800" b="1" u="sng" dirty="0">
                <a:solidFill>
                  <a:schemeClr val="bg1"/>
                </a:solidFill>
              </a:rPr>
              <a:t>date</a:t>
            </a:r>
            <a:r>
              <a:rPr lang="en-US" sz="2800" dirty="0">
                <a:solidFill>
                  <a:schemeClr val="bg1"/>
                </a:solidFill>
              </a:rPr>
              <a:t> of plan submission</a:t>
            </a:r>
          </a:p>
          <a:p>
            <a:pPr marL="514350" indent="-514350">
              <a:spcAft>
                <a:spcPts val="1800"/>
              </a:spcAft>
              <a:buFont typeface="+mj-lt"/>
              <a:buAutoNum type="alphaUcPeriod"/>
            </a:pPr>
            <a:r>
              <a:rPr lang="en-US" sz="2800" b="1" u="sng" dirty="0">
                <a:solidFill>
                  <a:schemeClr val="bg1"/>
                </a:solidFill>
              </a:rPr>
              <a:t>Decide at time </a:t>
            </a:r>
            <a:r>
              <a:rPr lang="en-US" sz="2800" b="1" dirty="0">
                <a:solidFill>
                  <a:schemeClr val="bg1"/>
                </a:solidFill>
              </a:rPr>
              <a:t>of </a:t>
            </a:r>
            <a:r>
              <a:rPr lang="en-US" sz="2800" dirty="0">
                <a:solidFill>
                  <a:schemeClr val="bg1"/>
                </a:solidFill>
              </a:rPr>
              <a:t>plan submission</a:t>
            </a:r>
          </a:p>
          <a:p>
            <a:pPr marL="514350" indent="-514350">
              <a:spcAft>
                <a:spcPts val="1800"/>
              </a:spcAft>
              <a:buFont typeface="+mj-lt"/>
              <a:buAutoNum type="alphaUcPeriod"/>
            </a:pPr>
            <a:r>
              <a:rPr lang="en-US" sz="2800" dirty="0">
                <a:solidFill>
                  <a:schemeClr val="bg1"/>
                </a:solidFill>
              </a:rPr>
              <a:t>As of </a:t>
            </a:r>
            <a:r>
              <a:rPr lang="en-US" sz="2800" b="1" u="sng" dirty="0">
                <a:solidFill>
                  <a:schemeClr val="bg1"/>
                </a:solidFill>
              </a:rPr>
              <a:t>year</a:t>
            </a:r>
            <a:r>
              <a:rPr lang="en-US" sz="2800" dirty="0">
                <a:solidFill>
                  <a:schemeClr val="bg1"/>
                </a:solidFill>
              </a:rPr>
              <a:t> of plan submission</a:t>
            </a:r>
          </a:p>
          <a:p>
            <a:pPr marL="514350" indent="-514350">
              <a:spcAft>
                <a:spcPts val="1800"/>
              </a:spcAft>
              <a:buFont typeface="+mj-lt"/>
              <a:buAutoNum type="alphaUcPeriod"/>
            </a:pPr>
            <a:r>
              <a:rPr lang="en-US" sz="2800" dirty="0">
                <a:solidFill>
                  <a:schemeClr val="bg1"/>
                </a:solidFill>
              </a:rPr>
              <a:t>time of plan </a:t>
            </a:r>
            <a:r>
              <a:rPr lang="en-US" sz="2800" b="1" u="sng" dirty="0">
                <a:solidFill>
                  <a:schemeClr val="bg1"/>
                </a:solidFill>
              </a:rPr>
              <a:t>approval</a:t>
            </a:r>
            <a:r>
              <a:rPr lang="en-US" sz="2800" dirty="0">
                <a:solidFill>
                  <a:schemeClr val="bg1"/>
                </a:solidFill>
              </a:rPr>
              <a:t> (baseline should incorporate all projects expected to be complete by projected date of approval).</a:t>
            </a:r>
          </a:p>
          <a:p>
            <a:endParaRPr lang="en-US" sz="2800" dirty="0">
              <a:solidFill>
                <a:schemeClr val="bg1"/>
              </a:solidFill>
            </a:endParaRPr>
          </a:p>
        </p:txBody>
      </p:sp>
    </p:spTree>
    <p:extLst>
      <p:ext uri="{BB962C8B-B14F-4D97-AF65-F5344CB8AC3E}">
        <p14:creationId xmlns:p14="http://schemas.microsoft.com/office/powerpoint/2010/main" val="8217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9</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Source Sans Pro"/>
                <a:ea typeface="Source Sans Pro"/>
              </a:rPr>
              <a:t>Reliability Baseline</a:t>
            </a:r>
            <a:endParaRPr lang="en-US" sz="40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115508" y="1353725"/>
            <a:ext cx="11374253" cy="5109091"/>
          </a:xfrm>
          <a:prstGeom prst="rect">
            <a:avLst/>
          </a:prstGeom>
          <a:noFill/>
        </p:spPr>
        <p:txBody>
          <a:bodyPr wrap="square" lIns="91440" tIns="45720" rIns="91440" bIns="45720" rtlCol="0" anchor="t">
            <a:spAutoFit/>
          </a:bodyPr>
          <a:lstStyle/>
          <a:p>
            <a:r>
              <a:rPr lang="en-US" sz="2800" dirty="0">
                <a:solidFill>
                  <a:schemeClr val="bg1"/>
                </a:solidFill>
              </a:rPr>
              <a:t>Methodology</a:t>
            </a:r>
          </a:p>
          <a:p>
            <a:pPr marL="457200" indent="-457200">
              <a:buFont typeface="Arial" panose="020B0604020202020204" pitchFamily="34" charset="0"/>
              <a:buChar char="•"/>
            </a:pPr>
            <a:r>
              <a:rPr lang="en-US" sz="2000" kern="0" dirty="0">
                <a:solidFill>
                  <a:schemeClr val="bg1"/>
                </a:solidFill>
                <a:effectLst/>
                <a:ea typeface="Calibri" panose="020F0502020204030204" pitchFamily="34" charset="0"/>
                <a:cs typeface="TimesNewRomanPSMT2"/>
              </a:rPr>
              <a:t>All calculations regarding reductions in outage number and duration for both undergrounding and alternatives should be based on </a:t>
            </a:r>
            <a:r>
              <a:rPr lang="en-US" sz="2000" kern="0" dirty="0">
                <a:solidFill>
                  <a:schemeClr val="bg1"/>
                </a:solidFill>
              </a:rPr>
              <a:t>models</a:t>
            </a:r>
            <a:r>
              <a:rPr lang="en-US" sz="2000" kern="0" dirty="0">
                <a:solidFill>
                  <a:schemeClr val="bg1"/>
                </a:solidFill>
                <a:effectLst/>
                <a:ea typeface="Calibri" panose="020F0502020204030204" pitchFamily="34" charset="0"/>
                <a:cs typeface="TimesNewRomanPSMT2"/>
              </a:rPr>
              <a:t> that are transparent with supporting data.</a:t>
            </a:r>
          </a:p>
          <a:p>
            <a:pPr marL="457200" indent="-457200">
              <a:buFont typeface="Arial" panose="020B0604020202020204" pitchFamily="34" charset="0"/>
              <a:buChar char="•"/>
            </a:pPr>
            <a:endParaRPr lang="en-US" sz="2000" kern="0" dirty="0">
              <a:solidFill>
                <a:schemeClr val="bg1"/>
              </a:solidFill>
            </a:endParaRPr>
          </a:p>
          <a:p>
            <a:pPr marL="457200" indent="-457200">
              <a:buFont typeface="Arial" panose="020B0604020202020204" pitchFamily="34" charset="0"/>
              <a:buChar char="•"/>
            </a:pPr>
            <a:r>
              <a:rPr lang="en-US" sz="2000" kern="0" dirty="0">
                <a:solidFill>
                  <a:schemeClr val="bg1"/>
                </a:solidFill>
              </a:rPr>
              <a:t>A reliability baseline should represent a reasonable estimate of what would have happened if undergrounding was not implemented. </a:t>
            </a:r>
          </a:p>
          <a:p>
            <a:pPr marL="457200" indent="-457200">
              <a:buFont typeface="Arial" panose="020B0604020202020204" pitchFamily="34" charset="0"/>
              <a:buChar char="•"/>
            </a:pPr>
            <a:endParaRPr lang="en-US" sz="2000" kern="0" dirty="0">
              <a:solidFill>
                <a:schemeClr val="bg1"/>
              </a:solidFill>
            </a:endParaRPr>
          </a:p>
          <a:p>
            <a:pPr marL="457200" indent="-457200">
              <a:buFont typeface="Arial" panose="020B0604020202020204" pitchFamily="34" charset="0"/>
              <a:buChar char="•"/>
            </a:pPr>
            <a:r>
              <a:rPr lang="en-US" sz="2000" kern="0" dirty="0">
                <a:solidFill>
                  <a:schemeClr val="bg1"/>
                </a:solidFill>
              </a:rPr>
              <a:t>Circuit or local level baseline: reliability baselines most meaningful if established at a local level, such as by circuit</a:t>
            </a:r>
          </a:p>
          <a:p>
            <a:pPr marL="457200" indent="-457200">
              <a:buFont typeface="Arial" panose="020B0604020202020204" pitchFamily="34" charset="0"/>
              <a:buChar char="•"/>
            </a:pPr>
            <a:endParaRPr lang="en-US" sz="2000" kern="0" dirty="0">
              <a:solidFill>
                <a:schemeClr val="bg1"/>
              </a:solidFill>
            </a:endParaRPr>
          </a:p>
          <a:p>
            <a:pPr marL="457200" indent="-457200">
              <a:buFont typeface="Arial" panose="020B0604020202020204" pitchFamily="34" charset="0"/>
              <a:buChar char="•"/>
            </a:pPr>
            <a:r>
              <a:rPr lang="en-US" sz="2000" kern="0" dirty="0">
                <a:solidFill>
                  <a:schemeClr val="bg1"/>
                </a:solidFill>
              </a:rPr>
              <a:t>include significant time period to capture both seasonal variation in years as well as the introduction of technologies like</a:t>
            </a:r>
          </a:p>
          <a:p>
            <a:endParaRPr lang="en-US" sz="1800" b="0" i="0" u="none" strike="noStrike" baseline="0" dirty="0">
              <a:solidFill>
                <a:schemeClr val="bg1"/>
              </a:solidFill>
              <a:latin typeface="Arial" panose="020B0604020202020204" pitchFamily="34" charset="0"/>
            </a:endParaRPr>
          </a:p>
          <a:p>
            <a:pPr marL="457200" indent="-457200">
              <a:buFont typeface="Arial" panose="020B0604020202020204" pitchFamily="34" charset="0"/>
              <a:buChar char="•"/>
            </a:pPr>
            <a:endParaRPr lang="en-US" sz="1600" dirty="0">
              <a:solidFill>
                <a:schemeClr val="bg1"/>
              </a:solidFill>
              <a:effectLst/>
              <a:ea typeface="Calibri" panose="020F0502020204030204" pitchFamily="34" charset="0"/>
            </a:endParaRPr>
          </a:p>
          <a:p>
            <a:pPr marL="457200" indent="-457200">
              <a:buFont typeface="Arial" panose="020B0604020202020204" pitchFamily="34" charset="0"/>
              <a:buChar char="•"/>
            </a:pPr>
            <a:endParaRPr lang="en-US" sz="1600" kern="100" dirty="0">
              <a:solidFill>
                <a:schemeClr val="bg1"/>
              </a:solidFill>
              <a:effectLst/>
              <a:ea typeface="Calibri" panose="020F0502020204030204" pitchFamily="34" charset="0"/>
              <a:cs typeface="Times New Roman" panose="02020603050405020304" pitchFamily="18" charset="0"/>
            </a:endParaRPr>
          </a:p>
          <a:p>
            <a:endParaRPr lang="en-US" sz="2800" b="1" dirty="0">
              <a:solidFill>
                <a:schemeClr val="bg1"/>
              </a:solidFill>
            </a:endParaRPr>
          </a:p>
        </p:txBody>
      </p:sp>
    </p:spTree>
    <p:extLst>
      <p:ext uri="{BB962C8B-B14F-4D97-AF65-F5344CB8AC3E}">
        <p14:creationId xmlns:p14="http://schemas.microsoft.com/office/powerpoint/2010/main" val="234096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IS Simplified Theme - Office">
  <a:themeElements>
    <a:clrScheme name="OEIS Colors 2">
      <a:dk1>
        <a:srgbClr val="0459A5"/>
      </a:dk1>
      <a:lt1>
        <a:srgbClr val="FFFFFF"/>
      </a:lt1>
      <a:dk2>
        <a:srgbClr val="000000"/>
      </a:dk2>
      <a:lt2>
        <a:srgbClr val="DCEEF5"/>
      </a:lt2>
      <a:accent1>
        <a:srgbClr val="80CBAA"/>
      </a:accent1>
      <a:accent2>
        <a:srgbClr val="E15E30"/>
      </a:accent2>
      <a:accent3>
        <a:srgbClr val="89C8DF"/>
      </a:accent3>
      <a:accent4>
        <a:srgbClr val="F3EC48"/>
      </a:accent4>
      <a:accent5>
        <a:srgbClr val="00A7E5"/>
      </a:accent5>
      <a:accent6>
        <a:srgbClr val="73449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10285</TotalTime>
  <Words>1873</Words>
  <Application>Microsoft Office PowerPoint</Application>
  <PresentationFormat>Widescreen</PresentationFormat>
  <Paragraphs>258</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inherit</vt:lpstr>
      <vt:lpstr>Source Sans Pro</vt:lpstr>
      <vt:lpstr>Verdana</vt:lpstr>
      <vt:lpstr>office theme</vt:lpstr>
      <vt:lpstr>OEIS Simplified Theme -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Wrapping Up and Planning</vt:lpstr>
      <vt:lpstr>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Ralff Douglas, Kristin@EnergySafety</dc:creator>
  <cp:lastModifiedBy>Ralff Douglas, Kristin@EnergySafety</cp:lastModifiedBy>
  <cp:revision>17</cp:revision>
  <dcterms:created xsi:type="dcterms:W3CDTF">2023-09-18T00:45:34Z</dcterms:created>
  <dcterms:modified xsi:type="dcterms:W3CDTF">2023-11-07T17:04:40Z</dcterms:modified>
</cp:coreProperties>
</file>